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4" r:id="rId1"/>
  </p:sldMasterIdLst>
  <p:notesMasterIdLst>
    <p:notesMasterId r:id="rId12"/>
  </p:notesMasterIdLst>
  <p:sldIdLst>
    <p:sldId id="256" r:id="rId2"/>
    <p:sldId id="258" r:id="rId3"/>
    <p:sldId id="264" r:id="rId4"/>
    <p:sldId id="263" r:id="rId5"/>
    <p:sldId id="262" r:id="rId6"/>
    <p:sldId id="261" r:id="rId7"/>
    <p:sldId id="260" r:id="rId8"/>
    <p:sldId id="259" r:id="rId9"/>
    <p:sldId id="257" r:id="rId10"/>
    <p:sldId id="265"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9229" autoAdjust="0"/>
  </p:normalViewPr>
  <p:slideViewPr>
    <p:cSldViewPr snapToGrid="0">
      <p:cViewPr varScale="1">
        <p:scale>
          <a:sx n="68" d="100"/>
          <a:sy n="68" d="100"/>
        </p:scale>
        <p:origin x="126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4FC91C-BE42-40BD-9A86-AE2036057E7E}" type="datetimeFigureOut">
              <a:rPr lang="de-DE" smtClean="0"/>
              <a:t>10.09.2024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90C786-2A75-4A8E-BD55-F6724E5E8A3C}" type="slidenum">
              <a:rPr lang="de-DE" smtClean="0"/>
              <a:t>‹Nr.›</a:t>
            </a:fld>
            <a:endParaRPr lang="de-DE"/>
          </a:p>
        </p:txBody>
      </p:sp>
    </p:spTree>
    <p:extLst>
      <p:ext uri="{BB962C8B-B14F-4D97-AF65-F5344CB8AC3E}">
        <p14:creationId xmlns:p14="http://schemas.microsoft.com/office/powerpoint/2010/main" val="3161966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7: Anwendungsschicht (</a:t>
            </a:r>
            <a:r>
              <a:rPr lang="de-DE" dirty="0" err="1" smtClean="0"/>
              <a:t>Application</a:t>
            </a:r>
            <a:r>
              <a:rPr lang="de-DE" dirty="0" smtClean="0"/>
              <a:t> Layer)</a:t>
            </a:r>
          </a:p>
          <a:p>
            <a:r>
              <a:rPr lang="de-DE" dirty="0" smtClean="0"/>
              <a:t>Beispiel: Du schreibst eine E-Mail in einem E-Mail-Programm (z. B. Outlook oder </a:t>
            </a:r>
            <a:r>
              <a:rPr lang="de-DE" dirty="0" err="1" smtClean="0"/>
              <a:t>Gmail</a:t>
            </a:r>
            <a:r>
              <a:rPr lang="de-DE" dirty="0" smtClean="0"/>
              <a:t>).</a:t>
            </a:r>
          </a:p>
          <a:p>
            <a:r>
              <a:rPr lang="de-DE" dirty="0" smtClean="0"/>
              <a:t>Funktion: Diese Schicht stellt die Schnittstelle zwischen der E-Mail-Anwendung und dem Netzwerk dar. Sie sorgt dafür, dass die Benutzerinteraktion mit dem Netzwerk reibungslos funktioniert und die Daten für den Versand vorbereitet werden. Protokolle wie SMTP (Simple Mail Transfer Protocol) werden verwendet, um die E-Mail zu versenden.</a:t>
            </a:r>
          </a:p>
          <a:p>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3</a:t>
            </a:fld>
            <a:endParaRPr lang="de-DE"/>
          </a:p>
        </p:txBody>
      </p:sp>
    </p:spTree>
    <p:extLst>
      <p:ext uri="{BB962C8B-B14F-4D97-AF65-F5344CB8AC3E}">
        <p14:creationId xmlns:p14="http://schemas.microsoft.com/office/powerpoint/2010/main" val="4075427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6: Darstellungsschicht (</a:t>
            </a:r>
            <a:r>
              <a:rPr lang="de-DE" dirty="0" err="1" smtClean="0"/>
              <a:t>Presentation</a:t>
            </a:r>
            <a:r>
              <a:rPr lang="de-DE" dirty="0" smtClean="0"/>
              <a:t> Layer)</a:t>
            </a:r>
          </a:p>
          <a:p>
            <a:r>
              <a:rPr lang="de-DE" dirty="0" smtClean="0"/>
              <a:t>Beispiel: Dein E-Mail-Inhalt wird in ein standardisiertes Format umgewandelt, sodass alle Systeme die Nachricht lesen können.</a:t>
            </a:r>
          </a:p>
          <a:p>
            <a:r>
              <a:rPr lang="de-DE" dirty="0" smtClean="0"/>
              <a:t>Funktion: Diese Schicht stellt sicher, dass Daten in ein einheitliches Format umgewandelt werden, z. B. durch Kodierung, Verschlüsselung oder Komprimierung. Sie sorgt dafür, dass die Daten unabhängig vom Gerätetyp verständlich sind.</a:t>
            </a:r>
          </a:p>
          <a:p>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4</a:t>
            </a:fld>
            <a:endParaRPr lang="de-DE"/>
          </a:p>
        </p:txBody>
      </p:sp>
    </p:spTree>
    <p:extLst>
      <p:ext uri="{BB962C8B-B14F-4D97-AF65-F5344CB8AC3E}">
        <p14:creationId xmlns:p14="http://schemas.microsoft.com/office/powerpoint/2010/main" val="3029737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5: Sitzungsschicht (Session Layer)</a:t>
            </a:r>
          </a:p>
          <a:p>
            <a:r>
              <a:rPr lang="de-DE" dirty="0" smtClean="0"/>
              <a:t>Beispiel: Eine Sitzung zwischen deinem E-Mail-Client und dem E-Mail-Server wird aufgebaut.</a:t>
            </a:r>
          </a:p>
          <a:p>
            <a:r>
              <a:rPr lang="de-DE" dirty="0" smtClean="0"/>
              <a:t>Funktion: Diese Schicht verwaltet die Kommunikation zwischen deinem Computer und dem Server. Sie baut die Verbindung auf, überwacht sie und beendet sie nach dem Versand der E-Mail.</a:t>
            </a:r>
          </a:p>
          <a:p>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5</a:t>
            </a:fld>
            <a:endParaRPr lang="de-DE"/>
          </a:p>
        </p:txBody>
      </p:sp>
    </p:spTree>
    <p:extLst>
      <p:ext uri="{BB962C8B-B14F-4D97-AF65-F5344CB8AC3E}">
        <p14:creationId xmlns:p14="http://schemas.microsoft.com/office/powerpoint/2010/main" val="1567916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4: Transportschicht (Transport Layer)</a:t>
            </a:r>
          </a:p>
          <a:p>
            <a:r>
              <a:rPr lang="de-DE" dirty="0" smtClean="0"/>
              <a:t>Beispiel: Deine E-Mail wird in kleinere Pakete aufgeteilt, die über das Netzwerk gesendet werden.</a:t>
            </a:r>
          </a:p>
          <a:p>
            <a:r>
              <a:rPr lang="de-DE" dirty="0" smtClean="0"/>
              <a:t>Funktion: Hier wird die Zuverlässigkeit der Datenübertragung sichergestellt. Protokolle wie TCP (Transmission Control Protocol) oder UDP (User </a:t>
            </a:r>
            <a:r>
              <a:rPr lang="de-DE" dirty="0" err="1" smtClean="0"/>
              <a:t>Datagram</a:t>
            </a:r>
            <a:r>
              <a:rPr lang="de-DE" dirty="0" smtClean="0"/>
              <a:t> Protocol) sorgen dafür, dass die Pakete korrekt gesendet, empfangen und bei Bedarf neu gesendet werden.</a:t>
            </a:r>
          </a:p>
          <a:p>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6</a:t>
            </a:fld>
            <a:endParaRPr lang="de-DE"/>
          </a:p>
        </p:txBody>
      </p:sp>
    </p:spTree>
    <p:extLst>
      <p:ext uri="{BB962C8B-B14F-4D97-AF65-F5344CB8AC3E}">
        <p14:creationId xmlns:p14="http://schemas.microsoft.com/office/powerpoint/2010/main" val="2250493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3: Netzwerkschicht (Network Layer)</a:t>
            </a:r>
          </a:p>
          <a:p>
            <a:r>
              <a:rPr lang="de-DE" dirty="0" smtClean="0"/>
              <a:t>Beispiel: Die Datenpakete erhalten eine IP-Adresse, sodass sie ihren Weg durch das Internet finden können.</a:t>
            </a:r>
          </a:p>
          <a:p>
            <a:r>
              <a:rPr lang="de-DE" dirty="0" smtClean="0"/>
              <a:t>Funktion: Die Netzwerkschicht bestimmt den besten Weg für die Pakete, um von deinem Computer zum Ziel-Server zu gelangen. Sie fügt eine IP-Adresse hinzu, damit die Pakete die richtige Route finden (Routing).</a:t>
            </a:r>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7</a:t>
            </a:fld>
            <a:endParaRPr lang="de-DE"/>
          </a:p>
        </p:txBody>
      </p:sp>
    </p:spTree>
    <p:extLst>
      <p:ext uri="{BB962C8B-B14F-4D97-AF65-F5344CB8AC3E}">
        <p14:creationId xmlns:p14="http://schemas.microsoft.com/office/powerpoint/2010/main" val="13243113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2: Sicherungsschicht (Data Link Layer)</a:t>
            </a:r>
          </a:p>
          <a:p>
            <a:r>
              <a:rPr lang="de-DE" dirty="0" smtClean="0"/>
              <a:t>Beispiel: Die Pakete werden in Frames verpackt und für die Übertragung über die Netzwerk-Hardware vorbereitet.</a:t>
            </a:r>
          </a:p>
          <a:p>
            <a:r>
              <a:rPr lang="de-DE" dirty="0" smtClean="0"/>
              <a:t>Funktion: Hier werden die Datenpakete in Frames unterteilt, die für die physische Übertragung vorbereitet sind. Diese Schicht sorgt dafür, dass Fehler während der Übertragung erkannt und korrigiert werden.</a:t>
            </a:r>
          </a:p>
          <a:p>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8</a:t>
            </a:fld>
            <a:endParaRPr lang="de-DE"/>
          </a:p>
        </p:txBody>
      </p:sp>
    </p:spTree>
    <p:extLst>
      <p:ext uri="{BB962C8B-B14F-4D97-AF65-F5344CB8AC3E}">
        <p14:creationId xmlns:p14="http://schemas.microsoft.com/office/powerpoint/2010/main" val="2837204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Schicht 1: Bitübertragungsschicht (</a:t>
            </a:r>
            <a:r>
              <a:rPr lang="de-DE" dirty="0" err="1" smtClean="0"/>
              <a:t>Physical</a:t>
            </a:r>
            <a:r>
              <a:rPr lang="de-DE" dirty="0" smtClean="0"/>
              <a:t> Layer)</a:t>
            </a:r>
          </a:p>
          <a:p>
            <a:r>
              <a:rPr lang="de-DE" dirty="0" smtClean="0"/>
              <a:t>Beispiel: Die Bits der E-Mail werden als elektrische Signale über das physische Medium (z. B. Kabel, WLAN) gesendet.</a:t>
            </a:r>
          </a:p>
          <a:p>
            <a:r>
              <a:rPr lang="de-DE" dirty="0" smtClean="0"/>
              <a:t>Funktion: Diese Schicht ist für die physische Übertragung der Daten verantwortlich, indem sie die Bits in Signale umwandelt, die über Kabel oder Funkwellen gesendet werden können.</a:t>
            </a:r>
            <a:endParaRPr lang="de-DE" dirty="0"/>
          </a:p>
        </p:txBody>
      </p:sp>
      <p:sp>
        <p:nvSpPr>
          <p:cNvPr id="4" name="Foliennummernplatzhalter 3"/>
          <p:cNvSpPr>
            <a:spLocks noGrp="1"/>
          </p:cNvSpPr>
          <p:nvPr>
            <p:ph type="sldNum" sz="quarter" idx="10"/>
          </p:nvPr>
        </p:nvSpPr>
        <p:spPr/>
        <p:txBody>
          <a:bodyPr/>
          <a:lstStyle/>
          <a:p>
            <a:fld id="{CD90C786-2A75-4A8E-BD55-F6724E5E8A3C}" type="slidenum">
              <a:rPr lang="de-DE" smtClean="0"/>
              <a:t>9</a:t>
            </a:fld>
            <a:endParaRPr lang="de-DE"/>
          </a:p>
        </p:txBody>
      </p:sp>
    </p:spTree>
    <p:extLst>
      <p:ext uri="{BB962C8B-B14F-4D97-AF65-F5344CB8AC3E}">
        <p14:creationId xmlns:p14="http://schemas.microsoft.com/office/powerpoint/2010/main" val="269185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e-DE" smtClean="0"/>
              <a:t>Titelmasterformat durch Klicken bearbeiten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dirty="0"/>
          </a:p>
        </p:txBody>
      </p:sp>
      <p:sp>
        <p:nvSpPr>
          <p:cNvPr id="4" name="Date Placeholder 3"/>
          <p:cNvSpPr>
            <a:spLocks noGrp="1"/>
          </p:cNvSpPr>
          <p:nvPr>
            <p:ph type="dt" sz="half" idx="10"/>
          </p:nvPr>
        </p:nvSpPr>
        <p:spPr/>
        <p:txBody>
          <a:bodyPr/>
          <a:lstStyle/>
          <a:p>
            <a:fld id="{839382D2-4532-483A-BB47-F31945A93F1F}"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4223360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D2489687-1BC4-4BF4-824F-49312A51CFB9}"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2175498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AF30653B-2137-4255-A100-F270BA24B92B}"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1525805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Date Placeholder 4"/>
          <p:cNvSpPr>
            <a:spLocks noGrp="1"/>
          </p:cNvSpPr>
          <p:nvPr>
            <p:ph type="dt" sz="half" idx="10"/>
          </p:nvPr>
        </p:nvSpPr>
        <p:spPr/>
        <p:txBody>
          <a:bodyPr/>
          <a:lstStyle/>
          <a:p>
            <a:fld id="{D6B80640-32CE-49A6-803C-4BDCDC389764}" type="datetime1">
              <a:rPr lang="de-DE" smtClean="0"/>
              <a:t>10.09.2024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206366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7" name="Date Placeholder 6"/>
          <p:cNvSpPr>
            <a:spLocks noGrp="1"/>
          </p:cNvSpPr>
          <p:nvPr>
            <p:ph type="dt" sz="half" idx="10"/>
          </p:nvPr>
        </p:nvSpPr>
        <p:spPr/>
        <p:txBody>
          <a:bodyPr/>
          <a:lstStyle/>
          <a:p>
            <a:fld id="{A58CD1A9-6806-40C8-BEFA-68F2C950EE9A}" type="datetime1">
              <a:rPr lang="de-DE" smtClean="0"/>
              <a:t>10.09.2024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550747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7" name="Date Placeholder 2"/>
          <p:cNvSpPr>
            <a:spLocks noGrp="1"/>
          </p:cNvSpPr>
          <p:nvPr>
            <p:ph type="dt" sz="half" idx="10"/>
          </p:nvPr>
        </p:nvSpPr>
        <p:spPr/>
        <p:txBody>
          <a:bodyPr/>
          <a:lstStyle/>
          <a:p>
            <a:fld id="{08100AA7-6A27-468D-B244-516206DCBD45}" type="datetime1">
              <a:rPr lang="de-DE" smtClean="0"/>
              <a:t>10.09.2024</a:t>
            </a:fld>
            <a:endParaRPr lang="de-DE"/>
          </a:p>
        </p:txBody>
      </p:sp>
      <p:sp>
        <p:nvSpPr>
          <p:cNvPr id="5" name="Footer Placeholder 3"/>
          <p:cNvSpPr>
            <a:spLocks noGrp="1"/>
          </p:cNvSpPr>
          <p:nvPr>
            <p:ph type="ftr" sz="quarter" idx="11"/>
          </p:nvPr>
        </p:nvSpPr>
        <p:spPr/>
        <p:txBody>
          <a:bodyPr/>
          <a:lstStyle/>
          <a:p>
            <a:endParaRPr lang="de-DE"/>
          </a:p>
        </p:txBody>
      </p:sp>
      <p:sp>
        <p:nvSpPr>
          <p:cNvPr id="6" name="Slide Number Placeholder 4"/>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1673787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742A600-BCC4-408F-AB35-A94897F440E2}" type="datetime1">
              <a:rPr lang="de-DE" smtClean="0"/>
              <a:t>10.09.2024</a:t>
            </a:fld>
            <a:endParaRPr lang="de-DE"/>
          </a:p>
        </p:txBody>
      </p:sp>
      <p:sp>
        <p:nvSpPr>
          <p:cNvPr id="5" name="Footer Placeholder 2"/>
          <p:cNvSpPr>
            <a:spLocks noGrp="1"/>
          </p:cNvSpPr>
          <p:nvPr>
            <p:ph type="ftr" sz="quarter" idx="11"/>
          </p:nvPr>
        </p:nvSpPr>
        <p:spPr/>
        <p:txBody>
          <a:bodyPr/>
          <a:lstStyle/>
          <a:p>
            <a:endParaRPr lang="de-DE"/>
          </a:p>
        </p:txBody>
      </p:sp>
      <p:sp>
        <p:nvSpPr>
          <p:cNvPr id="6" name="Slide Number Placeholder 3"/>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2558342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de-DE" smtClean="0"/>
              <a:t>Titelmasterformat durch Klicken bearbeiten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7" name="Date Placeholder 4"/>
          <p:cNvSpPr>
            <a:spLocks noGrp="1"/>
          </p:cNvSpPr>
          <p:nvPr>
            <p:ph type="dt" sz="half" idx="10"/>
          </p:nvPr>
        </p:nvSpPr>
        <p:spPr/>
        <p:txBody>
          <a:bodyPr/>
          <a:lstStyle/>
          <a:p>
            <a:fld id="{C5EE6770-D2ED-48DB-81D4-680D69D05385}" type="datetime1">
              <a:rPr lang="de-DE" smtClean="0"/>
              <a:t>10.09.2024</a:t>
            </a:fld>
            <a:endParaRPr lang="de-DE"/>
          </a:p>
        </p:txBody>
      </p:sp>
      <p:sp>
        <p:nvSpPr>
          <p:cNvPr id="5" name="Footer Placeholder 5"/>
          <p:cNvSpPr>
            <a:spLocks noGrp="1"/>
          </p:cNvSpPr>
          <p:nvPr>
            <p:ph type="ftr" sz="quarter" idx="11"/>
          </p:nvPr>
        </p:nvSpPr>
        <p:spPr/>
        <p:txBody>
          <a:bodyPr/>
          <a:lstStyle/>
          <a:p>
            <a:endParaRPr lang="de-DE"/>
          </a:p>
        </p:txBody>
      </p:sp>
      <p:sp>
        <p:nvSpPr>
          <p:cNvPr id="6" name="Slide Number Placeholder 6"/>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2228373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805D33BD-2EA0-4D33-878E-138E86BF44FC}" type="datetime1">
              <a:rPr lang="de-DE" smtClean="0"/>
              <a:t>10.09.2024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791059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e-DE" smtClean="0"/>
              <a:t>Titelmasterformat durch Klicken bearbeiten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Date Placeholder 4"/>
          <p:cNvSpPr>
            <a:spLocks noGrp="1"/>
          </p:cNvSpPr>
          <p:nvPr>
            <p:ph type="dt" sz="half" idx="10"/>
          </p:nvPr>
        </p:nvSpPr>
        <p:spPr/>
        <p:txBody>
          <a:bodyPr/>
          <a:lstStyle/>
          <a:p>
            <a:fld id="{D0F298C2-EC77-47C6-9DAF-D52F360338F8}" type="datetime1">
              <a:rPr lang="de-DE" smtClean="0"/>
              <a:t>10.09.2024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296068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e-DE" smtClean="0"/>
              <a:t>Titelmasterformat durch Klicken bearbeiten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606D155F-984C-4E1E-8CFC-49EC236A004D}"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4090556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e-DE" smtClean="0"/>
              <a:t>Titelmasterformat durch Klicken bearbeiten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AB519113-B4A1-4683-AC26-715EE570E402}"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744461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e-DE" smtClean="0"/>
              <a:t>Titelmasterformat durch Klicken bearbeiten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Formatvorlagen des Textmasters bearbeiten</a:t>
            </a:r>
          </a:p>
        </p:txBody>
      </p:sp>
      <p:sp>
        <p:nvSpPr>
          <p:cNvPr id="4" name="Date Placeholder 3"/>
          <p:cNvSpPr>
            <a:spLocks noGrp="1"/>
          </p:cNvSpPr>
          <p:nvPr>
            <p:ph type="dt" sz="half" idx="10"/>
          </p:nvPr>
        </p:nvSpPr>
        <p:spPr/>
        <p:txBody>
          <a:bodyPr/>
          <a:lstStyle/>
          <a:p>
            <a:fld id="{C35514C1-EE29-4978-B589-63C2F90354F4}"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155705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EED16B5D-90CC-4231-BDF2-33B73A80409A}" type="datetime1">
              <a:rPr lang="de-DE" smtClean="0"/>
              <a:t>10.09.2024</a:t>
            </a:fld>
            <a:endParaRPr lang="de-DE"/>
          </a:p>
        </p:txBody>
      </p:sp>
      <p:sp>
        <p:nvSpPr>
          <p:cNvPr id="4"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723615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e-DE" smtClean="0"/>
              <a:t>Titelmasterformat durch Klicken bearbeiten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smtClean="0"/>
              <a:t>Bild durch Klicken auf Symbol hinzufügen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Formatvorlagen des Textmasters bearbeiten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9031611A-8593-4208-B9C2-C39B9F3EF8CA}" type="datetime1">
              <a:rPr lang="de-DE" smtClean="0"/>
              <a:t>10.09.2024</a:t>
            </a:fld>
            <a:endParaRPr lang="de-DE"/>
          </a:p>
        </p:txBody>
      </p:sp>
      <p:sp>
        <p:nvSpPr>
          <p:cNvPr id="4"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4276871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Titelmasterformat durch Klicken bearbeiten</a:t>
            </a:r>
            <a:endParaRPr lang="en-US" dirty="0"/>
          </a:p>
        </p:txBody>
      </p:sp>
      <p:sp>
        <p:nvSpPr>
          <p:cNvPr id="3" name="Vertical Text Placeholder 2"/>
          <p:cNvSpPr>
            <a:spLocks noGrp="1"/>
          </p:cNvSpPr>
          <p:nvPr>
            <p:ph type="body" orient="vert" idx="1"/>
          </p:nvPr>
        </p:nvSpPr>
        <p:spPr/>
        <p:txBody>
          <a:bodyPr vert="eaVert"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CDFE5CC8-99C6-453F-B449-6DF57F402A5C}"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3736219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e-DE" smtClean="0"/>
              <a:t>Titelmasterformat durch Klicken bearbeiten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10"/>
          </p:nvPr>
        </p:nvSpPr>
        <p:spPr/>
        <p:txBody>
          <a:bodyPr/>
          <a:lstStyle/>
          <a:p>
            <a:fld id="{43D3C74A-AC66-465F-A65D-41239D2F39AE}" type="datetime1">
              <a:rPr lang="de-DE" smtClean="0"/>
              <a:t>10.09.2024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91926F56-CC9E-4A00-8AE6-354DB191BD21}" type="slidenum">
              <a:rPr lang="de-DE" smtClean="0"/>
              <a:t>‹Nr.›</a:t>
            </a:fld>
            <a:endParaRPr lang="de-DE"/>
          </a:p>
        </p:txBody>
      </p:sp>
    </p:spTree>
    <p:extLst>
      <p:ext uri="{BB962C8B-B14F-4D97-AF65-F5344CB8AC3E}">
        <p14:creationId xmlns:p14="http://schemas.microsoft.com/office/powerpoint/2010/main" val="3303584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e-DE" smtClean="0"/>
              <a:t>Titelmasterformat durch Klicken bearbeiten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7323FA2C-4536-45A3-B239-69465E386E83}" type="datetime1">
              <a:rPr lang="de-DE" smtClean="0"/>
              <a:t>10.09.2024</a:t>
            </a:fld>
            <a:endParaRPr lang="de-DE"/>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e-DE"/>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1926F56-CC9E-4A00-8AE6-354DB191BD21}" type="slidenum">
              <a:rPr lang="de-DE" smtClean="0"/>
              <a:t>‹Nr.›</a:t>
            </a:fld>
            <a:endParaRPr lang="de-DE"/>
          </a:p>
        </p:txBody>
      </p:sp>
    </p:spTree>
    <p:extLst>
      <p:ext uri="{BB962C8B-B14F-4D97-AF65-F5344CB8AC3E}">
        <p14:creationId xmlns:p14="http://schemas.microsoft.com/office/powerpoint/2010/main" val="3316174985"/>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ftr="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pPr algn="ctr"/>
            <a:r>
              <a:rPr lang="de-DE" b="1" dirty="0"/>
              <a:t>OSI-Schichten am Beispiel des E-Mail-Versands</a:t>
            </a:r>
            <a:r>
              <a:rPr lang="de-DE" dirty="0"/>
              <a:t/>
            </a:r>
            <a:br>
              <a:rPr lang="de-DE" dirty="0"/>
            </a:br>
            <a:endParaRPr lang="de-DE" dirty="0"/>
          </a:p>
        </p:txBody>
      </p:sp>
      <p:sp>
        <p:nvSpPr>
          <p:cNvPr id="3" name="Untertitel 2"/>
          <p:cNvSpPr>
            <a:spLocks noGrp="1"/>
          </p:cNvSpPr>
          <p:nvPr>
            <p:ph type="subTitle" idx="1"/>
          </p:nvPr>
        </p:nvSpPr>
        <p:spPr/>
        <p:txBody>
          <a:bodyPr/>
          <a:lstStyle/>
          <a:p>
            <a:endParaRPr lang="de-DE" dirty="0"/>
          </a:p>
        </p:txBody>
      </p:sp>
    </p:spTree>
    <p:extLst>
      <p:ext uri="{BB962C8B-B14F-4D97-AF65-F5344CB8AC3E}">
        <p14:creationId xmlns:p14="http://schemas.microsoft.com/office/powerpoint/2010/main" val="23699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Inhaltsverzeichnis</a:t>
            </a:r>
            <a:endParaRPr lang="de-DE" dirty="0"/>
          </a:p>
        </p:txBody>
      </p:sp>
      <p:pic>
        <p:nvPicPr>
          <p:cNvPr id="5" name="Inhaltsplatzhalt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84725" y="2616684"/>
            <a:ext cx="5195888" cy="2234231"/>
          </a:xfrm>
        </p:spPr>
      </p:pic>
      <p:sp>
        <p:nvSpPr>
          <p:cNvPr id="4" name="Textplatzhalter 3"/>
          <p:cNvSpPr>
            <a:spLocks noGrp="1"/>
          </p:cNvSpPr>
          <p:nvPr>
            <p:ph type="body" sz="half" idx="2"/>
          </p:nvPr>
        </p:nvSpPr>
        <p:spPr/>
        <p:txBody>
          <a:bodyPr/>
          <a:lstStyle/>
          <a:p>
            <a:pPr marL="342900" indent="-342900">
              <a:buAutoNum type="arabicPeriod"/>
            </a:pPr>
            <a:r>
              <a:rPr lang="de-DE" b="1" dirty="0" smtClean="0"/>
              <a:t>Anwendungsschicht (7)</a:t>
            </a:r>
          </a:p>
          <a:p>
            <a:pPr marL="342900" indent="-342900">
              <a:buAutoNum type="arabicPeriod"/>
            </a:pPr>
            <a:r>
              <a:rPr lang="de-DE" b="1" dirty="0" smtClean="0"/>
              <a:t>Darstellungsschicht (6)</a:t>
            </a:r>
          </a:p>
          <a:p>
            <a:pPr marL="342900" indent="-342900">
              <a:buAutoNum type="arabicPeriod"/>
            </a:pPr>
            <a:r>
              <a:rPr lang="de-DE" b="1" dirty="0" smtClean="0"/>
              <a:t>Sitzungsschicht (5)</a:t>
            </a:r>
          </a:p>
          <a:p>
            <a:pPr marL="342900" indent="-342900">
              <a:buAutoNum type="arabicPeriod"/>
            </a:pPr>
            <a:r>
              <a:rPr lang="de-DE" b="1" dirty="0" smtClean="0"/>
              <a:t>Transportschicht (4)</a:t>
            </a:r>
          </a:p>
          <a:p>
            <a:pPr marL="342900" indent="-342900">
              <a:buAutoNum type="arabicPeriod"/>
            </a:pPr>
            <a:r>
              <a:rPr lang="de-DE" b="1" dirty="0" smtClean="0"/>
              <a:t>Vermittlungsschicht (3)</a:t>
            </a:r>
          </a:p>
          <a:p>
            <a:pPr marL="342900" indent="-342900">
              <a:buAutoNum type="arabicPeriod"/>
            </a:pPr>
            <a:r>
              <a:rPr lang="de-DE" b="1" dirty="0" smtClean="0"/>
              <a:t>Sicherungsschicht (2)</a:t>
            </a:r>
          </a:p>
          <a:p>
            <a:pPr marL="342900" indent="-342900">
              <a:buAutoNum type="arabicPeriod"/>
            </a:pPr>
            <a:r>
              <a:rPr lang="de-DE" b="1" dirty="0"/>
              <a:t>Physische </a:t>
            </a:r>
            <a:r>
              <a:rPr lang="de-DE" b="1" dirty="0" smtClean="0"/>
              <a:t>Schicht (1)</a:t>
            </a:r>
            <a:endParaRPr lang="de-DE" dirty="0" smtClean="0"/>
          </a:p>
        </p:txBody>
      </p:sp>
      <p:sp>
        <p:nvSpPr>
          <p:cNvPr id="6" name="Datumsplatzhalter 5"/>
          <p:cNvSpPr>
            <a:spLocks noGrp="1"/>
          </p:cNvSpPr>
          <p:nvPr>
            <p:ph type="dt" sz="half" idx="10"/>
          </p:nvPr>
        </p:nvSpPr>
        <p:spPr/>
        <p:txBody>
          <a:bodyPr/>
          <a:lstStyle/>
          <a:p>
            <a:fld id="{AF935489-BD74-443B-897E-AE399300C010}"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2</a:t>
            </a:fld>
            <a:endParaRPr lang="de-DE"/>
          </a:p>
        </p:txBody>
      </p:sp>
    </p:spTree>
    <p:extLst>
      <p:ext uri="{BB962C8B-B14F-4D97-AF65-F5344CB8AC3E}">
        <p14:creationId xmlns:p14="http://schemas.microsoft.com/office/powerpoint/2010/main" val="785038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Anwendungsschicht </a:t>
            </a:r>
            <a:r>
              <a:rPr lang="de-DE" b="1" dirty="0" smtClean="0"/>
              <a:t>(7)</a:t>
            </a:r>
            <a:endParaRPr lang="de-DE" dirty="0"/>
          </a:p>
        </p:txBody>
      </p:sp>
      <p:pic>
        <p:nvPicPr>
          <p:cNvPr id="5" name="Bildplatzhalter 4"/>
          <p:cNvPicPr>
            <a:picLocks noGrp="1" noChangeAspect="1"/>
          </p:cNvPicPr>
          <p:nvPr>
            <p:ph type="pic" idx="1"/>
          </p:nvPr>
        </p:nvPicPr>
        <p:blipFill>
          <a:blip r:embed="rId3">
            <a:extLst>
              <a:ext uri="{28A0092B-C50C-407E-A947-70E740481C1C}">
                <a14:useLocalDpi xmlns:a14="http://schemas.microsoft.com/office/drawing/2010/main" val="0"/>
              </a:ext>
            </a:extLst>
          </a:blip>
          <a:srcRect l="20141" r="20141"/>
          <a:stretch>
            <a:fillRect/>
          </a:stretch>
        </p:blipFill>
        <p:spPr>
          <a:xfrm>
            <a:off x="6172199" y="1239716"/>
            <a:ext cx="4009292" cy="4572000"/>
          </a:xfrm>
        </p:spPr>
      </p:pic>
      <p:sp>
        <p:nvSpPr>
          <p:cNvPr id="4" name="Textplatzhalter 3"/>
          <p:cNvSpPr>
            <a:spLocks noGrp="1"/>
          </p:cNvSpPr>
          <p:nvPr>
            <p:ph type="body" sz="half" idx="2"/>
          </p:nvPr>
        </p:nvSpPr>
        <p:spPr/>
        <p:txBody>
          <a:bodyPr/>
          <a:lstStyle/>
          <a:p>
            <a:pPr lvl="0"/>
            <a:r>
              <a:rPr lang="de-DE" dirty="0"/>
              <a:t>Der Benutzer erstellt und sendet die E-Mail über SMTP.</a:t>
            </a:r>
          </a:p>
          <a:p>
            <a:endParaRPr lang="de-DE" dirty="0"/>
          </a:p>
        </p:txBody>
      </p:sp>
      <p:sp>
        <p:nvSpPr>
          <p:cNvPr id="6" name="Datumsplatzhalter 5"/>
          <p:cNvSpPr>
            <a:spLocks noGrp="1"/>
          </p:cNvSpPr>
          <p:nvPr>
            <p:ph type="dt" sz="half" idx="10"/>
          </p:nvPr>
        </p:nvSpPr>
        <p:spPr/>
        <p:txBody>
          <a:bodyPr/>
          <a:lstStyle/>
          <a:p>
            <a:fld id="{80085AA2-B326-4F39-93CE-BA37B892E161}"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3</a:t>
            </a:fld>
            <a:endParaRPr lang="de-DE"/>
          </a:p>
        </p:txBody>
      </p:sp>
    </p:spTree>
    <p:extLst>
      <p:ext uri="{BB962C8B-B14F-4D97-AF65-F5344CB8AC3E}">
        <p14:creationId xmlns:p14="http://schemas.microsoft.com/office/powerpoint/2010/main" val="598668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Darstellungsschicht </a:t>
            </a:r>
            <a:r>
              <a:rPr lang="de-DE" b="1" dirty="0" smtClean="0"/>
              <a:t>(6)</a:t>
            </a:r>
            <a:endParaRPr lang="de-DE" dirty="0"/>
          </a:p>
        </p:txBody>
      </p:sp>
      <p:pic>
        <p:nvPicPr>
          <p:cNvPr id="5" name="Bildplatzhalt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5000" r="15000"/>
          <a:stretch>
            <a:fillRect/>
          </a:stretch>
        </p:blipFill>
        <p:spPr/>
      </p:pic>
      <p:sp>
        <p:nvSpPr>
          <p:cNvPr id="4" name="Textplatzhalter 3"/>
          <p:cNvSpPr>
            <a:spLocks noGrp="1"/>
          </p:cNvSpPr>
          <p:nvPr>
            <p:ph type="body" sz="half" idx="2"/>
          </p:nvPr>
        </p:nvSpPr>
        <p:spPr/>
        <p:txBody>
          <a:bodyPr/>
          <a:lstStyle/>
          <a:p>
            <a:pPr lvl="0"/>
            <a:r>
              <a:rPr lang="de-DE" dirty="0"/>
              <a:t>Die E-Mail wird in das richtige Format (z. B. ASCII) konvertiert und eventuell verschlüsselt.</a:t>
            </a:r>
          </a:p>
          <a:p>
            <a:endParaRPr lang="de-DE" dirty="0"/>
          </a:p>
        </p:txBody>
      </p:sp>
      <p:sp>
        <p:nvSpPr>
          <p:cNvPr id="6" name="Datumsplatzhalter 5"/>
          <p:cNvSpPr>
            <a:spLocks noGrp="1"/>
          </p:cNvSpPr>
          <p:nvPr>
            <p:ph type="dt" sz="half" idx="10"/>
          </p:nvPr>
        </p:nvSpPr>
        <p:spPr/>
        <p:txBody>
          <a:bodyPr/>
          <a:lstStyle/>
          <a:p>
            <a:fld id="{259025E2-ECD0-4942-9A36-44BC3B335169}"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4</a:t>
            </a:fld>
            <a:endParaRPr lang="de-DE"/>
          </a:p>
        </p:txBody>
      </p:sp>
    </p:spTree>
    <p:extLst>
      <p:ext uri="{BB962C8B-B14F-4D97-AF65-F5344CB8AC3E}">
        <p14:creationId xmlns:p14="http://schemas.microsoft.com/office/powerpoint/2010/main" val="42754024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Sitzungsschicht </a:t>
            </a:r>
            <a:r>
              <a:rPr lang="de-DE" b="1" dirty="0" smtClean="0"/>
              <a:t>(5)</a:t>
            </a:r>
            <a:endParaRPr lang="de-DE" dirty="0"/>
          </a:p>
        </p:txBody>
      </p:sp>
      <p:pic>
        <p:nvPicPr>
          <p:cNvPr id="5" name="Bildplatzhalt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15000" r="15000"/>
          <a:stretch>
            <a:fillRect/>
          </a:stretch>
        </p:blipFill>
        <p:spPr/>
      </p:pic>
      <p:sp>
        <p:nvSpPr>
          <p:cNvPr id="4" name="Textplatzhalter 3"/>
          <p:cNvSpPr>
            <a:spLocks noGrp="1"/>
          </p:cNvSpPr>
          <p:nvPr>
            <p:ph type="body" sz="half" idx="2"/>
          </p:nvPr>
        </p:nvSpPr>
        <p:spPr/>
        <p:txBody>
          <a:bodyPr/>
          <a:lstStyle/>
          <a:p>
            <a:pPr lvl="0"/>
            <a:r>
              <a:rPr lang="de-DE" dirty="0"/>
              <a:t>Eine Sitzung zwischen dem E-Mail-Client und dem E-Mail-Server wird aufgebaut.</a:t>
            </a:r>
          </a:p>
          <a:p>
            <a:endParaRPr lang="de-DE" dirty="0"/>
          </a:p>
        </p:txBody>
      </p:sp>
      <p:sp>
        <p:nvSpPr>
          <p:cNvPr id="6" name="Datumsplatzhalter 5"/>
          <p:cNvSpPr>
            <a:spLocks noGrp="1"/>
          </p:cNvSpPr>
          <p:nvPr>
            <p:ph type="dt" sz="half" idx="10"/>
          </p:nvPr>
        </p:nvSpPr>
        <p:spPr/>
        <p:txBody>
          <a:bodyPr/>
          <a:lstStyle/>
          <a:p>
            <a:fld id="{07B2DCE7-9B07-4A99-BC6F-212E8B04049E}"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5</a:t>
            </a:fld>
            <a:endParaRPr lang="de-DE"/>
          </a:p>
        </p:txBody>
      </p:sp>
    </p:spTree>
    <p:extLst>
      <p:ext uri="{BB962C8B-B14F-4D97-AF65-F5344CB8AC3E}">
        <p14:creationId xmlns:p14="http://schemas.microsoft.com/office/powerpoint/2010/main" val="28958209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Transportschicht (4)</a:t>
            </a:r>
            <a:endParaRPr lang="de-DE" dirty="0"/>
          </a:p>
        </p:txBody>
      </p:sp>
      <p:pic>
        <p:nvPicPr>
          <p:cNvPr id="5" name="Bildplatzhalter 4"/>
          <p:cNvPicPr>
            <a:picLocks noGrp="1" noChangeAspect="1"/>
          </p:cNvPicPr>
          <p:nvPr>
            <p:ph type="pic" idx="1"/>
          </p:nvPr>
        </p:nvPicPr>
        <p:blipFill>
          <a:blip r:embed="rId3">
            <a:extLst>
              <a:ext uri="{28A0092B-C50C-407E-A947-70E740481C1C}">
                <a14:useLocalDpi xmlns:a14="http://schemas.microsoft.com/office/drawing/2010/main" val="0"/>
              </a:ext>
            </a:extLst>
          </a:blip>
          <a:srcRect l="26949" r="26949"/>
          <a:stretch>
            <a:fillRect/>
          </a:stretch>
        </p:blipFill>
        <p:spPr>
          <a:xfrm>
            <a:off x="6101862" y="1143000"/>
            <a:ext cx="4334608" cy="4572000"/>
          </a:xfrm>
        </p:spPr>
      </p:pic>
      <p:sp>
        <p:nvSpPr>
          <p:cNvPr id="4" name="Textplatzhalter 3"/>
          <p:cNvSpPr>
            <a:spLocks noGrp="1"/>
          </p:cNvSpPr>
          <p:nvPr>
            <p:ph type="body" sz="half" idx="2"/>
          </p:nvPr>
        </p:nvSpPr>
        <p:spPr/>
        <p:txBody>
          <a:bodyPr/>
          <a:lstStyle/>
          <a:p>
            <a:pPr lvl="0"/>
            <a:r>
              <a:rPr lang="de-DE" dirty="0"/>
              <a:t>Die Daten der E-Mail werden in Segmente aufgeteilt und zuverlässig über TCP übertragen.</a:t>
            </a:r>
          </a:p>
          <a:p>
            <a:endParaRPr lang="de-DE" dirty="0"/>
          </a:p>
        </p:txBody>
      </p:sp>
      <p:sp>
        <p:nvSpPr>
          <p:cNvPr id="6" name="Datumsplatzhalter 5"/>
          <p:cNvSpPr>
            <a:spLocks noGrp="1"/>
          </p:cNvSpPr>
          <p:nvPr>
            <p:ph type="dt" sz="half" idx="10"/>
          </p:nvPr>
        </p:nvSpPr>
        <p:spPr/>
        <p:txBody>
          <a:bodyPr/>
          <a:lstStyle/>
          <a:p>
            <a:fld id="{0BC02C6C-E8AE-4D5A-88BF-F3680D195735}"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6</a:t>
            </a:fld>
            <a:endParaRPr lang="de-DE"/>
          </a:p>
        </p:txBody>
      </p:sp>
    </p:spTree>
    <p:extLst>
      <p:ext uri="{BB962C8B-B14F-4D97-AF65-F5344CB8AC3E}">
        <p14:creationId xmlns:p14="http://schemas.microsoft.com/office/powerpoint/2010/main" val="2262534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Vermittlungsschicht </a:t>
            </a:r>
            <a:r>
              <a:rPr lang="de-DE" b="1" dirty="0" smtClean="0"/>
              <a:t>(3)</a:t>
            </a:r>
            <a:endParaRPr lang="de-DE" dirty="0"/>
          </a:p>
        </p:txBody>
      </p:sp>
      <p:pic>
        <p:nvPicPr>
          <p:cNvPr id="5" name="Bildplatzhalter 4"/>
          <p:cNvPicPr>
            <a:picLocks noGrp="1" noChangeAspect="1"/>
          </p:cNvPicPr>
          <p:nvPr>
            <p:ph type="pic" idx="1"/>
          </p:nvPr>
        </p:nvPicPr>
        <p:blipFill>
          <a:blip r:embed="rId3">
            <a:extLst>
              <a:ext uri="{28A0092B-C50C-407E-A947-70E740481C1C}">
                <a14:useLocalDpi xmlns:a14="http://schemas.microsoft.com/office/drawing/2010/main" val="0"/>
              </a:ext>
            </a:extLst>
          </a:blip>
          <a:srcRect l="30422" r="30422"/>
          <a:stretch>
            <a:fillRect/>
          </a:stretch>
        </p:blipFill>
        <p:spPr>
          <a:xfrm>
            <a:off x="6246813" y="1143000"/>
            <a:ext cx="4216033" cy="4572000"/>
          </a:xfrm>
        </p:spPr>
      </p:pic>
      <p:sp>
        <p:nvSpPr>
          <p:cNvPr id="4" name="Textplatzhalter 3"/>
          <p:cNvSpPr>
            <a:spLocks noGrp="1"/>
          </p:cNvSpPr>
          <p:nvPr>
            <p:ph type="body" sz="half" idx="2"/>
          </p:nvPr>
        </p:nvSpPr>
        <p:spPr/>
        <p:txBody>
          <a:bodyPr/>
          <a:lstStyle/>
          <a:p>
            <a:pPr lvl="0"/>
            <a:r>
              <a:rPr lang="de-DE" dirty="0"/>
              <a:t>Die Segmente werden in Pakete verpackt und über IP-Adressen zu ihrem Ziel weitergeleitet.</a:t>
            </a:r>
          </a:p>
          <a:p>
            <a:endParaRPr lang="de-DE" dirty="0"/>
          </a:p>
        </p:txBody>
      </p:sp>
      <p:sp>
        <p:nvSpPr>
          <p:cNvPr id="6" name="Datumsplatzhalter 5"/>
          <p:cNvSpPr>
            <a:spLocks noGrp="1"/>
          </p:cNvSpPr>
          <p:nvPr>
            <p:ph type="dt" sz="half" idx="10"/>
          </p:nvPr>
        </p:nvSpPr>
        <p:spPr/>
        <p:txBody>
          <a:bodyPr/>
          <a:lstStyle/>
          <a:p>
            <a:fld id="{B13D103E-5214-46C9-8B40-29D523A67BC6}"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7</a:t>
            </a:fld>
            <a:endParaRPr lang="de-DE"/>
          </a:p>
        </p:txBody>
      </p:sp>
    </p:spTree>
    <p:extLst>
      <p:ext uri="{BB962C8B-B14F-4D97-AF65-F5344CB8AC3E}">
        <p14:creationId xmlns:p14="http://schemas.microsoft.com/office/powerpoint/2010/main" val="10460348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smtClean="0"/>
              <a:t>Sicherungsschicht </a:t>
            </a:r>
            <a:r>
              <a:rPr lang="de-DE" b="1" dirty="0" smtClean="0"/>
              <a:t>(2)</a:t>
            </a:r>
            <a:endParaRPr lang="de-DE" dirty="0"/>
          </a:p>
        </p:txBody>
      </p:sp>
      <p:pic>
        <p:nvPicPr>
          <p:cNvPr id="5" name="Bildplatzhalter 4"/>
          <p:cNvPicPr>
            <a:picLocks noGrp="1" noChangeAspect="1"/>
          </p:cNvPicPr>
          <p:nvPr>
            <p:ph type="pic" idx="1"/>
          </p:nvPr>
        </p:nvPicPr>
        <p:blipFill>
          <a:blip r:embed="rId3">
            <a:extLst>
              <a:ext uri="{28A0092B-C50C-407E-A947-70E740481C1C}">
                <a14:useLocalDpi xmlns:a14="http://schemas.microsoft.com/office/drawing/2010/main" val="0"/>
              </a:ext>
            </a:extLst>
          </a:blip>
          <a:srcRect l="26676" r="26676"/>
          <a:stretch>
            <a:fillRect/>
          </a:stretch>
        </p:blipFill>
        <p:spPr>
          <a:xfrm>
            <a:off x="6239933" y="1371600"/>
            <a:ext cx="4225477" cy="4572000"/>
          </a:xfrm>
        </p:spPr>
      </p:pic>
      <p:sp>
        <p:nvSpPr>
          <p:cNvPr id="4" name="Textplatzhalter 3"/>
          <p:cNvSpPr>
            <a:spLocks noGrp="1"/>
          </p:cNvSpPr>
          <p:nvPr>
            <p:ph type="body" sz="half" idx="2"/>
          </p:nvPr>
        </p:nvSpPr>
        <p:spPr/>
        <p:txBody>
          <a:bodyPr/>
          <a:lstStyle/>
          <a:p>
            <a:pPr lvl="0"/>
            <a:r>
              <a:rPr lang="de-DE" dirty="0"/>
              <a:t>Die Pakete werden in Frames umgewandelt und über das lokale Netzwerk verschickt, wobei Fehler erkannt und korrigiert werden.</a:t>
            </a:r>
          </a:p>
          <a:p>
            <a:endParaRPr lang="de-DE" dirty="0"/>
          </a:p>
        </p:txBody>
      </p:sp>
      <p:sp>
        <p:nvSpPr>
          <p:cNvPr id="6" name="Datumsplatzhalter 5"/>
          <p:cNvSpPr>
            <a:spLocks noGrp="1"/>
          </p:cNvSpPr>
          <p:nvPr>
            <p:ph type="dt" sz="half" idx="10"/>
          </p:nvPr>
        </p:nvSpPr>
        <p:spPr/>
        <p:txBody>
          <a:bodyPr/>
          <a:lstStyle/>
          <a:p>
            <a:fld id="{10DA3660-9C06-4170-8CBD-56CB1790D32D}"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8</a:t>
            </a:fld>
            <a:endParaRPr lang="de-DE"/>
          </a:p>
        </p:txBody>
      </p:sp>
    </p:spTree>
    <p:extLst>
      <p:ext uri="{BB962C8B-B14F-4D97-AF65-F5344CB8AC3E}">
        <p14:creationId xmlns:p14="http://schemas.microsoft.com/office/powerpoint/2010/main" val="20807584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1" dirty="0"/>
              <a:t>Physische </a:t>
            </a:r>
            <a:r>
              <a:rPr lang="de-DE" b="1" dirty="0" smtClean="0"/>
              <a:t>Schicht 1</a:t>
            </a:r>
            <a:endParaRPr lang="de-DE" dirty="0"/>
          </a:p>
        </p:txBody>
      </p:sp>
      <p:pic>
        <p:nvPicPr>
          <p:cNvPr id="5" name="Inhaltsplatzhalt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84725" y="2002514"/>
            <a:ext cx="5195888" cy="3462572"/>
          </a:xfrm>
        </p:spPr>
      </p:pic>
      <p:sp>
        <p:nvSpPr>
          <p:cNvPr id="4" name="Textplatzhalter 3"/>
          <p:cNvSpPr>
            <a:spLocks noGrp="1"/>
          </p:cNvSpPr>
          <p:nvPr>
            <p:ph type="body" sz="half" idx="2"/>
          </p:nvPr>
        </p:nvSpPr>
        <p:spPr/>
        <p:txBody>
          <a:bodyPr/>
          <a:lstStyle/>
          <a:p>
            <a:pPr lvl="0"/>
            <a:r>
              <a:rPr lang="de-DE" dirty="0"/>
              <a:t>Die Frames werden als Bits über das physische Medium (Kabel, Funk etc.) transportiert.</a:t>
            </a:r>
          </a:p>
          <a:p>
            <a:endParaRPr lang="de-DE" dirty="0"/>
          </a:p>
        </p:txBody>
      </p:sp>
      <p:sp>
        <p:nvSpPr>
          <p:cNvPr id="6" name="Datumsplatzhalter 5"/>
          <p:cNvSpPr>
            <a:spLocks noGrp="1"/>
          </p:cNvSpPr>
          <p:nvPr>
            <p:ph type="dt" sz="half" idx="10"/>
          </p:nvPr>
        </p:nvSpPr>
        <p:spPr/>
        <p:txBody>
          <a:bodyPr/>
          <a:lstStyle/>
          <a:p>
            <a:fld id="{40D8B090-D355-4709-AE18-49E6F49B8ABE}" type="datetime1">
              <a:rPr lang="de-DE" smtClean="0"/>
              <a:t>10.09.2024</a:t>
            </a:fld>
            <a:endParaRPr lang="de-DE"/>
          </a:p>
        </p:txBody>
      </p:sp>
      <p:sp>
        <p:nvSpPr>
          <p:cNvPr id="7" name="Foliennummernplatzhalter 6"/>
          <p:cNvSpPr>
            <a:spLocks noGrp="1"/>
          </p:cNvSpPr>
          <p:nvPr>
            <p:ph type="sldNum" sz="quarter" idx="12"/>
          </p:nvPr>
        </p:nvSpPr>
        <p:spPr/>
        <p:txBody>
          <a:bodyPr/>
          <a:lstStyle/>
          <a:p>
            <a:fld id="{91926F56-CC9E-4A00-8AE6-354DB191BD21}" type="slidenum">
              <a:rPr lang="de-DE" smtClean="0"/>
              <a:t>9</a:t>
            </a:fld>
            <a:endParaRPr lang="de-DE"/>
          </a:p>
        </p:txBody>
      </p:sp>
    </p:spTree>
    <p:extLst>
      <p:ext uri="{BB962C8B-B14F-4D97-AF65-F5344CB8AC3E}">
        <p14:creationId xmlns:p14="http://schemas.microsoft.com/office/powerpoint/2010/main" val="25600653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normAutofit fontScale="90000"/>
          </a:bodyPr>
          <a:lstStyle/>
          <a:p>
            <a:pPr algn="ctr"/>
            <a:r>
              <a:rPr lang="de-DE" b="1" dirty="0" smtClean="0"/>
              <a:t>VIELEN DANK FÜR DIE AUFMERKSAMKEIT. </a:t>
            </a:r>
            <a:r>
              <a:rPr lang="de-DE" b="1" dirty="0" smtClean="0">
                <a:sym typeface="Wingdings" panose="05000000000000000000" pitchFamily="2" charset="2"/>
              </a:rPr>
              <a:t></a:t>
            </a:r>
            <a:r>
              <a:rPr lang="de-DE" dirty="0"/>
              <a:t/>
            </a:r>
            <a:br>
              <a:rPr lang="de-DE" dirty="0"/>
            </a:br>
            <a:endParaRPr lang="de-DE" dirty="0"/>
          </a:p>
        </p:txBody>
      </p:sp>
      <p:sp>
        <p:nvSpPr>
          <p:cNvPr id="3" name="Untertitel 2"/>
          <p:cNvSpPr>
            <a:spLocks noGrp="1"/>
          </p:cNvSpPr>
          <p:nvPr>
            <p:ph type="subTitle" idx="1"/>
          </p:nvPr>
        </p:nvSpPr>
        <p:spPr/>
        <p:txBody>
          <a:bodyPr/>
          <a:lstStyle/>
          <a:p>
            <a:r>
              <a:rPr lang="de-DE" dirty="0" smtClean="0"/>
              <a:t>Von Vitalii, </a:t>
            </a:r>
            <a:r>
              <a:rPr lang="de-DE" dirty="0" err="1" smtClean="0"/>
              <a:t>david</a:t>
            </a:r>
            <a:r>
              <a:rPr lang="de-DE" dirty="0" smtClean="0"/>
              <a:t> und Luis</a:t>
            </a:r>
            <a:endParaRPr lang="de-DE" dirty="0"/>
          </a:p>
        </p:txBody>
      </p:sp>
    </p:spTree>
    <p:extLst>
      <p:ext uri="{BB962C8B-B14F-4D97-AF65-F5344CB8AC3E}">
        <p14:creationId xmlns:p14="http://schemas.microsoft.com/office/powerpoint/2010/main" val="26914900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0</TotalTime>
  <Words>654</Words>
  <Application>Microsoft Office PowerPoint</Application>
  <PresentationFormat>Breitbild</PresentationFormat>
  <Paragraphs>69</Paragraphs>
  <Slides>10</Slides>
  <Notes>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Arial</vt:lpstr>
      <vt:lpstr>Calibri</vt:lpstr>
      <vt:lpstr>Century Gothic</vt:lpstr>
      <vt:lpstr>Wingdings</vt:lpstr>
      <vt:lpstr>Wingdings 3</vt:lpstr>
      <vt:lpstr>Ion</vt:lpstr>
      <vt:lpstr>OSI-Schichten am Beispiel des E-Mail-Versands </vt:lpstr>
      <vt:lpstr>Inhaltsverzeichnis</vt:lpstr>
      <vt:lpstr>Anwendungsschicht (7)</vt:lpstr>
      <vt:lpstr>Darstellungsschicht (6)</vt:lpstr>
      <vt:lpstr>Sitzungsschicht (5)</vt:lpstr>
      <vt:lpstr>Transportschicht (4)</vt:lpstr>
      <vt:lpstr>Vermittlungsschicht (3)</vt:lpstr>
      <vt:lpstr>Sicherungsschicht (2)</vt:lpstr>
      <vt:lpstr>Physische Schicht 1</vt:lpstr>
      <vt:lpstr>VIELEN DANK FÜR DIE AUFMERKSAMKEIT.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OSI-Schichten am Beispiel des E-Mail-Versands</dc:title>
  <dc:creator>Vitalii Kasianov</dc:creator>
  <cp:lastModifiedBy>Vitalii Kasianov</cp:lastModifiedBy>
  <cp:revision>9</cp:revision>
  <dcterms:created xsi:type="dcterms:W3CDTF">2024-09-10T06:13:52Z</dcterms:created>
  <dcterms:modified xsi:type="dcterms:W3CDTF">2024-09-10T12:22:54Z</dcterms:modified>
</cp:coreProperties>
</file>