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60" r:id="rId5"/>
    <p:sldId id="257" r:id="rId6"/>
    <p:sldId id="290" r:id="rId7"/>
    <p:sldId id="301" r:id="rId8"/>
    <p:sldId id="299" r:id="rId9"/>
    <p:sldId id="302" r:id="rId10"/>
    <p:sldId id="300" r:id="rId11"/>
    <p:sldId id="303" r:id="rId12"/>
    <p:sldId id="288" r:id="rId13"/>
    <p:sldId id="298" r:id="rId14"/>
    <p:sldId id="304" r:id="rId15"/>
  </p:sldIdLst>
  <p:sldSz cx="9144000" cy="5715000" type="screen16x10"/>
  <p:notesSz cx="6858000" cy="9144000"/>
  <p:embeddedFontLst>
    <p:embeddedFont>
      <p:font typeface="Corbel" panose="020B0503020204020204" pitchFamily="34" charset="0"/>
      <p:regular r:id="rId18"/>
      <p:bold r:id="rId19"/>
      <p:italic r:id="rId20"/>
      <p:boldItalic r:id="rId21"/>
    </p:embeddedFont>
  </p:embeddedFontLst>
  <p:defaultTextStyle>
    <a:defPPr rtl="0">
      <a:defRPr lang="de-de"/>
    </a:defPPr>
    <a:lvl1pPr marL="0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inführung" id="{D8674A8B-D493-4D9A-9A1A-A9941A0E8FFD}">
          <p14:sldIdLst>
            <p14:sldId id="260"/>
            <p14:sldId id="257"/>
            <p14:sldId id="290"/>
            <p14:sldId id="301"/>
            <p14:sldId id="299"/>
            <p14:sldId id="302"/>
            <p14:sldId id="300"/>
            <p14:sldId id="303"/>
          </p14:sldIdLst>
        </p14:section>
        <p14:section name="Überblick" id="{7CF7DB50-08D5-4279-8838-12B276316646}">
          <p14:sldIdLst>
            <p14:sldId id="288"/>
            <p14:sldId id="298"/>
            <p14:sldId id="304"/>
          </p14:sldIdLst>
        </p14:section>
        <p14:section name="Weiteres Material" id="{FF7043CE-B521-4F09-881C-C63533C3651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262626"/>
    <a:srgbClr val="404040"/>
    <a:srgbClr val="595959"/>
    <a:srgbClr val="15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4413" autoAdjust="0"/>
  </p:normalViewPr>
  <p:slideViewPr>
    <p:cSldViewPr snapToGrid="0">
      <p:cViewPr varScale="1">
        <p:scale>
          <a:sx n="79" d="100"/>
          <a:sy n="79" d="100"/>
        </p:scale>
        <p:origin x="1506" y="4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A6B0FA4-7A99-4C7B-9ABD-D997C3D27A3C}" type="datetime1">
              <a:rPr lang="de-DE" smtClean="0"/>
              <a:t>23.10.2024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A45484C-7992-44E9-9002-213D76072A0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59216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e-DE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06686F-5627-4AB6-84C4-A89A99C1E526}" type="datetime1">
              <a:rPr lang="de-DE" smtClean="0"/>
              <a:pPr/>
              <a:t>23.10.2024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e-DE" noProof="0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e-DE" noProof="0" dirty="0"/>
              <a:t>Textmasterformate durch Klicken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524A772-5D94-4F12-8B86-44D4FB26368F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68842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524A772-5D94-4F12-8B86-44D4FB26368F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17410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indent="0" rtl="0">
              <a:buFontTx/>
              <a:buNone/>
            </a:pPr>
            <a:r>
              <a:rPr lang="de-DE" dirty="0"/>
              <a:t>Üblicherweise drei Kernziele</a:t>
            </a:r>
          </a:p>
          <a:p>
            <a:pPr marL="0" indent="0" rtl="0">
              <a:buFontTx/>
              <a:buNone/>
            </a:pPr>
            <a:endParaRPr lang="de-DE" dirty="0"/>
          </a:p>
          <a:p>
            <a:pPr marL="0" indent="0" rtl="0">
              <a:buFontTx/>
              <a:buNone/>
            </a:pPr>
            <a:r>
              <a:rPr lang="de-DE" dirty="0"/>
              <a:t>Benennen worum es geht</a:t>
            </a:r>
          </a:p>
          <a:p>
            <a:pPr marL="0" indent="0" rtl="0">
              <a:buFontTx/>
              <a:buNone/>
            </a:pPr>
            <a:r>
              <a:rPr lang="de-DE" dirty="0"/>
              <a:t>Beispiel aus der Anwendung</a:t>
            </a:r>
          </a:p>
          <a:p>
            <a:pPr marL="0" indent="0" rtl="0">
              <a:buFontTx/>
              <a:buNone/>
            </a:pPr>
            <a:r>
              <a:rPr lang="de-DE" dirty="0"/>
              <a:t>Maßnahmen zum Schutz</a:t>
            </a:r>
          </a:p>
          <a:p>
            <a:pPr marL="0" indent="0" rtl="0">
              <a:buFontTx/>
              <a:buNone/>
            </a:pPr>
            <a:endParaRPr lang="de-DE" dirty="0"/>
          </a:p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Kriterien, nach denen abgesichert werden</a:t>
            </a:r>
          </a:p>
          <a:p>
            <a:pPr marL="0" indent="0" rtl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524A772-5D94-4F12-8B86-44D4FB26368F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01614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524A772-5D94-4F12-8B86-44D4FB26368F}" type="slidenum">
              <a:rPr lang="de-DE" noProof="0" smtClean="0"/>
              <a:t>3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810717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DACF4-601E-1623-065A-550D64B98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6FA65EE-224F-3500-172D-962B39DE06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C3085F0-F5AC-C324-54C4-CE875D8F4F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="1" dirty="0"/>
              <a:t>Regelmäßige Schulungen</a:t>
            </a:r>
            <a:r>
              <a:rPr lang="de-DE" dirty="0"/>
              <a:t>: Anwälte und Mitarbeiter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ACBF2DC-63F3-1242-00A2-45A06C3A0B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524A772-5D94-4F12-8B86-44D4FB26368F}" type="slidenum">
              <a:rPr lang="de-DE" noProof="0" smtClean="0"/>
              <a:t>4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988220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F97C7-B8D9-C159-D7A4-389043419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FC60237-B4DA-F8F4-D8FD-88938416CC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A32E64B-067B-FFD8-12CF-A5C79281E0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09E4DD7-E9B5-1D8D-F2CD-68D6819969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524A772-5D94-4F12-8B86-44D4FB26368F}" type="slidenum">
              <a:rPr lang="de-DE" noProof="0" smtClean="0"/>
              <a:t>5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645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65B61-F358-7438-8E69-6264AD97E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133AF3B-24A2-6F2D-AF13-3BE4D6A091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3578E83-0BAC-97EC-A14D-2AA514850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Hash, Fingerabdruck</a:t>
            </a:r>
          </a:p>
          <a:p>
            <a:r>
              <a:rPr lang="de-DE" dirty="0"/>
              <a:t>Ändert sich erkennbar </a:t>
            </a:r>
            <a:r>
              <a:rPr lang="de-DE"/>
              <a:t>bei 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387C11E-4218-E04C-59EB-2281484AAC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524A772-5D94-4F12-8B86-44D4FB26368F}" type="slidenum">
              <a:rPr lang="de-DE" noProof="0" smtClean="0"/>
              <a:t>6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378673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5CE1C-D494-F9A3-3969-4F731660B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C15DA35-3EA9-B20D-DDDD-E5E142940A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84B48E5-B3BB-B428-4033-734675ED4A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  <a:p>
            <a:r>
              <a:rPr lang="de-DE" dirty="0"/>
              <a:t>Mail und Kalenderdaten</a:t>
            </a:r>
          </a:p>
          <a:p>
            <a:r>
              <a:rPr lang="de-DE" dirty="0"/>
              <a:t>Für Geschäftsprozesse unabdingbar</a:t>
            </a:r>
          </a:p>
          <a:p>
            <a:endParaRPr lang="de-DE" dirty="0"/>
          </a:p>
          <a:p>
            <a:r>
              <a:rPr lang="de-DE" dirty="0"/>
              <a:t>Maßnahmen: RAIDs, Rechenzentren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770B496-F994-BDC7-A9F4-3C7A04B625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524A772-5D94-4F12-8B86-44D4FB26368F}" type="slidenum">
              <a:rPr lang="de-DE" noProof="0" smtClean="0"/>
              <a:t>7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1897706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16F5D-3C6B-3420-87EE-3DDE86D5A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C655CD3-8666-22A2-6F96-735B45AE59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1261CA8-7476-5CA2-F192-38F3062924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  <a:p>
            <a:r>
              <a:rPr lang="de-DE" dirty="0"/>
              <a:t>Mail und Kalenderdaten</a:t>
            </a:r>
          </a:p>
          <a:p>
            <a:r>
              <a:rPr lang="de-DE" dirty="0"/>
              <a:t>Für Geschäftsprozesse unabdingbar</a:t>
            </a:r>
          </a:p>
          <a:p>
            <a:endParaRPr lang="de-DE" dirty="0"/>
          </a:p>
          <a:p>
            <a:r>
              <a:rPr lang="de-DE" dirty="0"/>
              <a:t>Maßnahmen: RAIDs, Rechenzentren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5D884A3-46EA-AD24-7FB5-2204DBC55E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524A772-5D94-4F12-8B86-44D4FB26368F}" type="slidenum">
              <a:rPr lang="de-DE" noProof="0" smtClean="0"/>
              <a:t>8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1096956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524A772-5D94-4F12-8B86-44D4FB26368F}" type="slidenum">
              <a:rPr lang="de-DE" noProof="0" smtClean="0"/>
              <a:t>9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9004159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524A772-5D94-4F12-8B86-44D4FB26368F}" type="slidenum">
              <a:rPr lang="de-DE" noProof="0" smtClean="0"/>
              <a:t>10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2200640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5EB52-3E55-9265-3831-0AA2C4C13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F9ABBB9-56C4-08A4-72B8-65AD65DBF3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7743174-E080-2125-7F3C-EE265749A9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436A6D6-9B7B-E87C-65AD-038685029F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524A772-5D94-4F12-8B86-44D4FB26368F}" type="slidenum">
              <a:rPr lang="de-DE" noProof="0" smtClean="0"/>
              <a:t>11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50240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196301" y="1150057"/>
            <a:ext cx="6430967" cy="2180166"/>
          </a:xfrm>
        </p:spPr>
        <p:txBody>
          <a:bodyPr rtlCol="0" anchor="b">
            <a:normAutofit/>
          </a:bodyPr>
          <a:lstStyle>
            <a:lvl1pPr algn="r">
              <a:defRPr sz="6600">
                <a:effectLst/>
              </a:defRPr>
            </a:lvl1pPr>
          </a:lstStyle>
          <a:p>
            <a:pPr rtl="0"/>
            <a:r>
              <a:rPr lang="de-DE" noProof="0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386533" y="3330222"/>
            <a:ext cx="5240734" cy="1157112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3300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e-DE" noProof="0" dirty="0"/>
              <a:t>Master-Untertitelformat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018008-2003-46D8-B64F-3C44317306FB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999309" y="4902730"/>
            <a:ext cx="3243033" cy="304271"/>
          </a:xfrm>
        </p:spPr>
        <p:txBody>
          <a:bodyPr rtlCol="0"/>
          <a:lstStyle/>
          <a:p>
            <a:pPr rtl="0"/>
            <a:r>
              <a:rPr lang="de-DE" noProof="0"/>
              <a:t>Michael Sternicki</a:t>
            </a:r>
            <a:endParaRPr lang="de-DE" noProof="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4351" y="571501"/>
            <a:ext cx="7592637" cy="1460499"/>
          </a:xfrm>
        </p:spPr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de-DE" noProof="0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4350" y="2222500"/>
            <a:ext cx="7592637" cy="2603501"/>
          </a:xfrm>
        </p:spPr>
        <p:txBody>
          <a:bodyPr lIns="72000" rtlCol="0" anchor="ctr"/>
          <a:lstStyle>
            <a:lvl1pPr>
              <a:defRPr sz="3300"/>
            </a:lvl1pPr>
          </a:lstStyle>
          <a:p>
            <a:pPr lvl="0" rtl="0"/>
            <a:r>
              <a:rPr lang="de-DE" noProof="0" dirty="0"/>
              <a:t>Mastertextformat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ECAEDE-D248-4564-8A0D-EE4325D17CED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Michael Sternicki</a:t>
            </a:r>
            <a:endParaRPr lang="de-DE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29210" y="2222499"/>
            <a:ext cx="6698060" cy="1758652"/>
          </a:xfrm>
        </p:spPr>
        <p:txBody>
          <a:bodyPr rtlCol="0" anchor="b"/>
          <a:lstStyle>
            <a:lvl1pPr algn="r">
              <a:defRPr sz="3000" b="0" cap="none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929209" y="3981151"/>
            <a:ext cx="6698061" cy="71700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2366AD6-0DCA-462D-95B2-B081E15613FA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Michael Sternicki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 rot="1002387">
            <a:off x="5386468" y="4218413"/>
            <a:ext cx="923402" cy="294424"/>
          </a:xfrm>
          <a:prstGeom prst="rect">
            <a:avLst/>
          </a:prstGeom>
        </p:spPr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3234" y="571501"/>
            <a:ext cx="7514035" cy="1460499"/>
          </a:xfrm>
        </p:spPr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113235" y="2222500"/>
            <a:ext cx="3671291" cy="2603501"/>
          </a:xfrm>
        </p:spPr>
        <p:txBody>
          <a:bodyPr rtlCol="0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5975" y="2222500"/>
            <a:ext cx="3671292" cy="2603500"/>
          </a:xfrm>
        </p:spPr>
        <p:txBody>
          <a:bodyPr rtlCol="0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48220E-4AD3-44CB-ACF7-D65964965B51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Michael Sternicki</a:t>
            </a:r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 rot="1002387">
            <a:off x="5386468" y="4218413"/>
            <a:ext cx="923402" cy="294424"/>
          </a:xfrm>
          <a:prstGeom prst="rect">
            <a:avLst/>
          </a:prstGeom>
        </p:spPr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329134" y="2215444"/>
            <a:ext cx="3455391" cy="480218"/>
          </a:xfrm>
        </p:spPr>
        <p:txBody>
          <a:bodyPr rtlCol="0" anchor="b">
            <a:noAutofit/>
          </a:bodyPr>
          <a:lstStyle>
            <a:lvl1pPr marL="0" indent="0">
              <a:buNone/>
              <a:defRPr sz="2100" b="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de-DE" noProof="0" dirty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113233" y="2779447"/>
            <a:ext cx="3671292" cy="2046552"/>
          </a:xfrm>
        </p:spPr>
        <p:txBody>
          <a:bodyPr rtlCol="0"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60366" y="2222500"/>
            <a:ext cx="3466903" cy="480218"/>
          </a:xfrm>
        </p:spPr>
        <p:txBody>
          <a:bodyPr rtlCol="0" anchor="b">
            <a:noAutofit/>
          </a:bodyPr>
          <a:lstStyle>
            <a:lvl1pPr marL="0" indent="0">
              <a:buNone/>
              <a:defRPr sz="2100" b="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955975" y="2779447"/>
            <a:ext cx="3671292" cy="2046552"/>
          </a:xfrm>
        </p:spPr>
        <p:txBody>
          <a:bodyPr rtlCol="0"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82B38A-E521-4B11-B1B3-BE97201E61B9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Michael Sternicki</a:t>
            </a:r>
            <a:endParaRPr lang="de-DE" noProof="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 rot="1002387">
            <a:off x="5386468" y="4218413"/>
            <a:ext cx="923402" cy="294424"/>
          </a:xfrm>
          <a:prstGeom prst="rect">
            <a:avLst/>
          </a:prstGeom>
        </p:spPr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9864F02-AFC7-48F4-B737-CC35B7789F6F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Michael Sternicki</a:t>
            </a:r>
            <a:endParaRPr lang="de-DE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 rot="1002387">
            <a:off x="5386468" y="4218413"/>
            <a:ext cx="923402" cy="294424"/>
          </a:xfrm>
          <a:prstGeom prst="rect">
            <a:avLst/>
          </a:prstGeom>
        </p:spPr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5FF18B0-812A-4CAB-8DB1-8BBBCB5F3864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Michael Sternicki</a:t>
            </a:r>
            <a:endParaRPr lang="de-DE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 rot="1002387">
            <a:off x="5386468" y="4218413"/>
            <a:ext cx="923402" cy="294424"/>
          </a:xfrm>
          <a:prstGeom prst="rect">
            <a:avLst/>
          </a:prstGeom>
        </p:spPr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3234" y="1333500"/>
            <a:ext cx="2661841" cy="1143000"/>
          </a:xfrm>
        </p:spPr>
        <p:txBody>
          <a:bodyPr rtlCol="0" anchor="b">
            <a:normAutofit/>
          </a:bodyPr>
          <a:lstStyle>
            <a:lvl1pPr algn="ctr">
              <a:defRPr sz="1800" b="0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46525" y="571500"/>
            <a:ext cx="4680743" cy="4254501"/>
          </a:xfrm>
        </p:spPr>
        <p:txBody>
          <a:bodyPr rtlCol="0" anchor="ctr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113234" y="2476500"/>
            <a:ext cx="2661841" cy="1524000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D44C03-B2C3-4013-9A1C-060C17385FF2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Michael Sternicki</a:t>
            </a:r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 rot="1002387">
            <a:off x="5386468" y="4218413"/>
            <a:ext cx="923402" cy="294424"/>
          </a:xfrm>
          <a:prstGeom prst="rect">
            <a:avLst/>
          </a:prstGeom>
        </p:spPr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2043" y="1460499"/>
            <a:ext cx="4069619" cy="1143000"/>
          </a:xfrm>
        </p:spPr>
        <p:txBody>
          <a:bodyPr rtlCol="0" anchor="b">
            <a:normAutofit/>
          </a:bodyPr>
          <a:lstStyle>
            <a:lvl1pPr algn="ctr">
              <a:defRPr sz="2100" b="0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14" name="Bildplatzhalter 2"/>
          <p:cNvSpPr>
            <a:spLocks noGrp="1" noChangeAspect="1"/>
          </p:cNvSpPr>
          <p:nvPr>
            <p:ph type="pic" idx="1"/>
          </p:nvPr>
        </p:nvSpPr>
        <p:spPr>
          <a:xfrm>
            <a:off x="5696011" y="762000"/>
            <a:ext cx="2460731" cy="3810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112043" y="2603499"/>
            <a:ext cx="4069619" cy="1524000"/>
          </a:xfrm>
        </p:spPr>
        <p:txBody>
          <a:bodyPr rtlCol="0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8FB770A-9C8C-4907-9358-2EC0AC79D843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Michael Sternicki</a:t>
            </a:r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 rot="1002387">
            <a:off x="5386468" y="4218413"/>
            <a:ext cx="923402" cy="294424"/>
          </a:xfrm>
          <a:prstGeom prst="rect">
            <a:avLst/>
          </a:prstGeom>
        </p:spPr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it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3234" y="3944054"/>
            <a:ext cx="7514033" cy="472282"/>
          </a:xfrm>
        </p:spPr>
        <p:txBody>
          <a:bodyPr rtlCol="0" anchor="b">
            <a:normAutofit/>
          </a:bodyPr>
          <a:lstStyle>
            <a:lvl1pPr algn="ctr">
              <a:defRPr sz="1800" b="0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Bildplatzhalter 2"/>
          <p:cNvSpPr>
            <a:spLocks noGrp="1" noChangeAspect="1"/>
          </p:cNvSpPr>
          <p:nvPr>
            <p:ph type="pic" idx="1"/>
          </p:nvPr>
        </p:nvSpPr>
        <p:spPr>
          <a:xfrm>
            <a:off x="1789509" y="776760"/>
            <a:ext cx="6169458" cy="2637480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113234" y="4416336"/>
            <a:ext cx="7514033" cy="411427"/>
          </a:xfrm>
        </p:spPr>
        <p:txBody>
          <a:bodyPr rtlCol="0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B01AA6E-6063-4515-BD07-FA57A9E92EFF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Michael Sternicki</a:t>
            </a:r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 rot="1002387">
            <a:off x="5386468" y="4218413"/>
            <a:ext cx="923402" cy="294424"/>
          </a:xfrm>
          <a:prstGeom prst="rect">
            <a:avLst/>
          </a:prstGeom>
        </p:spPr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3235" y="571500"/>
            <a:ext cx="7514033" cy="2540000"/>
          </a:xfrm>
        </p:spPr>
        <p:txBody>
          <a:bodyPr rtlCol="0" anchor="ctr">
            <a:normAutofit/>
          </a:bodyPr>
          <a:lstStyle>
            <a:lvl1pPr algn="ctr">
              <a:defRPr sz="2400" b="0" cap="none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113234" y="3619500"/>
            <a:ext cx="7514035" cy="120650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3036A8F-507C-44B4-B742-317BB3A61505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Michael Sternicki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 rot="1002387">
            <a:off x="5386468" y="4218413"/>
            <a:ext cx="923402" cy="294424"/>
          </a:xfrm>
          <a:prstGeom prst="rect">
            <a:avLst/>
          </a:prstGeom>
        </p:spPr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13"/>
          <p:cNvSpPr txBox="1"/>
          <p:nvPr/>
        </p:nvSpPr>
        <p:spPr>
          <a:xfrm>
            <a:off x="1198959" y="719186"/>
            <a:ext cx="457200" cy="48731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de-DE" sz="6000" noProof="0" dirty="0">
                <a:solidFill>
                  <a:schemeClr val="tx1"/>
                </a:solidFill>
                <a:effectLst/>
              </a:rPr>
              <a:t>"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8170069" y="2349499"/>
            <a:ext cx="457200" cy="48731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de-DE" sz="6000" noProof="0" dirty="0">
                <a:solidFill>
                  <a:schemeClr val="tx1"/>
                </a:solidFill>
                <a:effectLst/>
              </a:rPr>
              <a:t>"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56159" y="571501"/>
            <a:ext cx="6742509" cy="2285999"/>
          </a:xfrm>
        </p:spPr>
        <p:txBody>
          <a:bodyPr rtlCol="0"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>
          <a:xfrm>
            <a:off x="1827609" y="2857499"/>
            <a:ext cx="6399611" cy="317500"/>
          </a:xfrm>
        </p:spPr>
        <p:txBody>
          <a:bodyPr rtlCol="0" anchor="ctr">
            <a:normAutofit/>
          </a:bodyPr>
          <a:lstStyle>
            <a:lvl1pPr marL="0" indent="0">
              <a:buFontTx/>
              <a:buNone/>
              <a:defRPr sz="135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113234" y="3619500"/>
            <a:ext cx="7514033" cy="120650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0A7AB77-0910-456E-AD2B-C0203B92AE5B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Michael Sternicki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 rot="1002387">
            <a:off x="5386468" y="4218413"/>
            <a:ext cx="923402" cy="294424"/>
          </a:xfrm>
          <a:prstGeom prst="rect">
            <a:avLst/>
          </a:prstGeom>
        </p:spPr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siten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3235" y="2757151"/>
            <a:ext cx="7514032" cy="1224000"/>
          </a:xfrm>
        </p:spPr>
        <p:txBody>
          <a:bodyPr rtlCol="0" anchor="b">
            <a:normAutofit/>
          </a:bodyPr>
          <a:lstStyle>
            <a:lvl1pPr algn="r">
              <a:defRPr sz="2400" b="0" cap="none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113234" y="3981151"/>
            <a:ext cx="7514033" cy="71700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88F39E-72EA-4606-B791-3D103E54AD6C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Michael Sternicki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 rot="1002387">
            <a:off x="5386468" y="4218413"/>
            <a:ext cx="923402" cy="294424"/>
          </a:xfrm>
          <a:prstGeom prst="rect">
            <a:avLst/>
          </a:prstGeom>
        </p:spPr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Visiten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13"/>
          <p:cNvSpPr txBox="1"/>
          <p:nvPr/>
        </p:nvSpPr>
        <p:spPr>
          <a:xfrm>
            <a:off x="1198959" y="719186"/>
            <a:ext cx="457200" cy="48731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de-DE" sz="6000" noProof="0" dirty="0">
                <a:solidFill>
                  <a:schemeClr val="tx1"/>
                </a:solidFill>
                <a:effectLst/>
              </a:rPr>
              <a:t>"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8170069" y="2349499"/>
            <a:ext cx="457200" cy="48731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de-DE" sz="6000" noProof="0" dirty="0">
                <a:solidFill>
                  <a:schemeClr val="tx1"/>
                </a:solidFill>
                <a:effectLst/>
              </a:rPr>
              <a:t>"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56159" y="571501"/>
            <a:ext cx="6742509" cy="2285999"/>
          </a:xfrm>
        </p:spPr>
        <p:txBody>
          <a:bodyPr rtlCol="0"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>
          <a:xfrm>
            <a:off x="1113235" y="3238500"/>
            <a:ext cx="7514033" cy="740833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1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de-DE" noProof="0"/>
              <a:t>Mastertextformat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113234" y="3979333"/>
            <a:ext cx="7514033" cy="846667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1A6B4A7-F195-41A1-A274-CB644C871533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Michael Sternicki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 rot="1002387">
            <a:off x="5386468" y="4218413"/>
            <a:ext cx="923402" cy="294424"/>
          </a:xfrm>
          <a:prstGeom prst="rect">
            <a:avLst/>
          </a:prstGeom>
        </p:spPr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3235" y="571500"/>
            <a:ext cx="7514034" cy="2272771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>
          <a:xfrm>
            <a:off x="1113234" y="2921000"/>
            <a:ext cx="7514035" cy="6985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1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de-DE" noProof="0"/>
              <a:t>Mastertextformat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113234" y="3619500"/>
            <a:ext cx="7514035" cy="12065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29B4111-334C-496A-9961-D8CA78F854E6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Michael Sternicki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 rot="1002387">
            <a:off x="5386468" y="4218413"/>
            <a:ext cx="923402" cy="294424"/>
          </a:xfrm>
          <a:prstGeom prst="rect">
            <a:avLst/>
          </a:prstGeom>
        </p:spPr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70FD5D9-4A62-4EAD-994A-DFB6D600A8BD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Michael Sternicki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 rot="1002387">
            <a:off x="5386468" y="4218413"/>
            <a:ext cx="923402" cy="294424"/>
          </a:xfrm>
          <a:prstGeom prst="rect">
            <a:avLst/>
          </a:prstGeom>
        </p:spPr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299492" y="571500"/>
            <a:ext cx="1327777" cy="4254500"/>
          </a:xfrm>
        </p:spPr>
        <p:txBody>
          <a:bodyPr vert="eaVert"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113234" y="571500"/>
            <a:ext cx="6014807" cy="4254500"/>
          </a:xfrm>
        </p:spPr>
        <p:txBody>
          <a:bodyPr vert="eaVert" rtlCol="0" anchor="t"/>
          <a:lstStyle/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11B64D-27A5-4C3A-A85B-69924A87C976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Michael Sternicki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 rot="1002387">
            <a:off x="5386468" y="4218413"/>
            <a:ext cx="923402" cy="294424"/>
          </a:xfrm>
          <a:prstGeom prst="rect">
            <a:avLst/>
          </a:prstGeom>
        </p:spPr>
        <p:txBody>
          <a:bodyPr rtlCol="0"/>
          <a:lstStyle/>
          <a:p>
            <a:pPr rtl="0"/>
            <a:fld id="{D57F1E4F-1CFF-5643-939E-217C01CDF565}" type="slidenum">
              <a:rPr lang="de-DE" noProof="0" smtClean="0"/>
              <a:pPr rtl="0"/>
              <a:t>‹Nr.›</a:t>
            </a:fld>
            <a:endParaRPr lang="de-DE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>
            <a:grpSpLocks noChangeAspect="1"/>
          </p:cNvGrpSpPr>
          <p:nvPr/>
        </p:nvGrpSpPr>
        <p:grpSpPr>
          <a:xfrm flipH="1">
            <a:off x="7073835" y="0"/>
            <a:ext cx="1987045" cy="5715001"/>
            <a:chOff x="1320800" y="0"/>
            <a:chExt cx="2436813" cy="6858001"/>
          </a:xfrm>
        </p:grpSpPr>
        <p:sp>
          <p:nvSpPr>
            <p:cNvPr id="8" name="Freihand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ihand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0" name="Freihand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1" name="Freihand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ihand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ihand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113234" y="571501"/>
            <a:ext cx="7514035" cy="14604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113233" y="2222500"/>
            <a:ext cx="7514035" cy="26035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de-DE" noProof="0" dirty="0"/>
              <a:t>Textmasterformate durch Klicken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7249738" y="5236105"/>
            <a:ext cx="857250" cy="304271"/>
          </a:xfrm>
          <a:prstGeom prst="rect">
            <a:avLst/>
          </a:prstGeom>
          <a:scene3d>
            <a:camera prst="orthographicFront">
              <a:rot lat="20297996" lon="19739995" rev="3180000"/>
            </a:camera>
            <a:lightRig rig="threePt" dir="t"/>
          </a:scene3d>
        </p:spPr>
        <p:txBody>
          <a:bodyPr vert="horz" lIns="91440" tIns="45720" rIns="91440" bIns="45720" rtlCol="0" anchor="ctr"/>
          <a:lstStyle>
            <a:lvl1pPr algn="r">
              <a:defRPr sz="1050" b="1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559743B-BFB2-4124-94B6-F3291FCDAEFF}" type="datetime1">
              <a:rPr lang="de-DE" smtClean="0"/>
              <a:t>23.10.2024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 rot="15571909">
            <a:off x="7426016" y="2943548"/>
            <a:ext cx="2623059" cy="273844"/>
          </a:xfrm>
          <a:prstGeom prst="rect">
            <a:avLst/>
          </a:prstGeom>
          <a:scene3d>
            <a:camera prst="orthographicFront">
              <a:rot lat="0" lon="21599991" rev="0"/>
            </a:camera>
            <a:lightRig rig="threePt" dir="t"/>
          </a:scene3d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de-DE"/>
              <a:t>Michael Sternicki</a:t>
            </a:r>
            <a:endParaRPr lang="de-DE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0FB5AB0-F5BE-B78A-33D5-5E47DF1F3EE6}"/>
              </a:ext>
            </a:extLst>
          </p:cNvPr>
          <p:cNvSpPr txBox="1"/>
          <p:nvPr userDrawn="1"/>
        </p:nvSpPr>
        <p:spPr>
          <a:xfrm>
            <a:off x="7716475" y="5091072"/>
            <a:ext cx="1052930" cy="338554"/>
          </a:xfrm>
          <a:prstGeom prst="rect">
            <a:avLst/>
          </a:prstGeom>
          <a:noFill/>
          <a:scene3d>
            <a:camera prst="orthographicFront">
              <a:rot lat="20298000" lon="19740000" rev="3660000"/>
            </a:camera>
            <a:lightRig rig="threePt" dir="t"/>
          </a:scene3d>
        </p:spPr>
        <p:txBody>
          <a:bodyPr wrap="square" rtlCol="0" anchor="ctr">
            <a:spAutoFit/>
          </a:bodyPr>
          <a:lstStyle/>
          <a:p>
            <a:fld id="{BCB14428-505C-4B1E-834F-AEF0C8452940}" type="slidenum">
              <a:rPr lang="de-DE" sz="1600" b="1" smtClean="0"/>
              <a:t>‹Nr.›</a:t>
            </a:fld>
            <a:r>
              <a:rPr lang="de-DE" sz="1200" b="1" dirty="0"/>
              <a:t> von 13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sldNum="0" hdr="0"/>
  <p:txStyles>
    <p:titleStyle>
      <a:lvl1pPr algn="ctr" defTabSz="342900" rtl="0" eaLnBrk="1" latinLnBrk="0" hangingPunct="1">
        <a:spcBef>
          <a:spcPct val="0"/>
        </a:spcBef>
        <a:buNone/>
        <a:defRPr sz="3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Tx/>
        <a:buBlip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</a:buBlip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Tx/>
        <a:buBlip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</a:buBlip>
        <a:defRPr sz="15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Tx/>
        <a:buBlip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</a:buBlip>
        <a:defRPr sz="13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Tx/>
        <a:buBlip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</a:buBlip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Tx/>
        <a:buBlip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</a:buBlip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05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Canvas">
            <a:extLst>
              <a:ext uri="{FF2B5EF4-FFF2-40B4-BE49-F238E27FC236}">
                <a16:creationId xmlns:a16="http://schemas.microsoft.com/office/drawing/2014/main" id="{15A77B8E-B582-7671-8C4D-1C9B1EDE5A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sz="1053" dirty="0"/>
          </a:p>
        </p:txBody>
      </p:sp>
      <p:pic>
        <p:nvPicPr>
          <p:cNvPr id="4" name="Grafik 3" descr="Schild Häkchen mit einfarbiger Füllung">
            <a:extLst>
              <a:ext uri="{FF2B5EF4-FFF2-40B4-BE49-F238E27FC236}">
                <a16:creationId xmlns:a16="http://schemas.microsoft.com/office/drawing/2014/main" id="{3E94E25B-2F50-8DDE-17B0-E5DDD51D92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922" y="-1237850"/>
            <a:ext cx="7315200" cy="7315200"/>
          </a:xfrm>
          <a:prstGeom prst="rect">
            <a:avLst/>
          </a:prstGeom>
          <a:effectLst>
            <a:softEdge rad="317500"/>
          </a:effectLst>
        </p:spPr>
      </p:pic>
      <p:grpSp>
        <p:nvGrpSpPr>
          <p:cNvPr id="8" name="Double Stripe">
            <a:extLst>
              <a:ext uri="{FF2B5EF4-FFF2-40B4-BE49-F238E27FC236}">
                <a16:creationId xmlns:a16="http://schemas.microsoft.com/office/drawing/2014/main" id="{53D9B26A-5143-49A7-BA98-D871D5BD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4814276" y="0"/>
            <a:ext cx="4165600" cy="5714999"/>
            <a:chOff x="2928938" y="-4763"/>
            <a:chExt cx="5014912" cy="6862763"/>
          </a:xfrm>
        </p:grpSpPr>
        <p:sp>
          <p:nvSpPr>
            <p:cNvPr id="9" name="Freihandform 6">
              <a:extLst>
                <a:ext uri="{FF2B5EF4-FFF2-40B4-BE49-F238E27FC236}">
                  <a16:creationId xmlns:a16="http://schemas.microsoft.com/office/drawing/2014/main" id="{68B85E55-A2A1-4682-B891-F201358A92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de-DE" sz="1053"/>
            </a:p>
          </p:txBody>
        </p:sp>
        <p:sp>
          <p:nvSpPr>
            <p:cNvPr id="10" name="Freihandform 7">
              <a:extLst>
                <a:ext uri="{FF2B5EF4-FFF2-40B4-BE49-F238E27FC236}">
                  <a16:creationId xmlns:a16="http://schemas.microsoft.com/office/drawing/2014/main" id="{45EF6EDB-9B5D-49E9-96FA-1AE08BF95E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/>
            <a:lstStyle/>
            <a:p>
              <a:endParaRPr lang="de-DE" sz="1053"/>
            </a:p>
          </p:txBody>
        </p:sp>
        <p:sp>
          <p:nvSpPr>
            <p:cNvPr id="11" name="Freihandform 12">
              <a:extLst>
                <a:ext uri="{FF2B5EF4-FFF2-40B4-BE49-F238E27FC236}">
                  <a16:creationId xmlns:a16="http://schemas.microsoft.com/office/drawing/2014/main" id="{38338226-D6E2-4EEE-B271-DB4BD096DB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  <p:txBody>
            <a:bodyPr/>
            <a:lstStyle/>
            <a:p>
              <a:endParaRPr lang="de-DE" sz="1053"/>
            </a:p>
          </p:txBody>
        </p:sp>
        <p:sp>
          <p:nvSpPr>
            <p:cNvPr id="12" name="Freihandform 13">
              <a:extLst>
                <a:ext uri="{FF2B5EF4-FFF2-40B4-BE49-F238E27FC236}">
                  <a16:creationId xmlns:a16="http://schemas.microsoft.com/office/drawing/2014/main" id="{4878FB48-17B3-4A11-8025-DE0945CD4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de-DE" sz="1053"/>
            </a:p>
          </p:txBody>
        </p:sp>
        <p:sp>
          <p:nvSpPr>
            <p:cNvPr id="13" name="Freihandform 14">
              <a:extLst>
                <a:ext uri="{FF2B5EF4-FFF2-40B4-BE49-F238E27FC236}">
                  <a16:creationId xmlns:a16="http://schemas.microsoft.com/office/drawing/2014/main" id="{4150A21C-DD6D-4D3C-9E95-7A3CA263B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de-DE" sz="1053"/>
            </a:p>
          </p:txBody>
        </p:sp>
        <p:sp>
          <p:nvSpPr>
            <p:cNvPr id="14" name="Freihandform 15">
              <a:extLst>
                <a:ext uri="{FF2B5EF4-FFF2-40B4-BE49-F238E27FC236}">
                  <a16:creationId xmlns:a16="http://schemas.microsoft.com/office/drawing/2014/main" id="{7505BF04-104D-4180-A284-42FCD6B04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/>
            <a:lstStyle/>
            <a:p>
              <a:endParaRPr lang="de-DE" sz="1053"/>
            </a:p>
          </p:txBody>
        </p:sp>
      </p:grpSp>
      <p:sp>
        <p:nvSpPr>
          <p:cNvPr id="18" name="Untertitel 17">
            <a:extLst>
              <a:ext uri="{FF2B5EF4-FFF2-40B4-BE49-F238E27FC236}">
                <a16:creationId xmlns:a16="http://schemas.microsoft.com/office/drawing/2014/main" id="{E14607C2-3C49-78BF-FBF6-7ABC9DA89A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3642" y="2694746"/>
            <a:ext cx="6434826" cy="1792588"/>
          </a:xfrm>
        </p:spPr>
        <p:txBody>
          <a:bodyPr/>
          <a:lstStyle/>
          <a:p>
            <a:pPr algn="ctr"/>
            <a:r>
              <a:rPr lang="de-DE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in der </a:t>
            </a:r>
            <a:r>
              <a:rPr lang="de-DE" sz="4400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Informationssicherheit</a:t>
            </a:r>
            <a:endParaRPr lang="de-DE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Fußzeilenplatzhalter 4">
            <a:extLst>
              <a:ext uri="{FF2B5EF4-FFF2-40B4-BE49-F238E27FC236}">
                <a16:creationId xmlns:a16="http://schemas.microsoft.com/office/drawing/2014/main" id="{176ED10F-EA29-A6F5-3969-491AD5A2A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1316" y="5280136"/>
            <a:ext cx="2883877" cy="273844"/>
          </a:xfrm>
          <a:scene3d>
            <a:camera prst="orthographicFront">
              <a:rot lat="0" lon="0" rev="0"/>
            </a:camera>
            <a:lightRig rig="threePt" dir="t"/>
          </a:scene3d>
        </p:spPr>
        <p:txBody>
          <a:bodyPr/>
          <a:lstStyle/>
          <a:p>
            <a:pPr rtl="0"/>
            <a:r>
              <a:rPr lang="de-DE" sz="2400" noProof="0" dirty="0"/>
              <a:t>Michael Sternicki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2CD06E-EB43-4697-A9C1-290232C3BA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643" y="978925"/>
            <a:ext cx="6434826" cy="1518722"/>
          </a:xfrm>
        </p:spPr>
        <p:txBody>
          <a:bodyPr rtlCol="0">
            <a:normAutofit/>
          </a:bodyPr>
          <a:lstStyle/>
          <a:p>
            <a:pPr algn="ctr"/>
            <a:r>
              <a:rPr lang="de-DE" sz="8800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Schutzziele</a:t>
            </a:r>
            <a:endParaRPr lang="de-DE" sz="7200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DEA0AC6E-3315-79B3-653E-D95E2B70E2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60232" y="5083037"/>
            <a:ext cx="1674926" cy="668042"/>
          </a:xfrm>
          <a:scene3d>
            <a:camera prst="orthographicFront">
              <a:rot lat="0" lon="0" rev="0"/>
            </a:camera>
            <a:lightRig rig="threePt" dir="t"/>
          </a:scene3d>
          <a:sp3d/>
        </p:spPr>
        <p:txBody>
          <a:bodyPr/>
          <a:lstStyle/>
          <a:p>
            <a:pPr rtl="0"/>
            <a:fld id="{B6ECAEDE-D248-4564-8A0D-EE4325D17CED}" type="datetime1">
              <a:rPr lang="de-DE" sz="2400" b="0" noProof="0" smtClean="0"/>
              <a:t>23.10.2024</a:t>
            </a:fld>
            <a:endParaRPr lang="de-DE" sz="2400" b="0" noProof="0" dirty="0"/>
          </a:p>
        </p:txBody>
      </p:sp>
    </p:spTree>
    <p:extLst>
      <p:ext uri="{BB962C8B-B14F-4D97-AF65-F5344CB8AC3E}">
        <p14:creationId xmlns:p14="http://schemas.microsoft.com/office/powerpoint/2010/main" val="38844669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Canvas">
            <a:extLst>
              <a:ext uri="{FF2B5EF4-FFF2-40B4-BE49-F238E27FC236}">
                <a16:creationId xmlns:a16="http://schemas.microsoft.com/office/drawing/2014/main" id="{B90E3453-B8BB-0752-6638-B46EA6EB9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sz="1053" dirty="0"/>
          </a:p>
        </p:txBody>
      </p:sp>
      <p:grpSp>
        <p:nvGrpSpPr>
          <p:cNvPr id="7" name="Double Stripe">
            <a:extLst>
              <a:ext uri="{FF2B5EF4-FFF2-40B4-BE49-F238E27FC236}">
                <a16:creationId xmlns:a16="http://schemas.microsoft.com/office/drawing/2014/main" id="{34B7B2AF-1B29-0018-7AF9-95742D4D0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4814276" y="0"/>
            <a:ext cx="4165600" cy="5714999"/>
            <a:chOff x="2928938" y="-4763"/>
            <a:chExt cx="5014912" cy="6862763"/>
          </a:xfrm>
        </p:grpSpPr>
        <p:sp>
          <p:nvSpPr>
            <p:cNvPr id="9" name="Freihandform 6">
              <a:extLst>
                <a:ext uri="{FF2B5EF4-FFF2-40B4-BE49-F238E27FC236}">
                  <a16:creationId xmlns:a16="http://schemas.microsoft.com/office/drawing/2014/main" id="{A41B5644-2B90-57DB-EEB2-53AC998B3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de-DE" sz="1053"/>
            </a:p>
          </p:txBody>
        </p:sp>
        <p:sp>
          <p:nvSpPr>
            <p:cNvPr id="10" name="Freihandform 7">
              <a:extLst>
                <a:ext uri="{FF2B5EF4-FFF2-40B4-BE49-F238E27FC236}">
                  <a16:creationId xmlns:a16="http://schemas.microsoft.com/office/drawing/2014/main" id="{B4425E4B-45B8-7D97-E10E-D212810744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/>
            <a:lstStyle/>
            <a:p>
              <a:endParaRPr lang="de-DE" sz="1053"/>
            </a:p>
          </p:txBody>
        </p:sp>
        <p:sp>
          <p:nvSpPr>
            <p:cNvPr id="11" name="Freihandform 12">
              <a:extLst>
                <a:ext uri="{FF2B5EF4-FFF2-40B4-BE49-F238E27FC236}">
                  <a16:creationId xmlns:a16="http://schemas.microsoft.com/office/drawing/2014/main" id="{AD2E33E2-EF03-4FF0-F9DD-B24A7C4E6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  <p:txBody>
            <a:bodyPr/>
            <a:lstStyle/>
            <a:p>
              <a:endParaRPr lang="de-DE" sz="1053"/>
            </a:p>
          </p:txBody>
        </p:sp>
        <p:sp>
          <p:nvSpPr>
            <p:cNvPr id="12" name="Freihandform 13">
              <a:extLst>
                <a:ext uri="{FF2B5EF4-FFF2-40B4-BE49-F238E27FC236}">
                  <a16:creationId xmlns:a16="http://schemas.microsoft.com/office/drawing/2014/main" id="{8796324B-675C-3514-FAB7-C20299491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de-DE" sz="1053"/>
            </a:p>
          </p:txBody>
        </p:sp>
        <p:sp>
          <p:nvSpPr>
            <p:cNvPr id="13" name="Freihandform 14">
              <a:extLst>
                <a:ext uri="{FF2B5EF4-FFF2-40B4-BE49-F238E27FC236}">
                  <a16:creationId xmlns:a16="http://schemas.microsoft.com/office/drawing/2014/main" id="{B0353098-D270-2B29-6B52-F15FB6E95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de-DE" sz="1053"/>
            </a:p>
          </p:txBody>
        </p:sp>
        <p:sp>
          <p:nvSpPr>
            <p:cNvPr id="14" name="Freihandform 15">
              <a:extLst>
                <a:ext uri="{FF2B5EF4-FFF2-40B4-BE49-F238E27FC236}">
                  <a16:creationId xmlns:a16="http://schemas.microsoft.com/office/drawing/2014/main" id="{7BD22C3E-4910-06BA-67A3-77C71D6D4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/>
            <a:lstStyle/>
            <a:p>
              <a:endParaRPr lang="de-DE" sz="1053"/>
            </a:p>
          </p:txBody>
        </p:sp>
      </p:grpSp>
      <p:grpSp>
        <p:nvGrpSpPr>
          <p:cNvPr id="23" name="Gruppieren 22" hidden="1">
            <a:extLst>
              <a:ext uri="{FF2B5EF4-FFF2-40B4-BE49-F238E27FC236}">
                <a16:creationId xmlns:a16="http://schemas.microsoft.com/office/drawing/2014/main" id="{4B8492CB-DFBA-4A82-9778-F21493DA36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4894658" y="285751"/>
            <a:ext cx="3761184" cy="5147072"/>
            <a:chOff x="2928938" y="-4763"/>
            <a:chExt cx="5014912" cy="6862763"/>
          </a:xfrm>
        </p:grpSpPr>
        <p:sp>
          <p:nvSpPr>
            <p:cNvPr id="24" name="Freihandform 6">
              <a:extLst>
                <a:ext uri="{FF2B5EF4-FFF2-40B4-BE49-F238E27FC236}">
                  <a16:creationId xmlns:a16="http://schemas.microsoft.com/office/drawing/2014/main" id="{E34CC1C8-EBDD-4AEA-83E6-B27575B62E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de-DE" sz="1053"/>
            </a:p>
          </p:txBody>
        </p:sp>
        <p:sp>
          <p:nvSpPr>
            <p:cNvPr id="25" name="Freihandform 7">
              <a:extLst>
                <a:ext uri="{FF2B5EF4-FFF2-40B4-BE49-F238E27FC236}">
                  <a16:creationId xmlns:a16="http://schemas.microsoft.com/office/drawing/2014/main" id="{D6B38644-B85D-4211-9526-5B4C2A662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/>
            <a:lstStyle/>
            <a:p>
              <a:endParaRPr lang="de-DE" sz="1053"/>
            </a:p>
          </p:txBody>
        </p:sp>
        <p:sp>
          <p:nvSpPr>
            <p:cNvPr id="26" name="Freihandform 12">
              <a:extLst>
                <a:ext uri="{FF2B5EF4-FFF2-40B4-BE49-F238E27FC236}">
                  <a16:creationId xmlns:a16="http://schemas.microsoft.com/office/drawing/2014/main" id="{8A8B2820-6B8F-4C19-BFC5-D28EE44E5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  <p:txBody>
            <a:bodyPr/>
            <a:lstStyle/>
            <a:p>
              <a:endParaRPr lang="de-DE" sz="1053"/>
            </a:p>
          </p:txBody>
        </p:sp>
        <p:sp>
          <p:nvSpPr>
            <p:cNvPr id="27" name="Freihandform 13">
              <a:extLst>
                <a:ext uri="{FF2B5EF4-FFF2-40B4-BE49-F238E27FC236}">
                  <a16:creationId xmlns:a16="http://schemas.microsoft.com/office/drawing/2014/main" id="{773528ED-4D37-4A77-A8CA-86B6221C5E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de-DE" sz="1053"/>
            </a:p>
          </p:txBody>
        </p:sp>
        <p:sp>
          <p:nvSpPr>
            <p:cNvPr id="28" name="Freihandform 14">
              <a:extLst>
                <a:ext uri="{FF2B5EF4-FFF2-40B4-BE49-F238E27FC236}">
                  <a16:creationId xmlns:a16="http://schemas.microsoft.com/office/drawing/2014/main" id="{8A58A902-E944-4399-9A93-A91A6A82B1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de-DE" sz="1053"/>
            </a:p>
          </p:txBody>
        </p:sp>
        <p:sp>
          <p:nvSpPr>
            <p:cNvPr id="29" name="Freihandform 15">
              <a:extLst>
                <a:ext uri="{FF2B5EF4-FFF2-40B4-BE49-F238E27FC236}">
                  <a16:creationId xmlns:a16="http://schemas.microsoft.com/office/drawing/2014/main" id="{4EDB1155-2E8E-4FB8-AD42-101FE43832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/>
            <a:lstStyle/>
            <a:p>
              <a:endParaRPr lang="de-DE" sz="1053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C7492CCE-C435-464E-A19A-D4C606FDB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644" y="474282"/>
            <a:ext cx="5944045" cy="1314449"/>
          </a:xfrm>
        </p:spPr>
        <p:txBody>
          <a:bodyPr rtlCol="0">
            <a:normAutofit/>
          </a:bodyPr>
          <a:lstStyle/>
          <a:p>
            <a:pPr algn="l"/>
            <a:r>
              <a:rPr lang="de-DE" sz="4800" dirty="0"/>
              <a:t>Schutzziele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DFF4FA-F598-4962-B6AB-31A8BE724E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269" y="2023246"/>
            <a:ext cx="5570742" cy="2378257"/>
          </a:xfrm>
        </p:spPr>
        <p:txBody>
          <a:bodyPr rtlCol="0" anchor="t">
            <a:normAutofit/>
          </a:bodyPr>
          <a:lstStyle/>
          <a:p>
            <a:pPr rtl="0">
              <a:buSzPct val="100000"/>
              <a:buFont typeface="Symbol" panose="05050102010706020507" pitchFamily="18" charset="2"/>
              <a:buChar char="-"/>
            </a:pPr>
            <a:r>
              <a:rPr lang="de-DE" sz="3200" dirty="0"/>
              <a:t> Vertraulichkeit</a:t>
            </a:r>
          </a:p>
          <a:p>
            <a:pPr rtl="0">
              <a:buSzPct val="100000"/>
              <a:buFont typeface="Symbol" panose="05050102010706020507" pitchFamily="18" charset="2"/>
              <a:buChar char="-"/>
            </a:pPr>
            <a:r>
              <a:rPr lang="de-DE" sz="3200" dirty="0"/>
              <a:t> Integrität</a:t>
            </a:r>
          </a:p>
          <a:p>
            <a:pPr rtl="0">
              <a:buSzPct val="100000"/>
              <a:buFont typeface="Symbol" panose="05050102010706020507" pitchFamily="18" charset="2"/>
              <a:buChar char="-"/>
            </a:pPr>
            <a:r>
              <a:rPr lang="de-DE" sz="3200" dirty="0"/>
              <a:t> Verfügbarkeit</a:t>
            </a:r>
          </a:p>
        </p:txBody>
      </p:sp>
      <p:sp>
        <p:nvSpPr>
          <p:cNvPr id="20" name="Fußzeilenplatzhalter 4">
            <a:extLst>
              <a:ext uri="{FF2B5EF4-FFF2-40B4-BE49-F238E27FC236}">
                <a16:creationId xmlns:a16="http://schemas.microsoft.com/office/drawing/2014/main" id="{3CD89A1E-D3EA-551B-3FB0-8ECCD5EE4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5678" y="4401504"/>
            <a:ext cx="2883877" cy="273844"/>
          </a:xfrm>
          <a:scene3d>
            <a:camera prst="orthographicFront">
              <a:rot lat="574596" lon="695969" rev="3058496"/>
            </a:camera>
            <a:lightRig rig="threePt" dir="t"/>
          </a:scene3d>
        </p:spPr>
        <p:txBody>
          <a:bodyPr/>
          <a:lstStyle/>
          <a:p>
            <a:pPr rtl="0"/>
            <a:r>
              <a:rPr lang="de-DE" sz="2400" noProof="0" dirty="0"/>
              <a:t>Michael Sternicki</a:t>
            </a:r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449EA3CD-DF56-E9B0-E966-1733164A3C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88021" y="4661752"/>
            <a:ext cx="1674926" cy="668042"/>
          </a:xfrm>
          <a:scene3d>
            <a:camera prst="orthographicFront">
              <a:rot lat="512227" lon="742761" rev="3355638"/>
            </a:camera>
            <a:lightRig rig="threePt" dir="t"/>
          </a:scene3d>
          <a:sp3d/>
        </p:spPr>
        <p:txBody>
          <a:bodyPr/>
          <a:lstStyle/>
          <a:p>
            <a:pPr rtl="0"/>
            <a:fld id="{B6ECAEDE-D248-4564-8A0D-EE4325D17CED}" type="datetime1">
              <a:rPr lang="de-DE" sz="2400" b="0" noProof="0" smtClean="0"/>
              <a:t>23.10.2024</a:t>
            </a:fld>
            <a:endParaRPr lang="de-DE" sz="2400" b="0" noProof="0" dirty="0"/>
          </a:p>
        </p:txBody>
      </p:sp>
      <p:pic>
        <p:nvPicPr>
          <p:cNvPr id="8" name="Grafik 7" descr="Schild Häkchen mit einfarbiger Füllung">
            <a:extLst>
              <a:ext uri="{FF2B5EF4-FFF2-40B4-BE49-F238E27FC236}">
                <a16:creationId xmlns:a16="http://schemas.microsoft.com/office/drawing/2014/main" id="{CBB631B2-25A8-60DB-6958-9A85C5706E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42066" y="236045"/>
            <a:ext cx="1921289" cy="192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6845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56C23C-833E-C04A-2A6A-F63EE3E1F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792368"/>
            <a:ext cx="7592637" cy="885826"/>
          </a:xfrm>
        </p:spPr>
        <p:txBody>
          <a:bodyPr>
            <a:normAutofit fontScale="90000"/>
          </a:bodyPr>
          <a:lstStyle/>
          <a:p>
            <a:r>
              <a:rPr lang="de-DE" sz="4800" dirty="0"/>
              <a:t>Vertraulichkeit (</a:t>
            </a:r>
            <a:r>
              <a:rPr lang="de-DE" sz="4800" dirty="0" err="1"/>
              <a:t>Confidentiality</a:t>
            </a:r>
            <a:r>
              <a:rPr lang="de-DE" sz="4800" dirty="0"/>
              <a:t>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CC121E4-F7AF-25E5-726F-F43644F60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6ECAEDE-D248-4564-8A0D-EE4325D17CED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A308E16-A925-209D-24D5-20D9A4BDF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 noProof="0" dirty="0"/>
              <a:t>Michael Sternicki</a:t>
            </a:r>
          </a:p>
        </p:txBody>
      </p:sp>
      <p:pic>
        <p:nvPicPr>
          <p:cNvPr id="9" name="Grafik 8" descr="Schild Häkchen mit einfarbiger Füllung">
            <a:extLst>
              <a:ext uri="{FF2B5EF4-FFF2-40B4-BE49-F238E27FC236}">
                <a16:creationId xmlns:a16="http://schemas.microsoft.com/office/drawing/2014/main" id="{6B55FE5F-8DC9-F667-BD8B-388EDEA1B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4796" y="15987"/>
            <a:ext cx="776381" cy="776381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843CC100-0BC3-2AD8-C2A2-A67621F17C5C}"/>
              </a:ext>
            </a:extLst>
          </p:cNvPr>
          <p:cNvSpPr txBox="1"/>
          <p:nvPr/>
        </p:nvSpPr>
        <p:spPr>
          <a:xfrm rot="4798927">
            <a:off x="6989216" y="2257668"/>
            <a:ext cx="3354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/>
              <a:t>Schutzziele</a:t>
            </a:r>
          </a:p>
        </p:txBody>
      </p:sp>
      <p:pic>
        <p:nvPicPr>
          <p:cNvPr id="13" name="Grafik 12" descr="Auge mit einfarbiger Füllung">
            <a:extLst>
              <a:ext uri="{FF2B5EF4-FFF2-40B4-BE49-F238E27FC236}">
                <a16:creationId xmlns:a16="http://schemas.microsoft.com/office/drawing/2014/main" id="{4CFFDFB9-DC20-9B09-4D8C-4D0FEE136A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4181" b="22243"/>
          <a:stretch/>
        </p:blipFill>
        <p:spPr>
          <a:xfrm>
            <a:off x="1343125" y="1867257"/>
            <a:ext cx="5935087" cy="3179784"/>
          </a:xfrm>
          <a:prstGeom prst="rect">
            <a:avLst/>
          </a:prstGeom>
          <a:effectLst>
            <a:glow>
              <a:schemeClr val="accent1">
                <a:lumMod val="60000"/>
                <a:lumOff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9104553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74636-954B-33B6-E65C-02DBDA96F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5B44DC-E989-5F0B-8EDD-C78EEE553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792368"/>
            <a:ext cx="7592637" cy="885826"/>
          </a:xfrm>
        </p:spPr>
        <p:txBody>
          <a:bodyPr>
            <a:normAutofit/>
          </a:bodyPr>
          <a:lstStyle/>
          <a:p>
            <a:r>
              <a:rPr lang="de-DE" sz="4800" dirty="0"/>
              <a:t>Vertraulichkeit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DF9B6C-B056-A688-B33E-11937C4B3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6ECAEDE-D248-4564-8A0D-EE4325D17CED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9DB8602-297E-7A76-0EE5-EB633017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 noProof="0" dirty="0"/>
              <a:t>Michael Sternicki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2D9B33F-C1BF-684E-8611-9093D1EC6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2792" y="1853853"/>
            <a:ext cx="6206945" cy="2815424"/>
          </a:xfrm>
        </p:spPr>
        <p:txBody>
          <a:bodyPr>
            <a:normAutofit fontScale="85000" lnSpcReduction="10000"/>
          </a:bodyPr>
          <a:lstStyle/>
          <a:p>
            <a:pPr>
              <a:buSzPct val="100000"/>
              <a:buFont typeface="Symbol" panose="05050102010706020507" pitchFamily="18" charset="2"/>
              <a:buChar char="-"/>
            </a:pPr>
            <a:r>
              <a:rPr lang="de-DE" sz="3200" dirty="0"/>
              <a:t> </a:t>
            </a:r>
            <a:r>
              <a:rPr lang="de-DE" sz="3800" dirty="0"/>
              <a:t>Nur autorisierte Zugriffe</a:t>
            </a:r>
          </a:p>
          <a:p>
            <a:pPr>
              <a:buSzPct val="100000"/>
              <a:buFont typeface="Symbol" panose="05050102010706020507" pitchFamily="18" charset="2"/>
              <a:buChar char="-"/>
            </a:pPr>
            <a:r>
              <a:rPr lang="de-DE" sz="3800" dirty="0"/>
              <a:t> Patientendaten, Anwaltskanzlei</a:t>
            </a:r>
          </a:p>
          <a:p>
            <a:pPr>
              <a:buSzPct val="100000"/>
              <a:buFont typeface="Symbol" panose="05050102010706020507" pitchFamily="18" charset="2"/>
              <a:buChar char="-"/>
            </a:pPr>
            <a:endParaRPr lang="de-DE" sz="3800" dirty="0"/>
          </a:p>
          <a:p>
            <a:pPr>
              <a:buSzPct val="100000"/>
              <a:buFont typeface="Symbol" panose="05050102010706020507" pitchFamily="18" charset="2"/>
              <a:buChar char="-"/>
            </a:pPr>
            <a:r>
              <a:rPr lang="de-DE" sz="3800" dirty="0"/>
              <a:t> Zugangskennungen, Signatur, Zertifikate, Verschlüsselung</a:t>
            </a:r>
          </a:p>
        </p:txBody>
      </p:sp>
      <p:pic>
        <p:nvPicPr>
          <p:cNvPr id="9" name="Grafik 8" descr="Schild Häkchen mit einfarbiger Füllung">
            <a:extLst>
              <a:ext uri="{FF2B5EF4-FFF2-40B4-BE49-F238E27FC236}">
                <a16:creationId xmlns:a16="http://schemas.microsoft.com/office/drawing/2014/main" id="{AEAB44AC-82AD-A998-6645-28B1EA2F51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4796" y="15987"/>
            <a:ext cx="776381" cy="776381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DAB19812-DBDC-11A7-248E-4585415484E0}"/>
              </a:ext>
            </a:extLst>
          </p:cNvPr>
          <p:cNvSpPr txBox="1"/>
          <p:nvPr/>
        </p:nvSpPr>
        <p:spPr>
          <a:xfrm rot="4798927">
            <a:off x="6989216" y="2257668"/>
            <a:ext cx="3354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/>
              <a:t>Schutzziele</a:t>
            </a:r>
          </a:p>
        </p:txBody>
      </p:sp>
      <p:pic>
        <p:nvPicPr>
          <p:cNvPr id="3" name="Grafik 2" descr="Auge mit einfarbiger Füllung">
            <a:extLst>
              <a:ext uri="{FF2B5EF4-FFF2-40B4-BE49-F238E27FC236}">
                <a16:creationId xmlns:a16="http://schemas.microsoft.com/office/drawing/2014/main" id="{B2C0F287-E8EE-D2E4-828D-62192B44A2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4181" b="22243"/>
          <a:stretch/>
        </p:blipFill>
        <p:spPr>
          <a:xfrm>
            <a:off x="6810486" y="3879485"/>
            <a:ext cx="1576796" cy="844785"/>
          </a:xfrm>
          <a:prstGeom prst="rect">
            <a:avLst/>
          </a:prstGeom>
          <a:effectLst>
            <a:glow>
              <a:schemeClr val="accent1">
                <a:lumMod val="60000"/>
                <a:lumOff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7637350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B58D3-9B86-AE57-B0FD-1B879CA99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BC7A29-C1FD-3F25-AF4A-934EDA131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792368"/>
            <a:ext cx="7592637" cy="885826"/>
          </a:xfrm>
        </p:spPr>
        <p:txBody>
          <a:bodyPr>
            <a:normAutofit/>
          </a:bodyPr>
          <a:lstStyle/>
          <a:p>
            <a:r>
              <a:rPr lang="de-DE" sz="4800" dirty="0"/>
              <a:t>Integrität (Integrity)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32D5A9E-DEA4-22D0-F39D-63C01743F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6ECAEDE-D248-4564-8A0D-EE4325D17CED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69BE340-DE16-391C-554F-B7E3FBD16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 noProof="0" dirty="0"/>
              <a:t>Michael Sternicki</a:t>
            </a:r>
          </a:p>
        </p:txBody>
      </p:sp>
      <p:pic>
        <p:nvPicPr>
          <p:cNvPr id="9" name="Grafik 8" descr="Schild Häkchen mit einfarbiger Füllung">
            <a:extLst>
              <a:ext uri="{FF2B5EF4-FFF2-40B4-BE49-F238E27FC236}">
                <a16:creationId xmlns:a16="http://schemas.microsoft.com/office/drawing/2014/main" id="{A8FE1E1D-4573-1204-7514-837D93D639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4796" y="15987"/>
            <a:ext cx="776381" cy="776381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25DD0653-FB40-D150-1887-457C10883413}"/>
              </a:ext>
            </a:extLst>
          </p:cNvPr>
          <p:cNvSpPr txBox="1"/>
          <p:nvPr/>
        </p:nvSpPr>
        <p:spPr>
          <a:xfrm rot="4798927">
            <a:off x="6989216" y="2257668"/>
            <a:ext cx="3354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/>
              <a:t>Schutzziele</a:t>
            </a:r>
          </a:p>
        </p:txBody>
      </p:sp>
      <p:pic>
        <p:nvPicPr>
          <p:cNvPr id="15" name="Grafik 14" descr="Schild Häkchen mit einfarbiger Füllung">
            <a:extLst>
              <a:ext uri="{FF2B5EF4-FFF2-40B4-BE49-F238E27FC236}">
                <a16:creationId xmlns:a16="http://schemas.microsoft.com/office/drawing/2014/main" id="{3893FC14-53D2-4C34-24A3-54BEDD3F03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51370" y="1669602"/>
            <a:ext cx="3566503" cy="356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468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94BC4-EBFD-7667-28B1-2F455D873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CF5F13-EDD4-CF4A-8DE9-F81C51DCE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792368"/>
            <a:ext cx="7592637" cy="885826"/>
          </a:xfrm>
        </p:spPr>
        <p:txBody>
          <a:bodyPr>
            <a:normAutofit/>
          </a:bodyPr>
          <a:lstStyle/>
          <a:p>
            <a:r>
              <a:rPr lang="de-DE" sz="4800" dirty="0"/>
              <a:t>Integrität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A251E18-45F5-FCD8-79FE-FB7B1CAB7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6ECAEDE-D248-4564-8A0D-EE4325D17CED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1CEA190-73EB-8092-BD99-ADAC59F47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 noProof="0" dirty="0"/>
              <a:t>Michael Sternicki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2469504-A8DD-829A-D7BC-86094A58F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2792" y="1853853"/>
            <a:ext cx="6206945" cy="2343151"/>
          </a:xfrm>
        </p:spPr>
        <p:txBody>
          <a:bodyPr>
            <a:normAutofit fontScale="92500"/>
          </a:bodyPr>
          <a:lstStyle/>
          <a:p>
            <a:pPr>
              <a:buSzPct val="100000"/>
              <a:buFont typeface="Symbol" panose="05050102010706020507" pitchFamily="18" charset="2"/>
              <a:buChar char="-"/>
            </a:pPr>
            <a:r>
              <a:rPr lang="de-DE" sz="3200" dirty="0"/>
              <a:t> verlässliche, </a:t>
            </a:r>
            <a:r>
              <a:rPr lang="de-DE" sz="3200" dirty="0" err="1"/>
              <a:t>unmanipulierte</a:t>
            </a:r>
            <a:r>
              <a:rPr lang="de-DE" sz="3200" dirty="0"/>
              <a:t> Daten</a:t>
            </a:r>
          </a:p>
          <a:p>
            <a:pPr>
              <a:buSzPct val="100000"/>
              <a:buFont typeface="Symbol" panose="05050102010706020507" pitchFamily="18" charset="2"/>
              <a:buChar char="-"/>
            </a:pPr>
            <a:r>
              <a:rPr lang="de-DE" sz="3200" dirty="0"/>
              <a:t> Updatepakete</a:t>
            </a:r>
          </a:p>
          <a:p>
            <a:pPr>
              <a:buSzPct val="100000"/>
              <a:buFont typeface="Symbol" panose="05050102010706020507" pitchFamily="18" charset="2"/>
              <a:buChar char="-"/>
            </a:pPr>
            <a:r>
              <a:rPr lang="de-DE" sz="3200" dirty="0"/>
              <a:t> Digitale Signaturen, Hash, Prüfsummen</a:t>
            </a:r>
          </a:p>
        </p:txBody>
      </p:sp>
      <p:pic>
        <p:nvPicPr>
          <p:cNvPr id="9" name="Grafik 8" descr="Schild Häkchen mit einfarbiger Füllung">
            <a:extLst>
              <a:ext uri="{FF2B5EF4-FFF2-40B4-BE49-F238E27FC236}">
                <a16:creationId xmlns:a16="http://schemas.microsoft.com/office/drawing/2014/main" id="{32ED81BD-AC18-2DB5-532B-C39574175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4796" y="15987"/>
            <a:ext cx="776381" cy="776381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DB512EBA-107C-A253-240D-47F272AACB4E}"/>
              </a:ext>
            </a:extLst>
          </p:cNvPr>
          <p:cNvSpPr txBox="1"/>
          <p:nvPr/>
        </p:nvSpPr>
        <p:spPr>
          <a:xfrm rot="4798927">
            <a:off x="6989216" y="2257668"/>
            <a:ext cx="3354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/>
              <a:t>Schutzziele</a:t>
            </a:r>
          </a:p>
        </p:txBody>
      </p:sp>
      <p:pic>
        <p:nvPicPr>
          <p:cNvPr id="3" name="Grafik 2" descr="Schild Häkchen mit einfarbiger Füllung">
            <a:extLst>
              <a:ext uri="{FF2B5EF4-FFF2-40B4-BE49-F238E27FC236}">
                <a16:creationId xmlns:a16="http://schemas.microsoft.com/office/drawing/2014/main" id="{63C91F9C-CFE4-0A2F-F937-3F4C6C65E2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91680" y="3595663"/>
            <a:ext cx="1202682" cy="120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190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E3CF8-62FC-34EF-0E6D-40AC22D88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28F158-2DD2-BD4E-02BA-3504A2B18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792368"/>
            <a:ext cx="7592637" cy="885826"/>
          </a:xfrm>
        </p:spPr>
        <p:txBody>
          <a:bodyPr>
            <a:normAutofit/>
          </a:bodyPr>
          <a:lstStyle/>
          <a:p>
            <a:r>
              <a:rPr lang="de-DE" sz="4800" dirty="0"/>
              <a:t>Verfügbarkeit (</a:t>
            </a:r>
            <a:r>
              <a:rPr lang="de-DE" sz="4800" dirty="0" err="1"/>
              <a:t>Availability</a:t>
            </a:r>
            <a:r>
              <a:rPr lang="de-DE" sz="4800" dirty="0"/>
              <a:t>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FD01EBA-CCBD-1CDE-4654-BC0396D67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6ECAEDE-D248-4564-8A0D-EE4325D17CED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0FA12FA-2961-552C-56B4-DA0DF5443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 noProof="0" dirty="0"/>
              <a:t>Michael Sternicki</a:t>
            </a:r>
          </a:p>
        </p:txBody>
      </p:sp>
      <p:pic>
        <p:nvPicPr>
          <p:cNvPr id="9" name="Grafik 8" descr="Schild Häkchen mit einfarbiger Füllung">
            <a:extLst>
              <a:ext uri="{FF2B5EF4-FFF2-40B4-BE49-F238E27FC236}">
                <a16:creationId xmlns:a16="http://schemas.microsoft.com/office/drawing/2014/main" id="{DC9BF921-3C43-65B9-EE56-13F04BA528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4796" y="15987"/>
            <a:ext cx="776381" cy="776381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27C23E35-FB00-BDDE-AAEA-2A04B9C9399E}"/>
              </a:ext>
            </a:extLst>
          </p:cNvPr>
          <p:cNvSpPr txBox="1"/>
          <p:nvPr/>
        </p:nvSpPr>
        <p:spPr>
          <a:xfrm rot="4798927">
            <a:off x="6989216" y="2257668"/>
            <a:ext cx="3354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/>
              <a:t>Schutzziele</a:t>
            </a:r>
          </a:p>
        </p:txBody>
      </p:sp>
      <p:pic>
        <p:nvPicPr>
          <p:cNvPr id="14" name="Grafik 13" descr="Stoppuhr 25% mit einfarbiger Füllung">
            <a:extLst>
              <a:ext uri="{FF2B5EF4-FFF2-40B4-BE49-F238E27FC236}">
                <a16:creationId xmlns:a16="http://schemas.microsoft.com/office/drawing/2014/main" id="{8033E985-626A-52E7-179A-27E5839BA4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29191" y="1765892"/>
            <a:ext cx="3556775" cy="355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3541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55E87-18A8-AABC-B1BA-C050F8D76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A80B75-B7EF-4881-980E-45FEB5A71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792368"/>
            <a:ext cx="7592637" cy="885826"/>
          </a:xfrm>
        </p:spPr>
        <p:txBody>
          <a:bodyPr>
            <a:normAutofit/>
          </a:bodyPr>
          <a:lstStyle/>
          <a:p>
            <a:r>
              <a:rPr lang="de-DE" sz="4800" dirty="0"/>
              <a:t>Verfügbarkeit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D7453F9-2B5F-02B4-FC3B-AA09A2FD1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6ECAEDE-D248-4564-8A0D-EE4325D17CED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3D6A685-0BC0-745A-4626-476F06F05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 noProof="0" dirty="0"/>
              <a:t>Michael Sternicki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4D74A57-0AE4-3E03-198A-E998A4C9B9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2792" y="1853853"/>
            <a:ext cx="6206945" cy="2343151"/>
          </a:xfrm>
        </p:spPr>
        <p:txBody>
          <a:bodyPr>
            <a:normAutofit fontScale="77500" lnSpcReduction="20000"/>
          </a:bodyPr>
          <a:lstStyle/>
          <a:p>
            <a:pPr>
              <a:buSzPct val="100000"/>
              <a:buFont typeface="Symbol" panose="05050102010706020507" pitchFamily="18" charset="2"/>
              <a:buChar char="-"/>
            </a:pPr>
            <a:r>
              <a:rPr lang="de-DE" sz="3200" dirty="0"/>
              <a:t> Daten müssen für den Anwendungszweck bereitgehalten werden</a:t>
            </a:r>
          </a:p>
          <a:p>
            <a:pPr>
              <a:buSzPct val="100000"/>
              <a:buFont typeface="Symbol" panose="05050102010706020507" pitchFamily="18" charset="2"/>
              <a:buChar char="-"/>
            </a:pPr>
            <a:endParaRPr lang="de-DE" sz="3200" dirty="0"/>
          </a:p>
          <a:p>
            <a:pPr>
              <a:buSzPct val="100000"/>
              <a:buFont typeface="Symbol" panose="05050102010706020507" pitchFamily="18" charset="2"/>
              <a:buChar char="-"/>
            </a:pPr>
            <a:r>
              <a:rPr lang="de-DE" sz="3200" dirty="0"/>
              <a:t> Mail- und Kalenderdaten</a:t>
            </a:r>
          </a:p>
          <a:p>
            <a:pPr>
              <a:buSzPct val="100000"/>
              <a:buFont typeface="Symbol" panose="05050102010706020507" pitchFamily="18" charset="2"/>
              <a:buChar char="-"/>
            </a:pPr>
            <a:r>
              <a:rPr lang="de-DE" sz="3200" dirty="0"/>
              <a:t> Maßnahmen: Redundante Systeme</a:t>
            </a:r>
          </a:p>
        </p:txBody>
      </p:sp>
      <p:pic>
        <p:nvPicPr>
          <p:cNvPr id="9" name="Grafik 8" descr="Schild Häkchen mit einfarbiger Füllung">
            <a:extLst>
              <a:ext uri="{FF2B5EF4-FFF2-40B4-BE49-F238E27FC236}">
                <a16:creationId xmlns:a16="http://schemas.microsoft.com/office/drawing/2014/main" id="{0A9F32A7-329D-7C00-1ACA-113726BC06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4796" y="15987"/>
            <a:ext cx="776381" cy="776381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FF12E07F-1A14-2750-1EC2-266F535E42D7}"/>
              </a:ext>
            </a:extLst>
          </p:cNvPr>
          <p:cNvSpPr txBox="1"/>
          <p:nvPr/>
        </p:nvSpPr>
        <p:spPr>
          <a:xfrm rot="4798927">
            <a:off x="6989216" y="2257668"/>
            <a:ext cx="3354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/>
              <a:t>Schutzziele</a:t>
            </a:r>
          </a:p>
        </p:txBody>
      </p:sp>
      <p:pic>
        <p:nvPicPr>
          <p:cNvPr id="3" name="Grafik 2" descr="Stoppuhr 25% mit einfarbiger Füllung">
            <a:extLst>
              <a:ext uri="{FF2B5EF4-FFF2-40B4-BE49-F238E27FC236}">
                <a16:creationId xmlns:a16="http://schemas.microsoft.com/office/drawing/2014/main" id="{9B5D21DE-E36F-5146-F2AD-1228A601CC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64345" y="3279824"/>
            <a:ext cx="1513966" cy="151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6482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56C23C-833E-C04A-2A6A-F63EE3E1F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1" y="792368"/>
            <a:ext cx="7592637" cy="885826"/>
          </a:xfrm>
        </p:spPr>
        <p:txBody>
          <a:bodyPr>
            <a:normAutofit/>
          </a:bodyPr>
          <a:lstStyle/>
          <a:p>
            <a:r>
              <a:rPr lang="de-DE" sz="4800" dirty="0"/>
              <a:t>Zusammenfassung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CC121E4-F7AF-25E5-726F-F43644F60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6ECAEDE-D248-4564-8A0D-EE4325D17CED}" type="datetime1">
              <a:rPr lang="de-DE" noProof="0" smtClean="0"/>
              <a:t>23.10.2024</a:t>
            </a:fld>
            <a:endParaRPr lang="de-DE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A308E16-A925-209D-24D5-20D9A4BDF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 noProof="0" dirty="0"/>
              <a:t>Michael Sternicki</a:t>
            </a:r>
          </a:p>
        </p:txBody>
      </p:sp>
      <p:pic>
        <p:nvPicPr>
          <p:cNvPr id="8" name="Grafik 7" descr="Schild Häkchen mit einfarbiger Füllung">
            <a:extLst>
              <a:ext uri="{FF2B5EF4-FFF2-40B4-BE49-F238E27FC236}">
                <a16:creationId xmlns:a16="http://schemas.microsoft.com/office/drawing/2014/main" id="{33007D29-A62E-2365-2C5A-92E875D1CD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4796" y="15987"/>
            <a:ext cx="776381" cy="776381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E04145E-BD6F-9BE7-6B66-49AA88ED27BC}"/>
              </a:ext>
            </a:extLst>
          </p:cNvPr>
          <p:cNvSpPr txBox="1"/>
          <p:nvPr/>
        </p:nvSpPr>
        <p:spPr>
          <a:xfrm rot="4798927">
            <a:off x="6989216" y="2257668"/>
            <a:ext cx="3354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/>
              <a:t>Schutzziele</a:t>
            </a:r>
          </a:p>
        </p:txBody>
      </p:sp>
      <p:pic>
        <p:nvPicPr>
          <p:cNvPr id="10" name="Grafik 9" descr="Auge mit einfarbiger Füllung">
            <a:extLst>
              <a:ext uri="{FF2B5EF4-FFF2-40B4-BE49-F238E27FC236}">
                <a16:creationId xmlns:a16="http://schemas.microsoft.com/office/drawing/2014/main" id="{F0A33E3F-8102-E466-93F0-54B89BB229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4181" b="22243"/>
          <a:stretch/>
        </p:blipFill>
        <p:spPr>
          <a:xfrm>
            <a:off x="514351" y="2753083"/>
            <a:ext cx="2288596" cy="1226139"/>
          </a:xfrm>
          <a:prstGeom prst="rect">
            <a:avLst/>
          </a:prstGeom>
          <a:effectLst>
            <a:glow>
              <a:schemeClr val="accent1">
                <a:lumMod val="60000"/>
                <a:lumOff val="40000"/>
              </a:schemeClr>
            </a:glow>
          </a:effectLst>
        </p:spPr>
      </p:pic>
      <p:pic>
        <p:nvPicPr>
          <p:cNvPr id="11" name="Grafik 10" descr="Schild Häkchen mit einfarbiger Füllung">
            <a:extLst>
              <a:ext uri="{FF2B5EF4-FFF2-40B4-BE49-F238E27FC236}">
                <a16:creationId xmlns:a16="http://schemas.microsoft.com/office/drawing/2014/main" id="{A4003C5E-AA6F-1592-B784-B19792234F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82623" y="2316400"/>
            <a:ext cx="2056092" cy="2056092"/>
          </a:xfrm>
          <a:prstGeom prst="rect">
            <a:avLst/>
          </a:prstGeom>
        </p:spPr>
      </p:pic>
      <p:pic>
        <p:nvPicPr>
          <p:cNvPr id="12" name="Grafik 11" descr="Stoppuhr 25% mit einfarbiger Füllung">
            <a:extLst>
              <a:ext uri="{FF2B5EF4-FFF2-40B4-BE49-F238E27FC236}">
                <a16:creationId xmlns:a16="http://schemas.microsoft.com/office/drawing/2014/main" id="{E30593A0-E03E-CB20-4419-600246FABE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8391" y="2204314"/>
            <a:ext cx="2190734" cy="219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60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E238073B-1E83-DA98-F3DC-A3820496C99E}"/>
              </a:ext>
            </a:extLst>
          </p:cNvPr>
          <p:cNvSpPr txBox="1">
            <a:spLocks/>
          </p:cNvSpPr>
          <p:nvPr/>
        </p:nvSpPr>
        <p:spPr>
          <a:xfrm>
            <a:off x="591316" y="5280136"/>
            <a:ext cx="2883877" cy="273844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  <p:txBody>
          <a:bodyPr vert="horz" lIns="91440" tIns="45720" rIns="91440" bIns="45720" rtlCol="0" anchor="ctr"/>
          <a:lstStyle>
            <a:defPPr rtl="0">
              <a:defRPr lang="de-de"/>
            </a:defPPr>
            <a:lvl1pPr marL="0" algn="l" defTabSz="356616" rtl="0" eaLnBrk="1" latinLnBrk="0" hangingPunct="1">
              <a:defRPr sz="75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56616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/>
              <a:t>Michael Sternicki</a:t>
            </a:r>
            <a:endParaRPr lang="de-DE" sz="2400" dirty="0"/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F93CD654-FF4E-F647-41FA-01C679E877B0}"/>
              </a:ext>
            </a:extLst>
          </p:cNvPr>
          <p:cNvSpPr txBox="1">
            <a:spLocks/>
          </p:cNvSpPr>
          <p:nvPr/>
        </p:nvSpPr>
        <p:spPr>
          <a:xfrm>
            <a:off x="3060232" y="5083037"/>
            <a:ext cx="1674926" cy="668042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  <a:sp3d/>
        </p:spPr>
        <p:txBody>
          <a:bodyPr vert="horz" lIns="91440" tIns="45720" rIns="91440" bIns="45720" rtlCol="0" anchor="ctr"/>
          <a:lstStyle>
            <a:defPPr rtl="0">
              <a:defRPr lang="de-de"/>
            </a:defPPr>
            <a:lvl1pPr marL="0" algn="r" defTabSz="356616" rtl="0" eaLnBrk="1" latinLnBrk="0" hangingPunct="1">
              <a:defRPr sz="105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56616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ECAEDE-D248-4564-8A0D-EE4325D17CED}" type="datetime1">
              <a:rPr lang="de-DE" sz="2400" b="0" smtClean="0"/>
              <a:pPr/>
              <a:t>23.10.2024</a:t>
            </a:fld>
            <a:endParaRPr lang="de-DE" sz="2400" b="0" dirty="0"/>
          </a:p>
        </p:txBody>
      </p:sp>
      <p:pic>
        <p:nvPicPr>
          <p:cNvPr id="13" name="Grafik 12" descr="Benutzer mit einfarbiger Füllung">
            <a:extLst>
              <a:ext uri="{FF2B5EF4-FFF2-40B4-BE49-F238E27FC236}">
                <a16:creationId xmlns:a16="http://schemas.microsoft.com/office/drawing/2014/main" id="{2E3A86A6-5773-903E-471B-24F6301418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0197" b="18924"/>
          <a:stretch/>
        </p:blipFill>
        <p:spPr>
          <a:xfrm>
            <a:off x="1623915" y="2198575"/>
            <a:ext cx="4737975" cy="2884462"/>
          </a:xfrm>
          <a:prstGeom prst="rect">
            <a:avLst/>
          </a:prstGeom>
        </p:spPr>
      </p:pic>
      <p:pic>
        <p:nvPicPr>
          <p:cNvPr id="14" name="Grafik 13" descr="Schild Häkchen mit einfarbiger Füllung">
            <a:extLst>
              <a:ext uri="{FF2B5EF4-FFF2-40B4-BE49-F238E27FC236}">
                <a16:creationId xmlns:a16="http://schemas.microsoft.com/office/drawing/2014/main" id="{F2AE48A9-EC7E-2007-2279-ED5FFE8DAA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34796" y="15987"/>
            <a:ext cx="776381" cy="776381"/>
          </a:xfrm>
          <a:prstGeom prst="rect">
            <a:avLst/>
          </a:prstGeom>
        </p:spPr>
      </p:pic>
      <p:pic>
        <p:nvPicPr>
          <p:cNvPr id="16" name="Grafik 15" descr="Fragezeichen mit einfarbiger Füllung">
            <a:extLst>
              <a:ext uri="{FF2B5EF4-FFF2-40B4-BE49-F238E27FC236}">
                <a16:creationId xmlns:a16="http://schemas.microsoft.com/office/drawing/2014/main" id="{27B7EC40-31E9-4F3C-3ED8-DC54E4F120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98983" y="336614"/>
            <a:ext cx="2387838" cy="2387838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5C5C221E-C069-6C3E-7065-02642658C783}"/>
              </a:ext>
            </a:extLst>
          </p:cNvPr>
          <p:cNvSpPr txBox="1"/>
          <p:nvPr/>
        </p:nvSpPr>
        <p:spPr>
          <a:xfrm rot="4798927">
            <a:off x="6989216" y="2257668"/>
            <a:ext cx="3354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/>
              <a:t>Schutzziele</a:t>
            </a:r>
          </a:p>
        </p:txBody>
      </p:sp>
    </p:spTree>
    <p:extLst>
      <p:ext uri="{BB962C8B-B14F-4D97-AF65-F5344CB8AC3E}">
        <p14:creationId xmlns:p14="http://schemas.microsoft.com/office/powerpoint/2010/main" val="14727485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6" presetClass="emp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F05DB-9583-359D-9355-353E3FF42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D833CA77-67EE-8C81-DDF2-BA7B1C952E0D}"/>
              </a:ext>
            </a:extLst>
          </p:cNvPr>
          <p:cNvSpPr txBox="1">
            <a:spLocks/>
          </p:cNvSpPr>
          <p:nvPr/>
        </p:nvSpPr>
        <p:spPr>
          <a:xfrm>
            <a:off x="591316" y="5280136"/>
            <a:ext cx="2883877" cy="273844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  <p:txBody>
          <a:bodyPr vert="horz" lIns="91440" tIns="45720" rIns="91440" bIns="45720" rtlCol="0" anchor="ctr"/>
          <a:lstStyle>
            <a:defPPr rtl="0">
              <a:defRPr lang="de-de"/>
            </a:defPPr>
            <a:lvl1pPr marL="0" algn="l" defTabSz="356616" rtl="0" eaLnBrk="1" latinLnBrk="0" hangingPunct="1">
              <a:defRPr sz="75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56616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/>
              <a:t>Michael Sternicki</a:t>
            </a:r>
            <a:endParaRPr lang="de-DE" sz="2400" dirty="0"/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46504C09-73E1-2263-BC5F-D9D1B6FEF07A}"/>
              </a:ext>
            </a:extLst>
          </p:cNvPr>
          <p:cNvSpPr txBox="1">
            <a:spLocks/>
          </p:cNvSpPr>
          <p:nvPr/>
        </p:nvSpPr>
        <p:spPr>
          <a:xfrm>
            <a:off x="3060232" y="5083037"/>
            <a:ext cx="1674926" cy="668042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  <a:sp3d/>
        </p:spPr>
        <p:txBody>
          <a:bodyPr vert="horz" lIns="91440" tIns="45720" rIns="91440" bIns="45720" rtlCol="0" anchor="ctr"/>
          <a:lstStyle>
            <a:defPPr rtl="0">
              <a:defRPr lang="de-de"/>
            </a:defPPr>
            <a:lvl1pPr marL="0" algn="r" defTabSz="356616" rtl="0" eaLnBrk="1" latinLnBrk="0" hangingPunct="1">
              <a:defRPr sz="105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56616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356616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ECAEDE-D248-4564-8A0D-EE4325D17CED}" type="datetime1">
              <a:rPr lang="de-DE" sz="2400" b="0" smtClean="0"/>
              <a:pPr/>
              <a:t>23.10.2024</a:t>
            </a:fld>
            <a:endParaRPr lang="de-DE" sz="2400" b="0" dirty="0"/>
          </a:p>
        </p:txBody>
      </p:sp>
      <p:pic>
        <p:nvPicPr>
          <p:cNvPr id="14" name="Grafik 13" descr="Schild Häkchen mit einfarbiger Füllung">
            <a:extLst>
              <a:ext uri="{FF2B5EF4-FFF2-40B4-BE49-F238E27FC236}">
                <a16:creationId xmlns:a16="http://schemas.microsoft.com/office/drawing/2014/main" id="{C40ADF39-6DAC-E0CF-CDB5-F837AE554A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4796" y="15987"/>
            <a:ext cx="776381" cy="776381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4B0AA0CE-95F4-C0E9-A48E-C185D5F7523C}"/>
              </a:ext>
            </a:extLst>
          </p:cNvPr>
          <p:cNvSpPr txBox="1"/>
          <p:nvPr/>
        </p:nvSpPr>
        <p:spPr>
          <a:xfrm rot="4798927">
            <a:off x="6989216" y="2257668"/>
            <a:ext cx="3354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/>
              <a:t>Schutzziele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A6484BD-04C8-C16E-0CB2-6252352ABD0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04" t="1724" r="800" b="3806"/>
          <a:stretch/>
        </p:blipFill>
        <p:spPr>
          <a:xfrm>
            <a:off x="175098" y="359924"/>
            <a:ext cx="7607030" cy="444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1952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e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5123_TF22644756.potx" id="{5A5E3704-D592-4FE1-B48F-5DBDA125AFC2}" vid="{BCD1BF71-D597-4C7D-BC92-9A613FEE8391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3315AA3-EAE3-44ED-8368-BAC2FFFB481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7C19A7-3107-4CB2-BD0D-F7C79BE028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7023227-530E-4024-91EF-312A851A758C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182</Words>
  <Application>Microsoft Office PowerPoint</Application>
  <PresentationFormat>Bildschirmpräsentation (16:10)</PresentationFormat>
  <Paragraphs>90</Paragraphs>
  <Slides>11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6" baseType="lpstr">
      <vt:lpstr>Symbol</vt:lpstr>
      <vt:lpstr>Arial</vt:lpstr>
      <vt:lpstr>Corbel</vt:lpstr>
      <vt:lpstr>Calibri</vt:lpstr>
      <vt:lpstr>Parallaxe</vt:lpstr>
      <vt:lpstr>Schutzziele</vt:lpstr>
      <vt:lpstr>Schutzziele</vt:lpstr>
      <vt:lpstr>Vertraulichkeit (Confidentiality)</vt:lpstr>
      <vt:lpstr>Vertraulichkeit</vt:lpstr>
      <vt:lpstr>Integrität (Integrity)</vt:lpstr>
      <vt:lpstr>Integrität</vt:lpstr>
      <vt:lpstr>Verfügbarkeit (Availability)</vt:lpstr>
      <vt:lpstr>Verfügbarkeit</vt:lpstr>
      <vt:lpstr>Zusammenfassung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FreakShow</dc:title>
  <dc:creator>M. Stern</dc:creator>
  <cp:lastModifiedBy>M. Stern</cp:lastModifiedBy>
  <cp:revision>116</cp:revision>
  <dcterms:created xsi:type="dcterms:W3CDTF">2024-09-09T17:25:09Z</dcterms:created>
  <dcterms:modified xsi:type="dcterms:W3CDTF">2024-10-23T11:30:07Z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