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63" r:id="rId2"/>
    <p:sldId id="256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7" d="100"/>
          <a:sy n="87" d="100"/>
        </p:scale>
        <p:origin x="480" y="-1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E89EC-FAC9-42C5-9FA0-ABE7BCE11750}" type="datetimeFigureOut">
              <a:rPr lang="de-DE" smtClean="0"/>
              <a:t>23.10.2024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DF7367-6CE2-41F8-BBF5-B5ABB2ED49A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618127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B8FC5-3F9E-4640-BCA6-6415F884F763}" type="datetime1">
              <a:rPr lang="de-DE" smtClean="0"/>
              <a:t>23.10.2024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D8A53-4852-47C0-9878-AF975C8FDE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2221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10E6D-F6AE-487B-AD33-56E45B3A768F}" type="datetime1">
              <a:rPr lang="de-DE" smtClean="0"/>
              <a:t>23.10.2024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D8A53-4852-47C0-9878-AF975C8FDE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9370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C9926-A6F5-4A16-81CC-654F322456D3}" type="datetime1">
              <a:rPr lang="de-DE" smtClean="0"/>
              <a:t>23.10.2024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D8A53-4852-47C0-9878-AF975C8FDE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3609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AC31C-7FD9-4BBD-8CDD-67D20C515C0B}" type="datetime1">
              <a:rPr lang="de-DE" smtClean="0"/>
              <a:t>23.10.2024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D8A53-4852-47C0-9878-AF975C8FDE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20185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1DAA5-78A1-448F-916C-4617A3403919}" type="datetime1">
              <a:rPr lang="de-DE" smtClean="0"/>
              <a:t>23.10.2024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D8A53-4852-47C0-9878-AF975C8FDE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9333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6AA9E-AFD2-4298-8025-F3DA753AB347}" type="datetime1">
              <a:rPr lang="de-DE" smtClean="0"/>
              <a:t>23.10.2024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D8A53-4852-47C0-9878-AF975C8FDE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996177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79C04-1D8C-4FEA-8459-84F910F8449B}" type="datetime1">
              <a:rPr lang="de-DE" smtClean="0"/>
              <a:t>23.10.2024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D8A53-4852-47C0-9878-AF975C8FDE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25645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08D19-0A0B-4F0F-BA2E-BF2AC7D9DF2E}" type="datetime1">
              <a:rPr lang="de-DE" smtClean="0"/>
              <a:t>23.10.2024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D8A53-4852-47C0-9878-AF975C8FDE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1581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744DA-F69F-48E7-B53B-D9E6E4F607DE}" type="datetime1">
              <a:rPr lang="de-DE" smtClean="0"/>
              <a:t>23.10.2024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D8A53-4852-47C0-9878-AF975C8FDE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05803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BA728-A047-4D6C-A098-4C205BD22818}" type="datetime1">
              <a:rPr lang="de-DE" smtClean="0"/>
              <a:t>23.10.2024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D8A53-4852-47C0-9878-AF975C8FDE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69075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AAE40-61D9-452B-B41A-082861FD4322}" type="datetime1">
              <a:rPr lang="de-DE" smtClean="0"/>
              <a:t>23.10.2024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D8A53-4852-47C0-9878-AF975C8FDE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95753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EA054F-9519-4AE3-9425-41858A7835FB}" type="datetime1">
              <a:rPr lang="de-DE" smtClean="0"/>
              <a:t>23.10.2024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FD8A53-4852-47C0-9878-AF975C8FDE9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91497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24" y="0"/>
            <a:ext cx="12180276" cy="6858000"/>
          </a:xfrm>
          <a:prstGeom prst="rect">
            <a:avLst/>
          </a:prstGeom>
        </p:spPr>
      </p:pic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79C04-1D8C-4FEA-8459-84F910F8449B}" type="datetime1">
              <a:rPr lang="de-DE" sz="2000" b="1" smtClean="0">
                <a:solidFill>
                  <a:schemeClr val="bg1"/>
                </a:solidFill>
              </a:rPr>
              <a:t>23.10.2024</a:t>
            </a:fld>
            <a:endParaRPr lang="de-DE" sz="2000" b="1" dirty="0" smtClean="0">
              <a:solidFill>
                <a:schemeClr val="bg1"/>
              </a:solidFill>
            </a:endParaRPr>
          </a:p>
          <a:p>
            <a:r>
              <a:rPr lang="de-DE" sz="2000" b="1" dirty="0" smtClean="0">
                <a:solidFill>
                  <a:schemeClr val="bg1"/>
                </a:solidFill>
              </a:rPr>
              <a:t>Luis Mendoza</a:t>
            </a:r>
            <a:endParaRPr lang="de-DE" sz="2000" b="1" dirty="0">
              <a:solidFill>
                <a:schemeClr val="bg1"/>
              </a:solidFill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D8A53-4852-47C0-9878-AF975C8FDE91}" type="slidenum">
              <a:rPr lang="de-DE" sz="2000" b="1" smtClean="0">
                <a:solidFill>
                  <a:schemeClr val="bg1"/>
                </a:solidFill>
              </a:rPr>
              <a:t>1</a:t>
            </a:fld>
            <a:r>
              <a:rPr lang="de-DE" sz="2000" b="1" dirty="0" smtClean="0">
                <a:solidFill>
                  <a:schemeClr val="bg1"/>
                </a:solidFill>
              </a:rPr>
              <a:t>/10</a:t>
            </a:r>
            <a:endParaRPr lang="de-DE" sz="2000" b="1" dirty="0">
              <a:solidFill>
                <a:schemeClr val="bg1"/>
              </a:solidFill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3581400" y="571500"/>
            <a:ext cx="51141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400" b="1" i="1" u="sng" dirty="0" smtClean="0">
                <a:solidFill>
                  <a:schemeClr val="bg1"/>
                </a:solidFill>
              </a:rPr>
              <a:t>Inhaltsverzeichnis</a:t>
            </a:r>
            <a:endParaRPr lang="de-DE" sz="4400" b="1" i="1" u="sng" dirty="0">
              <a:solidFill>
                <a:schemeClr val="bg1"/>
              </a:solidFill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2907323" y="1811216"/>
            <a:ext cx="6462346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+mj-lt"/>
              <a:buAutoNum type="arabicPeriod"/>
            </a:pPr>
            <a:r>
              <a:rPr lang="de-DE" sz="2400" b="1" dirty="0" smtClean="0">
                <a:solidFill>
                  <a:schemeClr val="bg1"/>
                </a:solidFill>
              </a:rPr>
              <a:t>IT-</a:t>
            </a:r>
            <a:r>
              <a:rPr lang="de-DE" sz="2400" b="1" dirty="0" err="1" smtClean="0">
                <a:solidFill>
                  <a:schemeClr val="bg1"/>
                </a:solidFill>
              </a:rPr>
              <a:t>GrundSchutz</a:t>
            </a:r>
            <a:r>
              <a:rPr lang="de-DE" sz="2400" b="1" dirty="0" smtClean="0">
                <a:solidFill>
                  <a:schemeClr val="bg1"/>
                </a:solidFill>
              </a:rPr>
              <a:t> / BSI</a:t>
            </a:r>
          </a:p>
          <a:p>
            <a:pPr marL="342900" indent="-342900" algn="ctr">
              <a:buFont typeface="+mj-lt"/>
              <a:buAutoNum type="arabicPeriod"/>
            </a:pPr>
            <a:endParaRPr lang="de-DE" sz="2400" b="1" dirty="0">
              <a:solidFill>
                <a:schemeClr val="bg1"/>
              </a:solidFill>
            </a:endParaRPr>
          </a:p>
          <a:p>
            <a:pPr marL="342900" indent="-342900" algn="ctr">
              <a:buFont typeface="+mj-lt"/>
              <a:buAutoNum type="arabicPeriod"/>
            </a:pPr>
            <a:r>
              <a:rPr lang="de-DE" sz="2400" b="1" dirty="0" smtClean="0">
                <a:solidFill>
                  <a:schemeClr val="bg1"/>
                </a:solidFill>
              </a:rPr>
              <a:t>Vorgehensweise zur Standardabsicherung</a:t>
            </a:r>
          </a:p>
          <a:p>
            <a:pPr marL="342900" indent="-342900" algn="ctr">
              <a:buFont typeface="+mj-lt"/>
              <a:buAutoNum type="arabicPeriod"/>
            </a:pPr>
            <a:endParaRPr lang="de-DE" sz="2400" b="1" dirty="0">
              <a:solidFill>
                <a:schemeClr val="bg1"/>
              </a:solidFill>
            </a:endParaRPr>
          </a:p>
          <a:p>
            <a:pPr marL="342900" indent="-342900" algn="ctr">
              <a:buFont typeface="+mj-lt"/>
              <a:buAutoNum type="arabicPeriod"/>
            </a:pPr>
            <a:r>
              <a:rPr lang="de-DE" sz="2400" b="1" dirty="0" smtClean="0">
                <a:solidFill>
                  <a:schemeClr val="bg1"/>
                </a:solidFill>
              </a:rPr>
              <a:t>IT-</a:t>
            </a:r>
            <a:r>
              <a:rPr lang="de-DE" sz="2400" b="1" dirty="0" err="1" smtClean="0">
                <a:solidFill>
                  <a:schemeClr val="bg1"/>
                </a:solidFill>
              </a:rPr>
              <a:t>GrundSchutz</a:t>
            </a:r>
            <a:r>
              <a:rPr lang="de-DE" sz="2400" b="1" dirty="0" smtClean="0">
                <a:solidFill>
                  <a:schemeClr val="bg1"/>
                </a:solidFill>
              </a:rPr>
              <a:t>-Bausteine</a:t>
            </a:r>
          </a:p>
          <a:p>
            <a:pPr marL="342900" indent="-342900" algn="ctr">
              <a:buFont typeface="+mj-lt"/>
              <a:buAutoNum type="arabicPeriod"/>
            </a:pPr>
            <a:endParaRPr lang="de-DE" sz="2400" b="1" dirty="0" smtClean="0">
              <a:solidFill>
                <a:schemeClr val="bg1"/>
              </a:solidFill>
            </a:endParaRPr>
          </a:p>
          <a:p>
            <a:pPr marL="342900" indent="-342900" algn="ctr">
              <a:buFont typeface="+mj-lt"/>
              <a:buAutoNum type="arabicPeriod"/>
            </a:pPr>
            <a:r>
              <a:rPr lang="de-DE" sz="2400" b="1" dirty="0" smtClean="0">
                <a:solidFill>
                  <a:schemeClr val="bg1"/>
                </a:solidFill>
              </a:rPr>
              <a:t>Schutzbedarfsfeststellung</a:t>
            </a:r>
          </a:p>
          <a:p>
            <a:pPr marL="342900" indent="-342900" algn="ctr">
              <a:buFont typeface="+mj-lt"/>
              <a:buAutoNum type="arabicPeriod"/>
            </a:pPr>
            <a:endParaRPr lang="de-DE" sz="2400" b="1" dirty="0">
              <a:solidFill>
                <a:schemeClr val="bg1"/>
              </a:solidFill>
            </a:endParaRPr>
          </a:p>
          <a:p>
            <a:pPr marL="342900" indent="-342900" algn="ctr">
              <a:buFont typeface="+mj-lt"/>
              <a:buAutoNum type="arabicPeriod"/>
            </a:pPr>
            <a:r>
              <a:rPr lang="de-DE" sz="2400" b="1" dirty="0" smtClean="0">
                <a:solidFill>
                  <a:schemeClr val="bg1"/>
                </a:solidFill>
              </a:rPr>
              <a:t>IT-</a:t>
            </a:r>
            <a:r>
              <a:rPr lang="de-DE" sz="2400" b="1" dirty="0" err="1" smtClean="0">
                <a:solidFill>
                  <a:schemeClr val="bg1"/>
                </a:solidFill>
              </a:rPr>
              <a:t>GrundSchutz</a:t>
            </a:r>
            <a:r>
              <a:rPr lang="de-DE" sz="2400" b="1" dirty="0" smtClean="0">
                <a:solidFill>
                  <a:schemeClr val="bg1"/>
                </a:solidFill>
              </a:rPr>
              <a:t>-Check</a:t>
            </a:r>
          </a:p>
          <a:p>
            <a:pPr marL="342900" indent="-342900" algn="ctr">
              <a:buFont typeface="+mj-lt"/>
              <a:buAutoNum type="arabicPeriod"/>
            </a:pPr>
            <a:endParaRPr lang="de-DE" sz="2400" b="1" dirty="0">
              <a:solidFill>
                <a:schemeClr val="bg1"/>
              </a:solidFill>
            </a:endParaRPr>
          </a:p>
          <a:p>
            <a:pPr marL="342900" indent="-342900" algn="ctr">
              <a:buFont typeface="+mj-lt"/>
              <a:buAutoNum type="arabicPeriod"/>
            </a:pPr>
            <a:r>
              <a:rPr lang="de-DE" sz="2400" b="1" dirty="0" smtClean="0">
                <a:solidFill>
                  <a:schemeClr val="bg1"/>
                </a:solidFill>
              </a:rPr>
              <a:t>Risikoanalyse und Maßnahmenrealisierung</a:t>
            </a:r>
          </a:p>
          <a:p>
            <a:pPr marL="342900" indent="-342900" algn="ctr">
              <a:buFont typeface="+mj-lt"/>
              <a:buAutoNum type="arabicPeriod"/>
            </a:pPr>
            <a:endParaRPr lang="de-DE" sz="2400" b="1" dirty="0">
              <a:solidFill>
                <a:schemeClr val="bg1"/>
              </a:solidFill>
            </a:endParaRPr>
          </a:p>
          <a:p>
            <a:pPr marL="342900" indent="-342900" algn="ctr">
              <a:buFont typeface="+mj-lt"/>
              <a:buAutoNum type="arabicPeriod"/>
            </a:pPr>
            <a:r>
              <a:rPr lang="de-DE" sz="2400" b="1" dirty="0" smtClean="0">
                <a:solidFill>
                  <a:schemeClr val="bg1"/>
                </a:solidFill>
              </a:rPr>
              <a:t>Fazit</a:t>
            </a:r>
          </a:p>
          <a:p>
            <a:pPr marL="342900" indent="-342900">
              <a:buFont typeface="+mj-lt"/>
              <a:buAutoNum type="arabicPeriod"/>
            </a:pPr>
            <a:endParaRPr lang="de-DE" dirty="0"/>
          </a:p>
          <a:p>
            <a:pPr marL="342900" indent="-342900">
              <a:buFont typeface="+mj-lt"/>
              <a:buAutoNum type="arabicPeriod"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08020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4800" y="-447675"/>
            <a:ext cx="12801600" cy="775335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endParaRPr lang="de-DE" sz="4400" b="1" i="1" u="sng" dirty="0">
              <a:solidFill>
                <a:srgbClr val="FF0000"/>
              </a:solidFill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E8AC3-77A4-48D5-BA00-24D10DC402A0}" type="datetime1">
              <a:rPr lang="de-DE" sz="2000" b="1" smtClean="0">
                <a:solidFill>
                  <a:srgbClr val="FF0000"/>
                </a:solidFill>
              </a:rPr>
              <a:t>23.10.2024</a:t>
            </a:fld>
            <a:endParaRPr lang="de-DE" sz="2000" b="1" dirty="0" smtClean="0">
              <a:solidFill>
                <a:srgbClr val="FF0000"/>
              </a:solidFill>
            </a:endParaRPr>
          </a:p>
          <a:p>
            <a:r>
              <a:rPr lang="de-DE" sz="2000" b="1" dirty="0" smtClean="0">
                <a:solidFill>
                  <a:srgbClr val="FF0000"/>
                </a:solidFill>
              </a:rPr>
              <a:t>Luis Mendoza</a:t>
            </a:r>
            <a:endParaRPr lang="de-DE" sz="2000" b="1" dirty="0">
              <a:solidFill>
                <a:srgbClr val="FF0000"/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D8A53-4852-47C0-9878-AF975C8FDE91}" type="slidenum">
              <a:rPr lang="de-DE" sz="2000" b="1" smtClean="0">
                <a:solidFill>
                  <a:srgbClr val="FF0000"/>
                </a:solidFill>
              </a:rPr>
              <a:t>2</a:t>
            </a:fld>
            <a:r>
              <a:rPr lang="de-DE" sz="2000" b="1" dirty="0" smtClean="0">
                <a:solidFill>
                  <a:srgbClr val="FF0000"/>
                </a:solidFill>
              </a:rPr>
              <a:t>/10</a:t>
            </a:r>
            <a:endParaRPr lang="de-DE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9710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57363" y="-1809750"/>
            <a:ext cx="15706725" cy="10477500"/>
          </a:xfrm>
          <a:prstGeom prst="rect">
            <a:avLst/>
          </a:prstGeom>
        </p:spPr>
      </p:pic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118872" y="6356350"/>
            <a:ext cx="3462528" cy="365125"/>
          </a:xfrm>
        </p:spPr>
        <p:txBody>
          <a:bodyPr/>
          <a:lstStyle/>
          <a:p>
            <a:fld id="{C1339B5D-A108-4753-8925-0BD071339963}" type="datetime1">
              <a:rPr lang="de-DE" sz="2000" b="1" smtClean="0">
                <a:solidFill>
                  <a:schemeClr val="bg1"/>
                </a:solidFill>
              </a:rPr>
              <a:t>23.10.2024</a:t>
            </a:fld>
            <a:endParaRPr lang="de-DE" sz="2000" b="1" dirty="0" smtClean="0">
              <a:solidFill>
                <a:schemeClr val="bg1"/>
              </a:solidFill>
            </a:endParaRPr>
          </a:p>
          <a:p>
            <a:r>
              <a:rPr lang="de-DE" sz="2000" b="1" dirty="0" smtClean="0">
                <a:solidFill>
                  <a:schemeClr val="bg1"/>
                </a:solidFill>
              </a:rPr>
              <a:t>Luis Mendoza</a:t>
            </a:r>
            <a:endParaRPr lang="de-DE" sz="2000" b="1" dirty="0">
              <a:solidFill>
                <a:schemeClr val="bg1"/>
              </a:solidFill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D8A53-4852-47C0-9878-AF975C8FDE91}" type="slidenum">
              <a:rPr lang="de-DE" sz="2000" b="1" smtClean="0">
                <a:solidFill>
                  <a:schemeClr val="bg1"/>
                </a:solidFill>
              </a:rPr>
              <a:pPr/>
              <a:t>3</a:t>
            </a:fld>
            <a:r>
              <a:rPr lang="de-DE" sz="2000" b="1" dirty="0" smtClean="0">
                <a:solidFill>
                  <a:schemeClr val="bg1"/>
                </a:solidFill>
              </a:rPr>
              <a:t>/10</a:t>
            </a:r>
            <a:endParaRPr lang="de-DE" sz="2000" b="1" dirty="0">
              <a:solidFill>
                <a:schemeClr val="bg1"/>
              </a:solidFill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3420208" y="422031"/>
            <a:ext cx="564466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400" b="1" i="1" u="sng" dirty="0" smtClean="0">
                <a:solidFill>
                  <a:schemeClr val="bg1"/>
                </a:solidFill>
              </a:rPr>
              <a:t>Vorgehensweise zur Standardabsicherung</a:t>
            </a:r>
            <a:endParaRPr lang="de-DE" sz="4400" b="1" i="1" u="sng" dirty="0">
              <a:solidFill>
                <a:schemeClr val="bg1"/>
              </a:solidFill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3042138" y="3429000"/>
            <a:ext cx="632167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dirty="0" smtClean="0">
                <a:solidFill>
                  <a:schemeClr val="bg1"/>
                </a:solidFill>
              </a:rPr>
              <a:t>Schritt 1: Maßnahmen zur Basisabsicherung </a:t>
            </a:r>
          </a:p>
          <a:p>
            <a:pPr algn="ctr"/>
            <a:endParaRPr lang="de-DE" sz="2800" dirty="0">
              <a:solidFill>
                <a:schemeClr val="bg1"/>
              </a:solidFill>
            </a:endParaRPr>
          </a:p>
          <a:p>
            <a:pPr algn="ctr"/>
            <a:r>
              <a:rPr lang="de-DE" sz="2800" dirty="0" smtClean="0">
                <a:solidFill>
                  <a:schemeClr val="bg1"/>
                </a:solidFill>
              </a:rPr>
              <a:t>Schritt 2: Maßnahmen zur Standardabsicherung</a:t>
            </a:r>
            <a:endParaRPr lang="de-DE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3867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046" y="2233246"/>
            <a:ext cx="10925175" cy="4123104"/>
          </a:xfrm>
          <a:prstGeom prst="rect">
            <a:avLst/>
          </a:prstGeom>
        </p:spPr>
      </p:pic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90A65-6689-42B3-8A5D-8D1E5F790678}" type="datetime1">
              <a:rPr lang="de-DE" sz="2000" b="1" smtClean="0">
                <a:solidFill>
                  <a:srgbClr val="FF0000"/>
                </a:solidFill>
              </a:rPr>
              <a:t>23.10.2024</a:t>
            </a:fld>
            <a:endParaRPr lang="de-DE" sz="2000" b="1" dirty="0" smtClean="0">
              <a:solidFill>
                <a:srgbClr val="FF0000"/>
              </a:solidFill>
            </a:endParaRPr>
          </a:p>
          <a:p>
            <a:r>
              <a:rPr lang="de-DE" sz="2000" b="1" dirty="0" smtClean="0">
                <a:solidFill>
                  <a:srgbClr val="FF0000"/>
                </a:solidFill>
              </a:rPr>
              <a:t>Luis Mendoza</a:t>
            </a:r>
            <a:endParaRPr lang="de-DE" sz="2000" b="1" dirty="0">
              <a:solidFill>
                <a:srgbClr val="FF0000"/>
              </a:solidFill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D8A53-4852-47C0-9878-AF975C8FDE91}" type="slidenum">
              <a:rPr lang="de-DE" sz="2000" b="1" smtClean="0">
                <a:solidFill>
                  <a:srgbClr val="FF0000"/>
                </a:solidFill>
              </a:rPr>
              <a:pPr/>
              <a:t>4</a:t>
            </a:fld>
            <a:r>
              <a:rPr lang="de-DE" sz="2000" b="1" dirty="0" smtClean="0">
                <a:solidFill>
                  <a:srgbClr val="FF0000"/>
                </a:solidFill>
              </a:rPr>
              <a:t>/10</a:t>
            </a:r>
            <a:endParaRPr lang="de-DE" sz="2000" b="1" dirty="0">
              <a:solidFill>
                <a:srgbClr val="FF0000"/>
              </a:solidFill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3411415" y="896815"/>
            <a:ext cx="544243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400" b="1" i="1" u="sng" dirty="0" smtClean="0">
                <a:solidFill>
                  <a:srgbClr val="FF0000"/>
                </a:solidFill>
              </a:rPr>
              <a:t>IT-</a:t>
            </a:r>
            <a:r>
              <a:rPr lang="de-DE" sz="4400" b="1" i="1" u="sng" dirty="0" err="1" smtClean="0">
                <a:solidFill>
                  <a:srgbClr val="FF0000"/>
                </a:solidFill>
              </a:rPr>
              <a:t>GrundSchutz</a:t>
            </a:r>
            <a:r>
              <a:rPr lang="de-DE" sz="4400" b="1" i="1" u="sng" dirty="0" smtClean="0">
                <a:solidFill>
                  <a:srgbClr val="FF0000"/>
                </a:solidFill>
              </a:rPr>
              <a:t>-Bausteine</a:t>
            </a:r>
            <a:endParaRPr lang="de-DE" sz="4400" b="1" i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8435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2A1A1-D0D6-40B2-9257-1F42AB90D6C9}" type="datetime1">
              <a:rPr lang="de-DE" sz="2000" b="1" smtClean="0">
                <a:solidFill>
                  <a:srgbClr val="FF0000"/>
                </a:solidFill>
              </a:rPr>
              <a:t>23.10.2024</a:t>
            </a:fld>
            <a:endParaRPr lang="de-DE" sz="2000" b="1" dirty="0" smtClean="0">
              <a:solidFill>
                <a:srgbClr val="FF0000"/>
              </a:solidFill>
            </a:endParaRPr>
          </a:p>
          <a:p>
            <a:r>
              <a:rPr lang="de-DE" sz="2000" b="1" dirty="0" smtClean="0">
                <a:solidFill>
                  <a:srgbClr val="FF0000"/>
                </a:solidFill>
              </a:rPr>
              <a:t>Luis Mendoza</a:t>
            </a:r>
            <a:endParaRPr lang="de-DE" sz="2000" b="1" dirty="0">
              <a:solidFill>
                <a:srgbClr val="FF0000"/>
              </a:solidFill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D8A53-4852-47C0-9878-AF975C8FDE91}" type="slidenum">
              <a:rPr lang="de-DE" sz="2000" b="1" smtClean="0">
                <a:solidFill>
                  <a:srgbClr val="FF0000"/>
                </a:solidFill>
              </a:rPr>
              <a:pPr/>
              <a:t>5</a:t>
            </a:fld>
            <a:r>
              <a:rPr lang="de-DE" sz="2000" b="1" dirty="0" smtClean="0">
                <a:solidFill>
                  <a:srgbClr val="FF0000"/>
                </a:solidFill>
              </a:rPr>
              <a:t>/10</a:t>
            </a:r>
            <a:endParaRPr lang="de-DE" sz="2000" b="1" dirty="0">
              <a:solidFill>
                <a:srgbClr val="FF0000"/>
              </a:solidFill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3024553" y="817685"/>
            <a:ext cx="62601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400" b="1" i="1" u="sng" dirty="0" smtClean="0">
                <a:solidFill>
                  <a:srgbClr val="FF0000"/>
                </a:solidFill>
              </a:rPr>
              <a:t>Schutzbedarfsfeststellung</a:t>
            </a:r>
            <a:endParaRPr lang="de-DE" sz="4400" b="1" i="1" u="sng" dirty="0">
              <a:solidFill>
                <a:srgbClr val="FF0000"/>
              </a:solidFill>
            </a:endParaRPr>
          </a:p>
        </p:txBody>
      </p:sp>
      <p:pic>
        <p:nvPicPr>
          <p:cNvPr id="1026" name="Picture 2" descr="https://www.bcm-news.de/wp-content/uploads/2016/07/bia-und-sb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03485"/>
            <a:ext cx="12192000" cy="4747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7624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AC3F7-9214-4AE3-9DAC-35C5AAA2EC57}" type="datetime1">
              <a:rPr lang="de-DE" sz="2000" b="1" smtClean="0">
                <a:solidFill>
                  <a:srgbClr val="FF0000"/>
                </a:solidFill>
              </a:rPr>
              <a:t>23.10.2024</a:t>
            </a:fld>
            <a:endParaRPr lang="de-DE" sz="2000" b="1" dirty="0" smtClean="0">
              <a:solidFill>
                <a:srgbClr val="FF0000"/>
              </a:solidFill>
            </a:endParaRPr>
          </a:p>
          <a:p>
            <a:r>
              <a:rPr lang="de-DE" sz="2000" b="1" dirty="0" smtClean="0">
                <a:solidFill>
                  <a:srgbClr val="FF0000"/>
                </a:solidFill>
              </a:rPr>
              <a:t>Luis Mendoza</a:t>
            </a:r>
            <a:endParaRPr lang="de-DE" sz="2000" b="1" dirty="0">
              <a:solidFill>
                <a:srgbClr val="FF0000"/>
              </a:solidFill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D8A53-4852-47C0-9878-AF975C8FDE91}" type="slidenum">
              <a:rPr lang="de-DE" sz="2000" b="1" smtClean="0">
                <a:solidFill>
                  <a:srgbClr val="FF0000"/>
                </a:solidFill>
              </a:rPr>
              <a:pPr/>
              <a:t>6</a:t>
            </a:fld>
            <a:r>
              <a:rPr lang="de-DE" sz="2000" b="1" dirty="0" smtClean="0">
                <a:solidFill>
                  <a:srgbClr val="FF0000"/>
                </a:solidFill>
              </a:rPr>
              <a:t>/10</a:t>
            </a:r>
            <a:endParaRPr lang="de-DE" sz="2000" b="1" dirty="0">
              <a:solidFill>
                <a:srgbClr val="FF0000"/>
              </a:solidFill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2980592" y="729762"/>
            <a:ext cx="65238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400" b="1" i="1" u="sng" dirty="0" smtClean="0">
                <a:solidFill>
                  <a:srgbClr val="FF0000"/>
                </a:solidFill>
              </a:rPr>
              <a:t>IT-Grundschutz-Check</a:t>
            </a:r>
            <a:endParaRPr lang="de-DE" sz="4400" b="1" i="1" u="sng" dirty="0">
              <a:solidFill>
                <a:srgbClr val="FF0000"/>
              </a:solidFill>
            </a:endParaRPr>
          </a:p>
        </p:txBody>
      </p:sp>
      <p:pic>
        <p:nvPicPr>
          <p:cNvPr id="2050" name="Picture 2" descr="Schritte bei der Standard-Absicherung - die einzelnen Schritte werden im Kurs beschrieb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89550"/>
            <a:ext cx="12192000" cy="487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1123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79C04-1D8C-4FEA-8459-84F910F8449B}" type="datetime1">
              <a:rPr lang="de-DE" sz="2000" b="1" smtClean="0">
                <a:solidFill>
                  <a:srgbClr val="FF0000"/>
                </a:solidFill>
              </a:rPr>
              <a:t>23.10.2024</a:t>
            </a:fld>
            <a:endParaRPr lang="de-DE" sz="2000" b="1" dirty="0" smtClean="0">
              <a:solidFill>
                <a:srgbClr val="FF0000"/>
              </a:solidFill>
            </a:endParaRPr>
          </a:p>
          <a:p>
            <a:r>
              <a:rPr lang="de-DE" sz="2000" b="1" dirty="0" smtClean="0">
                <a:solidFill>
                  <a:srgbClr val="FF0000"/>
                </a:solidFill>
              </a:rPr>
              <a:t>Luis Mendoza</a:t>
            </a:r>
            <a:endParaRPr lang="de-DE" sz="2000" b="1" dirty="0">
              <a:solidFill>
                <a:srgbClr val="FF0000"/>
              </a:solidFill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D8A53-4852-47C0-9878-AF975C8FDE91}" type="slidenum">
              <a:rPr lang="de-DE" sz="2000" b="1" smtClean="0">
                <a:solidFill>
                  <a:srgbClr val="FF0000"/>
                </a:solidFill>
              </a:rPr>
              <a:pPr/>
              <a:t>7</a:t>
            </a:fld>
            <a:r>
              <a:rPr lang="de-DE" sz="2000" b="1" dirty="0" smtClean="0">
                <a:solidFill>
                  <a:srgbClr val="FF0000"/>
                </a:solidFill>
              </a:rPr>
              <a:t>/10</a:t>
            </a:r>
            <a:endParaRPr lang="de-DE" sz="2000" b="1" dirty="0">
              <a:solidFill>
                <a:srgbClr val="FF0000"/>
              </a:solidFill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3226777" y="729762"/>
            <a:ext cx="603152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400" b="1" i="1" u="sng" dirty="0" smtClean="0">
                <a:solidFill>
                  <a:srgbClr val="FF0000"/>
                </a:solidFill>
              </a:rPr>
              <a:t>Risikoanalyse und Maßnahmenrealisierung</a:t>
            </a:r>
            <a:endParaRPr lang="de-DE" sz="4400" b="1" i="1" u="sng" dirty="0">
              <a:solidFill>
                <a:srgbClr val="FF0000"/>
              </a:solidFill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10155"/>
            <a:ext cx="12192000" cy="4123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950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79C04-1D8C-4FEA-8459-84F910F8449B}" type="datetime1">
              <a:rPr lang="de-DE" sz="2000" b="1" smtClean="0">
                <a:solidFill>
                  <a:srgbClr val="FF0000"/>
                </a:solidFill>
              </a:rPr>
              <a:t>23.10.2024</a:t>
            </a:fld>
            <a:endParaRPr lang="de-DE" sz="2000" b="1" dirty="0" smtClean="0">
              <a:solidFill>
                <a:srgbClr val="FF0000"/>
              </a:solidFill>
            </a:endParaRPr>
          </a:p>
          <a:p>
            <a:r>
              <a:rPr lang="de-DE" sz="2000" b="1" dirty="0" smtClean="0">
                <a:solidFill>
                  <a:srgbClr val="FF0000"/>
                </a:solidFill>
              </a:rPr>
              <a:t>Luis Mendoza</a:t>
            </a:r>
            <a:endParaRPr lang="de-DE" sz="2000" b="1" dirty="0">
              <a:solidFill>
                <a:srgbClr val="FF0000"/>
              </a:solidFill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D8A53-4852-47C0-9878-AF975C8FDE91}" type="slidenum">
              <a:rPr lang="de-DE" sz="2000" b="1" smtClean="0">
                <a:solidFill>
                  <a:srgbClr val="FF0000"/>
                </a:solidFill>
              </a:rPr>
              <a:pPr/>
              <a:t>8</a:t>
            </a:fld>
            <a:r>
              <a:rPr lang="de-DE" sz="2000" b="1" dirty="0" smtClean="0">
                <a:solidFill>
                  <a:srgbClr val="FF0000"/>
                </a:solidFill>
              </a:rPr>
              <a:t>/10</a:t>
            </a:r>
            <a:endParaRPr lang="de-DE" sz="2000" b="1" dirty="0">
              <a:solidFill>
                <a:srgbClr val="FF0000"/>
              </a:solidFill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3367454" y="553916"/>
            <a:ext cx="47302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000" b="1" i="1" u="sng" dirty="0" smtClean="0">
                <a:solidFill>
                  <a:srgbClr val="FF0000"/>
                </a:solidFill>
              </a:rPr>
              <a:t>Fazit</a:t>
            </a:r>
            <a:endParaRPr lang="de-DE" sz="4000" b="1" i="1" u="sng" dirty="0">
              <a:solidFill>
                <a:srgbClr val="FF0000"/>
              </a:solidFill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1701" y="1802424"/>
            <a:ext cx="7499838" cy="4325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313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133" y="0"/>
            <a:ext cx="6891867" cy="6858000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00133" cy="6858000"/>
          </a:xfrm>
          <a:prstGeom prst="rect">
            <a:avLst/>
          </a:prstGeom>
        </p:spPr>
      </p:pic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501650"/>
          </a:xfrm>
        </p:spPr>
        <p:txBody>
          <a:bodyPr/>
          <a:lstStyle/>
          <a:p>
            <a:pPr lvl="0"/>
            <a:fld id="{AD079C04-1D8C-4FEA-8459-84F910F8449B}" type="datetime1">
              <a:rPr lang="de-DE" sz="2000" b="1">
                <a:solidFill>
                  <a:srgbClr val="FF0000"/>
                </a:solidFill>
              </a:rPr>
              <a:pPr lvl="0"/>
              <a:t>23.10.2024</a:t>
            </a:fld>
            <a:endParaRPr lang="de-DE" sz="2000" b="1" dirty="0">
              <a:solidFill>
                <a:srgbClr val="FF0000"/>
              </a:solidFill>
            </a:endParaRPr>
          </a:p>
          <a:p>
            <a:pPr lvl="0"/>
            <a:r>
              <a:rPr lang="de-DE" sz="2000" b="1" dirty="0">
                <a:solidFill>
                  <a:srgbClr val="FF0000"/>
                </a:solidFill>
              </a:rPr>
              <a:t>Luis Mendoza</a:t>
            </a:r>
          </a:p>
          <a:p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>
          <a:xfrm>
            <a:off x="8610600" y="6488722"/>
            <a:ext cx="2743200" cy="298939"/>
          </a:xfrm>
        </p:spPr>
        <p:txBody>
          <a:bodyPr/>
          <a:lstStyle/>
          <a:p>
            <a:pPr lvl="0"/>
            <a:r>
              <a:rPr lang="de-DE" sz="2000" b="1" dirty="0">
                <a:solidFill>
                  <a:srgbClr val="FF0000"/>
                </a:solidFill>
              </a:rPr>
              <a:t>9</a:t>
            </a:r>
            <a:r>
              <a:rPr lang="de-DE" sz="2000" b="1" dirty="0" smtClean="0">
                <a:solidFill>
                  <a:srgbClr val="FF0000"/>
                </a:solidFill>
              </a:rPr>
              <a:t>/10</a:t>
            </a:r>
            <a:endParaRPr lang="de-DE" sz="2000" b="1" dirty="0">
              <a:solidFill>
                <a:srgbClr val="FF0000"/>
              </a:solidFill>
            </a:endParaRPr>
          </a:p>
          <a:p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4317023" y="369277"/>
            <a:ext cx="270803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000" b="1" u="sng" dirty="0" smtClean="0">
                <a:solidFill>
                  <a:schemeClr val="bg1"/>
                </a:solidFill>
              </a:rPr>
              <a:t>Never </a:t>
            </a:r>
            <a:r>
              <a:rPr lang="de-DE" sz="4000" b="1" u="sng" dirty="0" err="1" smtClean="0">
                <a:solidFill>
                  <a:schemeClr val="bg1"/>
                </a:solidFill>
              </a:rPr>
              <a:t>Ending</a:t>
            </a:r>
            <a:r>
              <a:rPr lang="de-DE" sz="4000" b="1" u="sng" dirty="0" smtClean="0">
                <a:solidFill>
                  <a:schemeClr val="bg1"/>
                </a:solidFill>
              </a:rPr>
              <a:t> Story</a:t>
            </a:r>
            <a:endParaRPr lang="de-DE" sz="4000" b="1" u="sng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249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9074"/>
            <a:ext cx="12192000" cy="6638925"/>
          </a:xfrm>
          <a:prstGeom prst="rect">
            <a:avLst/>
          </a:prstGeom>
        </p:spPr>
      </p:pic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sz="2000" b="1" dirty="0" smtClean="0">
                <a:solidFill>
                  <a:srgbClr val="FF0000"/>
                </a:solidFill>
              </a:rPr>
              <a:t>10/10</a:t>
            </a:r>
            <a:endParaRPr lang="de-DE" sz="2000" b="1" dirty="0">
              <a:solidFill>
                <a:srgbClr val="FF0000"/>
              </a:solidFill>
            </a:endParaRPr>
          </a:p>
        </p:txBody>
      </p:sp>
      <p:sp>
        <p:nvSpPr>
          <p:cNvPr id="4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AD079C04-1D8C-4FEA-8459-84F910F8449B}" type="datetime1">
              <a:rPr lang="de-DE" sz="2000" b="1">
                <a:solidFill>
                  <a:srgbClr val="FF0000"/>
                </a:solidFill>
              </a:rPr>
              <a:pPr lvl="0"/>
              <a:t>23.10.2024</a:t>
            </a:fld>
            <a:endParaRPr lang="de-DE" sz="2000" b="1" dirty="0">
              <a:solidFill>
                <a:srgbClr val="FF0000"/>
              </a:solidFill>
            </a:endParaRPr>
          </a:p>
          <a:p>
            <a:pPr lvl="0"/>
            <a:r>
              <a:rPr lang="de-DE" sz="2000" b="1" dirty="0">
                <a:solidFill>
                  <a:srgbClr val="FF0000"/>
                </a:solidFill>
              </a:rPr>
              <a:t>Luis Mendoza</a:t>
            </a:r>
          </a:p>
          <a:p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4651131" y="571500"/>
            <a:ext cx="29102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000" b="1" u="sng" dirty="0" smtClean="0">
                <a:solidFill>
                  <a:schemeClr val="bg1"/>
                </a:solidFill>
              </a:rPr>
              <a:t>Übersicht</a:t>
            </a:r>
            <a:endParaRPr lang="de-DE" sz="4000" b="1" u="sng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0016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</Words>
  <Application>Microsoft Office PowerPoint</Application>
  <PresentationFormat>Breitbild</PresentationFormat>
  <Paragraphs>55</Paragraphs>
  <Slides>10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Administrator</dc:creator>
  <cp:lastModifiedBy>Administrator</cp:lastModifiedBy>
  <cp:revision>17</cp:revision>
  <dcterms:created xsi:type="dcterms:W3CDTF">2024-10-22T10:13:55Z</dcterms:created>
  <dcterms:modified xsi:type="dcterms:W3CDTF">2024-10-23T12:58:22Z</dcterms:modified>
</cp:coreProperties>
</file>