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5" r:id="rId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495" autoAdjust="0"/>
  </p:normalViewPr>
  <p:slideViewPr>
    <p:cSldViewPr snapToGrid="0">
      <p:cViewPr varScale="1">
        <p:scale>
          <a:sx n="74" d="100"/>
          <a:sy n="74" d="100"/>
        </p:scale>
        <p:origin x="965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AA74FA-56BF-4934-844F-53390CADB526}" type="datetimeFigureOut">
              <a:rPr lang="de-DE" smtClean="0"/>
              <a:t>23.10.2024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6C65F3-EA8E-4FA7-87D8-9E2DD724F4D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6633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6C65F3-EA8E-4FA7-87D8-9E2DD724F4DE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1472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CF46AB-F713-C824-BBFB-2DFD4A2385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05BFACF-AF34-2D87-F060-9786625661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D26270A-FC74-0340-C282-E60082B2A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CF6C9-8C22-49FA-9442-719383E16023}" type="datetime1">
              <a:rPr lang="de-DE" smtClean="0"/>
              <a:t>23.10.2024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2ABB9C2-91A1-E33B-EA21-53DA8E3AA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Sascha Moormann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BE78D36-B085-5A28-2CB2-D2B67931F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BE299-4177-40D9-A698-73D5225B0A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4291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80D722-E4AD-3CE7-BF55-2EBAB1D81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E0A375C-3431-33ED-D62D-15D4B9B412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CF427C4-B376-F9C2-8288-FDDF1F959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283FB-EC07-47C1-9F6A-C3D24CD7A386}" type="datetime1">
              <a:rPr lang="de-DE" smtClean="0"/>
              <a:t>23.10.2024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ADACF92-74BB-4D48-3C52-D05E06380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Sascha Moormann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E8E88AC-5CB7-EDEE-89DE-41848A761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BE299-4177-40D9-A698-73D5225B0A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5159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6B2E4F-5368-A9E5-48F6-41634CBD1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4CAE2CC-BDC8-8229-8793-CD3661A53C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9982215-DD06-E624-8F92-A668F32F8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4FA4F-F618-4206-92F6-EF2EC6DCAA81}" type="datetime1">
              <a:rPr lang="de-DE" smtClean="0"/>
              <a:t>23.10.2024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2F8CEB8-E9F2-B52B-3826-9BD4EFA02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Sascha Moormann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6CE5053-B517-4F9E-7722-6980FD6F7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BE299-4177-40D9-A698-73D5225B0A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9486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A01C00-FCF6-30D6-8227-E4C9EBD33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EE02425-C0C1-B853-09EB-37DD052638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490D8E8-1AB8-3BF7-1A92-DD9C8E5DD2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B76DFE4-3EA6-5930-1D24-D07063362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66F6C-E78A-4E9F-8A42-EC0F4408B5BA}" type="datetime1">
              <a:rPr lang="de-DE" smtClean="0"/>
              <a:t>23.10.2024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DE7EC78-E172-9210-0FA5-16A31FD02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Sascha Moormann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AC42FC7-1243-EA47-FD7C-202513643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BE299-4177-40D9-A698-73D5225B0A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9044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B1FB40-2471-4A09-3671-3211711F3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2BD133E-7C94-755C-534C-8819B0E042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2829716-18E1-80AF-7616-B6D5AB4D02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D90F6A6-5A16-BF9D-D804-CADF656CAD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C1BFDA45-0294-FB02-3C5A-899BB56CE7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6C2DB527-701B-4908-A699-A94FDEBD9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92977-CEFB-46B3-A86A-025F7439CC06}" type="datetime1">
              <a:rPr lang="de-DE" smtClean="0"/>
              <a:t>23.10.2024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5A53CBB-6B19-6806-C6BD-693BE4DD7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Sascha Moormann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F3F8DC28-96C3-83ED-B76F-415305FAF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BE299-4177-40D9-A698-73D5225B0A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806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83538E-970B-505F-B627-8376CA1DF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1C15B43-95AD-03A4-368C-7C965FE98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64841-E071-4782-8C3E-0894A00F9F27}" type="datetime1">
              <a:rPr lang="de-DE" smtClean="0"/>
              <a:t>23.10.2024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51E5C69-71B2-5D12-5D26-1EBB4BBA5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Sascha Moormann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45BFADE-F3C0-7983-C836-6AB125C20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BE299-4177-40D9-A698-73D5225B0A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2973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6DCC56CB-96CD-307A-E5C7-857EE4F3C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46401-7278-476D-A8A9-66A4CC0254F6}" type="datetime1">
              <a:rPr lang="de-DE" smtClean="0"/>
              <a:t>23.10.2024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90E41D8-CD6F-CF5F-6A5E-04C085068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Sascha Moormann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D858FCF-D5FC-78B6-3896-EA0446160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BE299-4177-40D9-A698-73D5225B0A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3838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B61814-238C-5D26-9678-F6B9B93C3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8B88A4A-ED8B-59E0-6C84-3BA047DAA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3DED035-BDB5-63A4-76CC-79172EA8B6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C61DD95-66EA-4ACD-2A1B-2713A872F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317C3-088F-43C8-A087-359077905FCC}" type="datetime1">
              <a:rPr lang="de-DE" smtClean="0"/>
              <a:t>23.10.2024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CD2923C-B686-4A7F-F522-719680B66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Sascha Moormann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7BD6A46-81B1-6C03-D426-EEB48A984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BE299-4177-40D9-A698-73D5225B0A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8769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9229D4-CD99-4E4B-D21B-EA1A41BC0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D224D97-F221-C461-2E01-D3A0CC28AC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3F61824-595E-F4A6-C47B-9CF8660FB1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716D015-93A9-2CD0-6799-052ADAA94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4AF20-0718-4EE7-98AA-D993B21A87DC}" type="datetime1">
              <a:rPr lang="de-DE" smtClean="0"/>
              <a:t>23.10.2024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5DF5367-3470-6127-F15E-3F38480C2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Sascha Moormann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289555C-2A57-A003-5FCA-D2652D5B0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BE299-4177-40D9-A698-73D5225B0A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7565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510909-5C85-73C5-39E1-49995AF2F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F391889-C8CD-39BD-C145-A63D7CA429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F38DEAA-76A7-D9F4-5BA7-7E6C6BC59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EE8D7-D85C-47B7-AB2C-AD8A22066AB4}" type="datetime1">
              <a:rPr lang="de-DE" smtClean="0"/>
              <a:t>23.10.2024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2E498CE-B503-B79A-7F3D-E44CDC6C3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Sascha Moormann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CB45498-EFD2-14BC-59FF-E2FE54F75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BE299-4177-40D9-A698-73D5225B0A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1408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F364F0EA-1385-7E40-133B-E3E6109F3A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78BD667-E39E-13A5-98DE-1EE87DD1B7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41C863D-5769-F481-3861-0D6EF5608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A3CC4-50AE-47C0-9A09-314E2D0654EE}" type="datetime1">
              <a:rPr lang="de-DE" smtClean="0"/>
              <a:t>23.10.2024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BDE942F-468F-47DF-4E38-2510CEEF9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Sascha Moormann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014DE63-4D87-1D61-08D3-2C1C198CD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BE299-4177-40D9-A698-73D5225B0A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1850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0"/>
              </a:schemeClr>
            </a:gs>
            <a:gs pos="75000">
              <a:srgbClr val="00B0F0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E6E455D-295F-966A-AD08-0826A9E89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6D5E5B6-0BFB-1213-9464-E27CE984E8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ED58A3E-1CA4-13E3-3170-C64EDC9833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3BAF66-A77B-406D-9AFF-E2BFCFDD03B3}" type="datetime1">
              <a:rPr lang="de-DE" smtClean="0"/>
              <a:t>23.10.2024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3826666-6572-5EB3-92B7-0502DACDA5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Sascha Moormann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BAA2316-AEE3-35AA-F2C2-C1B0C06EAA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1BE299-4177-40D9-A698-73D5225B0A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6469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17CCAF2-F501-1EF6-AB69-8C72179894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049000" y="6468744"/>
            <a:ext cx="1143000" cy="365125"/>
          </a:xfrm>
        </p:spPr>
        <p:txBody>
          <a:bodyPr/>
          <a:lstStyle/>
          <a:p>
            <a:pPr algn="r"/>
            <a:fld id="{ED8C29AA-8A20-42DC-8742-0C9E093F7CD7}" type="datetime1">
              <a:rPr lang="de-DE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anose="020B0609040504020204" pitchFamily="49" charset="0"/>
              </a:rPr>
              <a:pPr algn="r"/>
              <a:t>23.10.2024</a:t>
            </a:fld>
            <a:endParaRPr lang="de-DE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onsole" panose="020B0609040504020204" pitchFamily="49" charset="0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6568168-D924-71FC-70CC-A52C35899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68745"/>
            <a:ext cx="1620520" cy="365126"/>
          </a:xfrm>
        </p:spPr>
        <p:txBody>
          <a:bodyPr/>
          <a:lstStyle/>
          <a:p>
            <a:r>
              <a:rPr lang="de-DE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anose="020B0609040504020204" pitchFamily="49" charset="0"/>
              </a:rPr>
              <a:t>Sascha Moormann</a:t>
            </a:r>
          </a:p>
        </p:txBody>
      </p:sp>
      <p:sp>
        <p:nvSpPr>
          <p:cNvPr id="9" name="Foliennummernplatzhalter 5">
            <a:extLst>
              <a:ext uri="{FF2B5EF4-FFF2-40B4-BE49-F238E27FC236}">
                <a16:creationId xmlns:a16="http://schemas.microsoft.com/office/drawing/2014/main" id="{A077BBB0-ACB1-C2D0-74D6-5033B9FEA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92000" y="5943600"/>
            <a:ext cx="1800000" cy="525144"/>
          </a:xfrm>
        </p:spPr>
        <p:txBody>
          <a:bodyPr/>
          <a:lstStyle/>
          <a:p>
            <a:fld id="{E41BE299-4177-40D9-A698-73D5225B0A69}" type="slidenum">
              <a:rPr lang="de-DE" sz="400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anose="020B0609040504020204" pitchFamily="49" charset="0"/>
              </a:rPr>
              <a:pPr/>
              <a:t>1</a:t>
            </a:fld>
            <a:r>
              <a:rPr lang="de-DE" sz="40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anose="020B0609040504020204" pitchFamily="49" charset="0"/>
              </a:rPr>
              <a:t>/8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BDF795BB-FBD9-78F9-4E11-F5695ACDFE62}"/>
              </a:ext>
            </a:extLst>
          </p:cNvPr>
          <p:cNvSpPr txBox="1"/>
          <p:nvPr/>
        </p:nvSpPr>
        <p:spPr>
          <a:xfrm>
            <a:off x="0" y="2921168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60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anose="020B0609040504020204" pitchFamily="49" charset="0"/>
              </a:rPr>
              <a:t>Schutzbedarfsanalyse</a:t>
            </a:r>
          </a:p>
        </p:txBody>
      </p:sp>
    </p:spTree>
    <p:extLst>
      <p:ext uri="{BB962C8B-B14F-4D97-AF65-F5344CB8AC3E}">
        <p14:creationId xmlns:p14="http://schemas.microsoft.com/office/powerpoint/2010/main" val="35656884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17CCAF2-F501-1EF6-AB69-8C72179894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049000" y="6468744"/>
            <a:ext cx="1143000" cy="365125"/>
          </a:xfrm>
        </p:spPr>
        <p:txBody>
          <a:bodyPr/>
          <a:lstStyle/>
          <a:p>
            <a:pPr algn="r"/>
            <a:fld id="{ED8C29AA-8A20-42DC-8742-0C9E093F7CD7}" type="datetime1">
              <a:rPr lang="de-DE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anose="020B0609040504020204" pitchFamily="49" charset="0"/>
              </a:rPr>
              <a:pPr algn="r"/>
              <a:t>23.10.2024</a:t>
            </a:fld>
            <a:endParaRPr lang="de-DE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onsole" panose="020B0609040504020204" pitchFamily="49" charset="0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6568168-D924-71FC-70CC-A52C35899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68745"/>
            <a:ext cx="1620520" cy="365126"/>
          </a:xfrm>
        </p:spPr>
        <p:txBody>
          <a:bodyPr/>
          <a:lstStyle/>
          <a:p>
            <a:r>
              <a:rPr lang="de-DE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anose="020B0609040504020204" pitchFamily="49" charset="0"/>
              </a:rPr>
              <a:t>Sascha Moormann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4FCE42B3-C693-D223-4CE5-C0DB5CB011F3}"/>
              </a:ext>
            </a:extLst>
          </p:cNvPr>
          <p:cNvSpPr txBox="1"/>
          <p:nvPr/>
        </p:nvSpPr>
        <p:spPr>
          <a:xfrm>
            <a:off x="0" y="985679"/>
            <a:ext cx="12191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60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Themenübersicht</a:t>
            </a:r>
          </a:p>
        </p:txBody>
      </p:sp>
      <p:sp>
        <p:nvSpPr>
          <p:cNvPr id="9" name="Foliennummernplatzhalter 5">
            <a:extLst>
              <a:ext uri="{FF2B5EF4-FFF2-40B4-BE49-F238E27FC236}">
                <a16:creationId xmlns:a16="http://schemas.microsoft.com/office/drawing/2014/main" id="{80F394DD-77ED-115F-7147-4F819ED9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92000" y="5943600"/>
            <a:ext cx="1800000" cy="525144"/>
          </a:xfrm>
        </p:spPr>
        <p:txBody>
          <a:bodyPr/>
          <a:lstStyle/>
          <a:p>
            <a:fld id="{E41BE299-4177-40D9-A698-73D5225B0A69}" type="slidenum">
              <a:rPr lang="de-DE" sz="400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anose="020B0609040504020204" pitchFamily="49" charset="0"/>
              </a:rPr>
              <a:pPr/>
              <a:t>2</a:t>
            </a:fld>
            <a:r>
              <a:rPr lang="de-DE" sz="40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anose="020B0609040504020204" pitchFamily="49" charset="0"/>
              </a:rPr>
              <a:t>/8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EC725F5D-BDE1-31C1-0B82-9F8FAEB3BC33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anose="020B0609040504020204" pitchFamily="49" charset="0"/>
              </a:rPr>
              <a:t>Schutzbedarfsanalyse</a:t>
            </a:r>
          </a:p>
        </p:txBody>
      </p:sp>
      <p:graphicFrame>
        <p:nvGraphicFramePr>
          <p:cNvPr id="13" name="Tabelle 12">
            <a:extLst>
              <a:ext uri="{FF2B5EF4-FFF2-40B4-BE49-F238E27FC236}">
                <a16:creationId xmlns:a16="http://schemas.microsoft.com/office/drawing/2014/main" id="{9C657F26-083E-1F3F-C7D7-C4BED4EC4A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3488284"/>
              </p:ext>
            </p:extLst>
          </p:nvPr>
        </p:nvGraphicFramePr>
        <p:xfrm>
          <a:off x="4286248" y="2463801"/>
          <a:ext cx="3619501" cy="25958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19501">
                  <a:extLst>
                    <a:ext uri="{9D8B030D-6E8A-4147-A177-3AD203B41FA5}">
                      <a16:colId xmlns:a16="http://schemas.microsoft.com/office/drawing/2014/main" val="14369191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b="1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Einleitung</a:t>
                      </a:r>
                    </a:p>
                  </a:txBody>
                  <a:tcPr anchor="ctr"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3182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de-DE" b="1" dirty="0">
                        <a:solidFill>
                          <a:schemeClr val="bg1">
                            <a:lumMod val="9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565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b="1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Bestandsaufnahme</a:t>
                      </a:r>
                    </a:p>
                  </a:txBody>
                  <a:tcPr anchor="ctr"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5056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b="1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Bewertung</a:t>
                      </a:r>
                    </a:p>
                  </a:txBody>
                  <a:tcPr anchor="ctr"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8696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b="1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Schutzmaßnahmen</a:t>
                      </a:r>
                    </a:p>
                  </a:txBody>
                  <a:tcPr anchor="ctr"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0411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de-DE" b="1" dirty="0">
                        <a:solidFill>
                          <a:schemeClr val="bg1">
                            <a:lumMod val="9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2400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b="1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Fazit</a:t>
                      </a:r>
                    </a:p>
                  </a:txBody>
                  <a:tcPr anchor="ctr">
                    <a:lnT w="12700" cmpd="sng">
                      <a:noFill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64034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78260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17CCAF2-F501-1EF6-AB69-8C72179894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049000" y="6468744"/>
            <a:ext cx="1143000" cy="365125"/>
          </a:xfrm>
        </p:spPr>
        <p:txBody>
          <a:bodyPr/>
          <a:lstStyle/>
          <a:p>
            <a:pPr algn="r"/>
            <a:fld id="{ED8C29AA-8A20-42DC-8742-0C9E093F7CD7}" type="datetime1">
              <a:rPr lang="de-DE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anose="020B0609040504020204" pitchFamily="49" charset="0"/>
              </a:rPr>
              <a:pPr algn="r"/>
              <a:t>23.10.2024</a:t>
            </a:fld>
            <a:endParaRPr lang="de-DE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onsole" panose="020B0609040504020204" pitchFamily="49" charset="0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6568168-D924-71FC-70CC-A52C35899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68745"/>
            <a:ext cx="2493818" cy="365126"/>
          </a:xfrm>
          <a:ln>
            <a:solidFill>
              <a:schemeClr val="bg1">
                <a:lumMod val="95000"/>
              </a:schemeClr>
            </a:solidFill>
          </a:ln>
        </p:spPr>
        <p:txBody>
          <a:bodyPr/>
          <a:lstStyle/>
          <a:p>
            <a:r>
              <a:rPr lang="de-DE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anose="020B0609040504020204" pitchFamily="49" charset="0"/>
              </a:rPr>
              <a:t>Sascha Moormann</a:t>
            </a:r>
          </a:p>
        </p:txBody>
      </p:sp>
      <p:sp>
        <p:nvSpPr>
          <p:cNvPr id="9" name="Foliennummernplatzhalter 5">
            <a:extLst>
              <a:ext uri="{FF2B5EF4-FFF2-40B4-BE49-F238E27FC236}">
                <a16:creationId xmlns:a16="http://schemas.microsoft.com/office/drawing/2014/main" id="{62F11FCF-07D0-7BFF-FB1C-EFDEB0F9E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92000" y="5943600"/>
            <a:ext cx="1800000" cy="525144"/>
          </a:xfrm>
        </p:spPr>
        <p:txBody>
          <a:bodyPr/>
          <a:lstStyle/>
          <a:p>
            <a:fld id="{E41BE299-4177-40D9-A698-73D5225B0A69}" type="slidenum">
              <a:rPr lang="de-DE" sz="400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anose="020B0609040504020204" pitchFamily="49" charset="0"/>
              </a:rPr>
              <a:pPr/>
              <a:t>3</a:t>
            </a:fld>
            <a:r>
              <a:rPr lang="de-DE" sz="40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anose="020B0609040504020204" pitchFamily="49" charset="0"/>
              </a:rPr>
              <a:t>/8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691BDD20-611A-BB48-5AC9-EB5B369796AA}"/>
              </a:ext>
            </a:extLst>
          </p:cNvPr>
          <p:cNvSpPr txBox="1"/>
          <p:nvPr/>
        </p:nvSpPr>
        <p:spPr>
          <a:xfrm>
            <a:off x="2493819" y="3075057"/>
            <a:ext cx="96981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anose="020B0609040504020204" pitchFamily="49" charset="0"/>
              </a:rPr>
              <a:t>Das Ziel ist es herauszufinden, welche Sicherheitsmaßnahmen nötig sind.</a:t>
            </a:r>
          </a:p>
        </p:txBody>
      </p:sp>
      <p:graphicFrame>
        <p:nvGraphicFramePr>
          <p:cNvPr id="14" name="Tabelle 13">
            <a:extLst>
              <a:ext uri="{FF2B5EF4-FFF2-40B4-BE49-F238E27FC236}">
                <a16:creationId xmlns:a16="http://schemas.microsoft.com/office/drawing/2014/main" id="{D1D4B5E5-8820-0127-1138-D5FCB38A92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497706"/>
              </p:ext>
            </p:extLst>
          </p:nvPr>
        </p:nvGraphicFramePr>
        <p:xfrm>
          <a:off x="1" y="523220"/>
          <a:ext cx="2493818" cy="59455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93818">
                  <a:extLst>
                    <a:ext uri="{9D8B030D-6E8A-4147-A177-3AD203B41FA5}">
                      <a16:colId xmlns:a16="http://schemas.microsoft.com/office/drawing/2014/main" val="1436919156"/>
                    </a:ext>
                  </a:extLst>
                </a:gridCol>
              </a:tblGrid>
              <a:tr h="849361">
                <a:tc>
                  <a:txBody>
                    <a:bodyPr/>
                    <a:lstStyle/>
                    <a:p>
                      <a:pPr algn="ctr"/>
                      <a:r>
                        <a:rPr lang="de-DE" b="1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Einleitung</a:t>
                      </a:r>
                    </a:p>
                  </a:txBody>
                  <a:tcPr anchor="ctr">
                    <a:lnB w="12700" cmpd="sng">
                      <a:noFill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3182633"/>
                  </a:ext>
                </a:extLst>
              </a:tr>
              <a:tr h="849361">
                <a:tc>
                  <a:txBody>
                    <a:bodyPr/>
                    <a:lstStyle/>
                    <a:p>
                      <a:pPr algn="ctr"/>
                      <a:endParaRPr lang="de-DE" b="1" dirty="0">
                        <a:solidFill>
                          <a:schemeClr val="bg1">
                            <a:lumMod val="9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565887"/>
                  </a:ext>
                </a:extLst>
              </a:tr>
              <a:tr h="849361">
                <a:tc>
                  <a:txBody>
                    <a:bodyPr/>
                    <a:lstStyle/>
                    <a:p>
                      <a:pPr algn="ctr"/>
                      <a:r>
                        <a:rPr lang="de-DE" b="1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Bestandsaufnahme</a:t>
                      </a:r>
                    </a:p>
                  </a:txBody>
                  <a:tcPr anchor="ctr"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5056201"/>
                  </a:ext>
                </a:extLst>
              </a:tr>
              <a:tr h="849361">
                <a:tc>
                  <a:txBody>
                    <a:bodyPr/>
                    <a:lstStyle/>
                    <a:p>
                      <a:pPr algn="ctr"/>
                      <a:r>
                        <a:rPr lang="de-DE" b="1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Bewertung</a:t>
                      </a:r>
                    </a:p>
                  </a:txBody>
                  <a:tcPr anchor="ctr"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8696638"/>
                  </a:ext>
                </a:extLst>
              </a:tr>
              <a:tr h="849361">
                <a:tc>
                  <a:txBody>
                    <a:bodyPr/>
                    <a:lstStyle/>
                    <a:p>
                      <a:pPr algn="ctr"/>
                      <a:r>
                        <a:rPr lang="de-DE" b="1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Schutzmaßnahmen</a:t>
                      </a:r>
                    </a:p>
                  </a:txBody>
                  <a:tcPr anchor="ctr"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0411249"/>
                  </a:ext>
                </a:extLst>
              </a:tr>
              <a:tr h="849361">
                <a:tc>
                  <a:txBody>
                    <a:bodyPr/>
                    <a:lstStyle/>
                    <a:p>
                      <a:pPr algn="ctr"/>
                      <a:endParaRPr lang="de-DE" b="1" dirty="0">
                        <a:solidFill>
                          <a:schemeClr val="bg1">
                            <a:lumMod val="9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2400272"/>
                  </a:ext>
                </a:extLst>
              </a:tr>
              <a:tr h="849361">
                <a:tc>
                  <a:txBody>
                    <a:bodyPr/>
                    <a:lstStyle/>
                    <a:p>
                      <a:pPr algn="ctr"/>
                      <a:r>
                        <a:rPr lang="de-DE" b="1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Fazit</a:t>
                      </a:r>
                    </a:p>
                  </a:txBody>
                  <a:tcPr anchor="ctr">
                    <a:lnT w="12700" cmpd="sng">
                      <a:noFill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6403420"/>
                  </a:ext>
                </a:extLst>
              </a:tr>
            </a:tbl>
          </a:graphicData>
        </a:graphic>
      </p:graphicFrame>
      <p:sp>
        <p:nvSpPr>
          <p:cNvPr id="17" name="Textfeld 16">
            <a:extLst>
              <a:ext uri="{FF2B5EF4-FFF2-40B4-BE49-F238E27FC236}">
                <a16:creationId xmlns:a16="http://schemas.microsoft.com/office/drawing/2014/main" id="{A2CD0EA5-CADA-B084-F8B2-F466A4380C2F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anose="020B0609040504020204" pitchFamily="49" charset="0"/>
              </a:rPr>
              <a:t>Schutzbedarfsanalyse</a:t>
            </a:r>
          </a:p>
        </p:txBody>
      </p:sp>
    </p:spTree>
    <p:extLst>
      <p:ext uri="{BB962C8B-B14F-4D97-AF65-F5344CB8AC3E}">
        <p14:creationId xmlns:p14="http://schemas.microsoft.com/office/powerpoint/2010/main" val="3634792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17CCAF2-F501-1EF6-AB69-8C72179894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049000" y="6468744"/>
            <a:ext cx="1143000" cy="365125"/>
          </a:xfrm>
        </p:spPr>
        <p:txBody>
          <a:bodyPr/>
          <a:lstStyle/>
          <a:p>
            <a:pPr algn="r"/>
            <a:fld id="{ED8C29AA-8A20-42DC-8742-0C9E093F7CD7}" type="datetime1">
              <a:rPr lang="de-DE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anose="020B0609040504020204" pitchFamily="49" charset="0"/>
              </a:rPr>
              <a:pPr algn="r"/>
              <a:t>23.10.2024</a:t>
            </a:fld>
            <a:endParaRPr lang="de-DE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onsole" panose="020B0609040504020204" pitchFamily="49" charset="0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6568168-D924-71FC-70CC-A52C35899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468745"/>
            <a:ext cx="2493817" cy="365126"/>
          </a:xfrm>
          <a:ln>
            <a:solidFill>
              <a:schemeClr val="bg1">
                <a:lumMod val="95000"/>
              </a:schemeClr>
            </a:solidFill>
          </a:ln>
        </p:spPr>
        <p:txBody>
          <a:bodyPr/>
          <a:lstStyle/>
          <a:p>
            <a:r>
              <a:rPr lang="de-DE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anose="020B0609040504020204" pitchFamily="49" charset="0"/>
              </a:rPr>
              <a:t>Sascha Moormann</a:t>
            </a:r>
          </a:p>
        </p:txBody>
      </p:sp>
      <p:sp>
        <p:nvSpPr>
          <p:cNvPr id="9" name="Foliennummernplatzhalter 5">
            <a:extLst>
              <a:ext uri="{FF2B5EF4-FFF2-40B4-BE49-F238E27FC236}">
                <a16:creationId xmlns:a16="http://schemas.microsoft.com/office/drawing/2014/main" id="{BDD4D3CC-EAD7-16BC-EDB5-DBB2F572C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92000" y="5943600"/>
            <a:ext cx="1800000" cy="525144"/>
          </a:xfrm>
        </p:spPr>
        <p:txBody>
          <a:bodyPr/>
          <a:lstStyle/>
          <a:p>
            <a:fld id="{E41BE299-4177-40D9-A698-73D5225B0A69}" type="slidenum">
              <a:rPr lang="de-DE" sz="400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anose="020B0609040504020204" pitchFamily="49" charset="0"/>
              </a:rPr>
              <a:pPr/>
              <a:t>4</a:t>
            </a:fld>
            <a:r>
              <a:rPr lang="de-DE" sz="40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anose="020B0609040504020204" pitchFamily="49" charset="0"/>
              </a:rPr>
              <a:t>/8</a:t>
            </a:r>
          </a:p>
        </p:txBody>
      </p:sp>
      <p:graphicFrame>
        <p:nvGraphicFramePr>
          <p:cNvPr id="14" name="Tabelle 13">
            <a:extLst>
              <a:ext uri="{FF2B5EF4-FFF2-40B4-BE49-F238E27FC236}">
                <a16:creationId xmlns:a16="http://schemas.microsoft.com/office/drawing/2014/main" id="{96F6D3FC-6C36-4CE2-A368-7C5E9EDFBE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7171222"/>
              </p:ext>
            </p:extLst>
          </p:nvPr>
        </p:nvGraphicFramePr>
        <p:xfrm>
          <a:off x="1" y="523220"/>
          <a:ext cx="2493818" cy="59455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93818">
                  <a:extLst>
                    <a:ext uri="{9D8B030D-6E8A-4147-A177-3AD203B41FA5}">
                      <a16:colId xmlns:a16="http://schemas.microsoft.com/office/drawing/2014/main" val="1436919156"/>
                    </a:ext>
                  </a:extLst>
                </a:gridCol>
              </a:tblGrid>
              <a:tr h="849361">
                <a:tc>
                  <a:txBody>
                    <a:bodyPr/>
                    <a:lstStyle/>
                    <a:p>
                      <a:pPr algn="ctr"/>
                      <a:r>
                        <a:rPr lang="de-DE" b="1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Einleitung</a:t>
                      </a:r>
                    </a:p>
                  </a:txBody>
                  <a:tcPr anchor="ctr"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3182633"/>
                  </a:ext>
                </a:extLst>
              </a:tr>
              <a:tr h="849361">
                <a:tc>
                  <a:txBody>
                    <a:bodyPr/>
                    <a:lstStyle/>
                    <a:p>
                      <a:pPr algn="ctr"/>
                      <a:endParaRPr lang="de-DE" b="1" dirty="0">
                        <a:solidFill>
                          <a:schemeClr val="bg1">
                            <a:lumMod val="9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565887"/>
                  </a:ext>
                </a:extLst>
              </a:tr>
              <a:tr h="849361">
                <a:tc>
                  <a:txBody>
                    <a:bodyPr/>
                    <a:lstStyle/>
                    <a:p>
                      <a:pPr algn="ctr"/>
                      <a:r>
                        <a:rPr lang="de-DE" b="1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Bestandsaufnahme</a:t>
                      </a:r>
                    </a:p>
                  </a:txBody>
                  <a:tcPr anchor="ctr"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5056201"/>
                  </a:ext>
                </a:extLst>
              </a:tr>
              <a:tr h="849361">
                <a:tc>
                  <a:txBody>
                    <a:bodyPr/>
                    <a:lstStyle/>
                    <a:p>
                      <a:pPr algn="ctr"/>
                      <a:r>
                        <a:rPr lang="de-DE" b="1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Bewertung</a:t>
                      </a:r>
                    </a:p>
                  </a:txBody>
                  <a:tcPr anchor="ctr"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8696638"/>
                  </a:ext>
                </a:extLst>
              </a:tr>
              <a:tr h="849361">
                <a:tc>
                  <a:txBody>
                    <a:bodyPr/>
                    <a:lstStyle/>
                    <a:p>
                      <a:pPr algn="ctr"/>
                      <a:r>
                        <a:rPr lang="de-DE" b="1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Schutzmaßnahmen</a:t>
                      </a:r>
                    </a:p>
                  </a:txBody>
                  <a:tcPr anchor="ctr"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0411249"/>
                  </a:ext>
                </a:extLst>
              </a:tr>
              <a:tr h="849361">
                <a:tc>
                  <a:txBody>
                    <a:bodyPr/>
                    <a:lstStyle/>
                    <a:p>
                      <a:pPr algn="ctr"/>
                      <a:endParaRPr lang="de-DE" b="1" dirty="0">
                        <a:solidFill>
                          <a:schemeClr val="bg1">
                            <a:lumMod val="9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2400272"/>
                  </a:ext>
                </a:extLst>
              </a:tr>
              <a:tr h="849361">
                <a:tc>
                  <a:txBody>
                    <a:bodyPr/>
                    <a:lstStyle/>
                    <a:p>
                      <a:pPr algn="ctr"/>
                      <a:r>
                        <a:rPr lang="de-DE" b="1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Fazit</a:t>
                      </a:r>
                    </a:p>
                  </a:txBody>
                  <a:tcPr anchor="ctr">
                    <a:lnT w="12700" cmpd="sng">
                      <a:noFill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6403420"/>
                  </a:ext>
                </a:extLst>
              </a:tr>
            </a:tbl>
          </a:graphicData>
        </a:graphic>
      </p:graphicFrame>
      <p:sp>
        <p:nvSpPr>
          <p:cNvPr id="16" name="Textfeld 15">
            <a:extLst>
              <a:ext uri="{FF2B5EF4-FFF2-40B4-BE49-F238E27FC236}">
                <a16:creationId xmlns:a16="http://schemas.microsoft.com/office/drawing/2014/main" id="{09384160-055B-D625-E6FD-0B72C6AB3552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anose="020B0609040504020204" pitchFamily="49" charset="0"/>
              </a:rPr>
              <a:t>Schutzbedarfsanalyse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C73833C6-F7E1-3D83-6995-EE1B659D57C4}"/>
              </a:ext>
            </a:extLst>
          </p:cNvPr>
          <p:cNvSpPr txBox="1"/>
          <p:nvPr/>
        </p:nvSpPr>
        <p:spPr>
          <a:xfrm>
            <a:off x="2493819" y="3142039"/>
            <a:ext cx="96981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anose="020B0609040504020204" pitchFamily="49" charset="0"/>
              </a:rPr>
              <a:t>Zuerst schaut man sich an, welche Daten oder IT-Systeme es gibt.</a:t>
            </a:r>
          </a:p>
        </p:txBody>
      </p:sp>
      <p:pic>
        <p:nvPicPr>
          <p:cNvPr id="8" name="Grafik 7" descr="Geöffnetes Buch mit einfarbiger Füllung">
            <a:extLst>
              <a:ext uri="{FF2B5EF4-FFF2-40B4-BE49-F238E27FC236}">
                <a16:creationId xmlns:a16="http://schemas.microsoft.com/office/drawing/2014/main" id="{DA2348B6-EC31-ED33-F86B-BF69FAE9A0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42909" y="3849925"/>
            <a:ext cx="1800000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2445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17CCAF2-F501-1EF6-AB69-8C72179894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049000" y="6468744"/>
            <a:ext cx="1143000" cy="365125"/>
          </a:xfrm>
        </p:spPr>
        <p:txBody>
          <a:bodyPr/>
          <a:lstStyle/>
          <a:p>
            <a:pPr algn="r"/>
            <a:fld id="{ED8C29AA-8A20-42DC-8742-0C9E093F7CD7}" type="datetime1">
              <a:rPr lang="de-DE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anose="020B0609040504020204" pitchFamily="49" charset="0"/>
              </a:rPr>
              <a:pPr algn="r"/>
              <a:t>23.10.2024</a:t>
            </a:fld>
            <a:endParaRPr lang="de-DE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onsole" panose="020B0609040504020204" pitchFamily="49" charset="0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6568168-D924-71FC-70CC-A52C35899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68745"/>
            <a:ext cx="2493818" cy="365126"/>
          </a:xfrm>
          <a:ln>
            <a:solidFill>
              <a:schemeClr val="bg1">
                <a:lumMod val="95000"/>
              </a:schemeClr>
            </a:solidFill>
          </a:ln>
        </p:spPr>
        <p:txBody>
          <a:bodyPr/>
          <a:lstStyle/>
          <a:p>
            <a:r>
              <a:rPr lang="de-DE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anose="020B0609040504020204" pitchFamily="49" charset="0"/>
              </a:rPr>
              <a:t>Sascha Moormann</a:t>
            </a:r>
          </a:p>
        </p:txBody>
      </p:sp>
      <p:sp>
        <p:nvSpPr>
          <p:cNvPr id="2" name="Foliennummernplatzhalter 5">
            <a:extLst>
              <a:ext uri="{FF2B5EF4-FFF2-40B4-BE49-F238E27FC236}">
                <a16:creationId xmlns:a16="http://schemas.microsoft.com/office/drawing/2014/main" id="{C24A0CD0-A8F6-97A9-BD80-87D3B8D13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92000" y="5943600"/>
            <a:ext cx="1800000" cy="525144"/>
          </a:xfrm>
        </p:spPr>
        <p:txBody>
          <a:bodyPr/>
          <a:lstStyle/>
          <a:p>
            <a:fld id="{E41BE299-4177-40D9-A698-73D5225B0A69}" type="slidenum">
              <a:rPr lang="de-DE" sz="400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anose="020B0609040504020204" pitchFamily="49" charset="0"/>
              </a:rPr>
              <a:pPr/>
              <a:t>5</a:t>
            </a:fld>
            <a:r>
              <a:rPr lang="de-DE" sz="40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anose="020B0609040504020204" pitchFamily="49" charset="0"/>
              </a:rPr>
              <a:t>/8</a:t>
            </a:r>
          </a:p>
        </p:txBody>
      </p:sp>
      <p:graphicFrame>
        <p:nvGraphicFramePr>
          <p:cNvPr id="14" name="Tabelle 13">
            <a:extLst>
              <a:ext uri="{FF2B5EF4-FFF2-40B4-BE49-F238E27FC236}">
                <a16:creationId xmlns:a16="http://schemas.microsoft.com/office/drawing/2014/main" id="{7E703D68-796D-3234-314A-D545F9415E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6098845"/>
              </p:ext>
            </p:extLst>
          </p:nvPr>
        </p:nvGraphicFramePr>
        <p:xfrm>
          <a:off x="1" y="523220"/>
          <a:ext cx="2493818" cy="59455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93818">
                  <a:extLst>
                    <a:ext uri="{9D8B030D-6E8A-4147-A177-3AD203B41FA5}">
                      <a16:colId xmlns:a16="http://schemas.microsoft.com/office/drawing/2014/main" val="1436919156"/>
                    </a:ext>
                  </a:extLst>
                </a:gridCol>
              </a:tblGrid>
              <a:tr h="849361">
                <a:tc>
                  <a:txBody>
                    <a:bodyPr/>
                    <a:lstStyle/>
                    <a:p>
                      <a:pPr algn="ctr"/>
                      <a:r>
                        <a:rPr lang="de-DE" b="1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Einleitung</a:t>
                      </a:r>
                    </a:p>
                  </a:txBody>
                  <a:tcPr anchor="ctr"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3182633"/>
                  </a:ext>
                </a:extLst>
              </a:tr>
              <a:tr h="849361">
                <a:tc>
                  <a:txBody>
                    <a:bodyPr/>
                    <a:lstStyle/>
                    <a:p>
                      <a:pPr algn="ctr"/>
                      <a:endParaRPr lang="de-DE" b="1" dirty="0">
                        <a:solidFill>
                          <a:schemeClr val="bg1">
                            <a:lumMod val="9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565887"/>
                  </a:ext>
                </a:extLst>
              </a:tr>
              <a:tr h="849361">
                <a:tc>
                  <a:txBody>
                    <a:bodyPr/>
                    <a:lstStyle/>
                    <a:p>
                      <a:pPr algn="ctr"/>
                      <a:r>
                        <a:rPr lang="de-DE" b="1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Bestandsaufnahme</a:t>
                      </a:r>
                    </a:p>
                  </a:txBody>
                  <a:tcPr anchor="ctr"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5056201"/>
                  </a:ext>
                </a:extLst>
              </a:tr>
              <a:tr h="849361">
                <a:tc>
                  <a:txBody>
                    <a:bodyPr/>
                    <a:lstStyle/>
                    <a:p>
                      <a:pPr algn="ctr"/>
                      <a:r>
                        <a:rPr lang="de-DE" b="1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Bewertung</a:t>
                      </a:r>
                    </a:p>
                  </a:txBody>
                  <a:tcPr anchor="ctr"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8696638"/>
                  </a:ext>
                </a:extLst>
              </a:tr>
              <a:tr h="849361">
                <a:tc>
                  <a:txBody>
                    <a:bodyPr/>
                    <a:lstStyle/>
                    <a:p>
                      <a:pPr algn="ctr"/>
                      <a:r>
                        <a:rPr lang="de-DE" b="1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Schutzmaßnahmen</a:t>
                      </a:r>
                    </a:p>
                  </a:txBody>
                  <a:tcPr anchor="ctr"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0411249"/>
                  </a:ext>
                </a:extLst>
              </a:tr>
              <a:tr h="849361">
                <a:tc>
                  <a:txBody>
                    <a:bodyPr/>
                    <a:lstStyle/>
                    <a:p>
                      <a:pPr algn="ctr"/>
                      <a:endParaRPr lang="de-DE" b="1" dirty="0">
                        <a:solidFill>
                          <a:schemeClr val="bg1">
                            <a:lumMod val="9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2400272"/>
                  </a:ext>
                </a:extLst>
              </a:tr>
              <a:tr h="849361">
                <a:tc>
                  <a:txBody>
                    <a:bodyPr/>
                    <a:lstStyle/>
                    <a:p>
                      <a:pPr algn="ctr"/>
                      <a:r>
                        <a:rPr lang="de-DE" b="1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Fazit</a:t>
                      </a:r>
                    </a:p>
                  </a:txBody>
                  <a:tcPr anchor="ctr">
                    <a:lnT w="12700" cmpd="sng">
                      <a:noFill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6403420"/>
                  </a:ext>
                </a:extLst>
              </a:tr>
            </a:tbl>
          </a:graphicData>
        </a:graphic>
      </p:graphicFrame>
      <p:sp>
        <p:nvSpPr>
          <p:cNvPr id="15" name="Textfeld 14">
            <a:extLst>
              <a:ext uri="{FF2B5EF4-FFF2-40B4-BE49-F238E27FC236}">
                <a16:creationId xmlns:a16="http://schemas.microsoft.com/office/drawing/2014/main" id="{D7569451-BC92-D256-C417-F25E42041DE3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anose="020B0609040504020204" pitchFamily="49" charset="0"/>
              </a:rPr>
              <a:t>Schutzbedarfsanalyse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FCBA6E0D-D678-6878-8535-D5B5BDC6B0D6}"/>
              </a:ext>
            </a:extLst>
          </p:cNvPr>
          <p:cNvSpPr txBox="1"/>
          <p:nvPr/>
        </p:nvSpPr>
        <p:spPr>
          <a:xfrm>
            <a:off x="2493818" y="3295928"/>
            <a:ext cx="96981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anose="020B0609040504020204" pitchFamily="49" charset="0"/>
              </a:rPr>
              <a:t>Bewertung der Vertraulichkeit, Integrität und Verfügbarkeit.</a:t>
            </a:r>
          </a:p>
        </p:txBody>
      </p:sp>
      <p:pic>
        <p:nvPicPr>
          <p:cNvPr id="6" name="Grafik 5" descr="Klassenzimmer mit einfarbiger Füllung">
            <a:extLst>
              <a:ext uri="{FF2B5EF4-FFF2-40B4-BE49-F238E27FC236}">
                <a16:creationId xmlns:a16="http://schemas.microsoft.com/office/drawing/2014/main" id="{AF094B05-76BB-7963-11B5-37FA60F136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42908" y="3696038"/>
            <a:ext cx="1800000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9077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17CCAF2-F501-1EF6-AB69-8C72179894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049000" y="6468744"/>
            <a:ext cx="1143000" cy="365125"/>
          </a:xfrm>
        </p:spPr>
        <p:txBody>
          <a:bodyPr/>
          <a:lstStyle/>
          <a:p>
            <a:pPr algn="r"/>
            <a:fld id="{ED8C29AA-8A20-42DC-8742-0C9E093F7CD7}" type="datetime1">
              <a:rPr lang="de-DE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anose="020B0609040504020204" pitchFamily="49" charset="0"/>
              </a:rPr>
              <a:pPr algn="r"/>
              <a:t>23.10.2024</a:t>
            </a:fld>
            <a:endParaRPr lang="de-DE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onsole" panose="020B0609040504020204" pitchFamily="49" charset="0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6568168-D924-71FC-70CC-A52C35899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468745"/>
            <a:ext cx="2493817" cy="365126"/>
          </a:xfrm>
          <a:ln>
            <a:solidFill>
              <a:schemeClr val="bg1">
                <a:lumMod val="95000"/>
              </a:schemeClr>
            </a:solidFill>
          </a:ln>
        </p:spPr>
        <p:txBody>
          <a:bodyPr/>
          <a:lstStyle/>
          <a:p>
            <a:r>
              <a:rPr lang="de-DE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anose="020B0609040504020204" pitchFamily="49" charset="0"/>
              </a:rPr>
              <a:t>Sascha Moormann</a:t>
            </a:r>
          </a:p>
        </p:txBody>
      </p:sp>
      <p:sp>
        <p:nvSpPr>
          <p:cNvPr id="2" name="Foliennummernplatzhalter 5">
            <a:extLst>
              <a:ext uri="{FF2B5EF4-FFF2-40B4-BE49-F238E27FC236}">
                <a16:creationId xmlns:a16="http://schemas.microsoft.com/office/drawing/2014/main" id="{BF705B52-9686-7D29-DBF3-8F24B5306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92000" y="5943600"/>
            <a:ext cx="1800000" cy="525144"/>
          </a:xfrm>
        </p:spPr>
        <p:txBody>
          <a:bodyPr/>
          <a:lstStyle/>
          <a:p>
            <a:fld id="{E41BE299-4177-40D9-A698-73D5225B0A69}" type="slidenum">
              <a:rPr lang="de-DE" sz="400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anose="020B0609040504020204" pitchFamily="49" charset="0"/>
              </a:rPr>
              <a:pPr/>
              <a:t>6</a:t>
            </a:fld>
            <a:r>
              <a:rPr lang="de-DE" sz="40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anose="020B0609040504020204" pitchFamily="49" charset="0"/>
              </a:rPr>
              <a:t>/8</a:t>
            </a:r>
          </a:p>
        </p:txBody>
      </p:sp>
      <p:graphicFrame>
        <p:nvGraphicFramePr>
          <p:cNvPr id="14" name="Tabelle 13">
            <a:extLst>
              <a:ext uri="{FF2B5EF4-FFF2-40B4-BE49-F238E27FC236}">
                <a16:creationId xmlns:a16="http://schemas.microsoft.com/office/drawing/2014/main" id="{321D66C3-856C-6B63-DD6B-525D66F1E0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4662930"/>
              </p:ext>
            </p:extLst>
          </p:nvPr>
        </p:nvGraphicFramePr>
        <p:xfrm>
          <a:off x="1" y="523220"/>
          <a:ext cx="2493818" cy="59455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93818">
                  <a:extLst>
                    <a:ext uri="{9D8B030D-6E8A-4147-A177-3AD203B41FA5}">
                      <a16:colId xmlns:a16="http://schemas.microsoft.com/office/drawing/2014/main" val="1436919156"/>
                    </a:ext>
                  </a:extLst>
                </a:gridCol>
              </a:tblGrid>
              <a:tr h="849361">
                <a:tc>
                  <a:txBody>
                    <a:bodyPr/>
                    <a:lstStyle/>
                    <a:p>
                      <a:pPr algn="ctr"/>
                      <a:r>
                        <a:rPr lang="de-DE" b="1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Einleitung</a:t>
                      </a:r>
                    </a:p>
                  </a:txBody>
                  <a:tcPr anchor="ctr"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3182633"/>
                  </a:ext>
                </a:extLst>
              </a:tr>
              <a:tr h="849361">
                <a:tc>
                  <a:txBody>
                    <a:bodyPr/>
                    <a:lstStyle/>
                    <a:p>
                      <a:pPr algn="ctr"/>
                      <a:endParaRPr lang="de-DE" b="1" dirty="0">
                        <a:solidFill>
                          <a:schemeClr val="bg1">
                            <a:lumMod val="9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565887"/>
                  </a:ext>
                </a:extLst>
              </a:tr>
              <a:tr h="849361">
                <a:tc>
                  <a:txBody>
                    <a:bodyPr/>
                    <a:lstStyle/>
                    <a:p>
                      <a:pPr algn="ctr"/>
                      <a:r>
                        <a:rPr lang="de-DE" b="1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Bestandsaufnahme</a:t>
                      </a:r>
                    </a:p>
                  </a:txBody>
                  <a:tcPr anchor="ctr"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5056201"/>
                  </a:ext>
                </a:extLst>
              </a:tr>
              <a:tr h="849361">
                <a:tc>
                  <a:txBody>
                    <a:bodyPr/>
                    <a:lstStyle/>
                    <a:p>
                      <a:pPr algn="ctr"/>
                      <a:r>
                        <a:rPr lang="de-DE" b="1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Bewertung</a:t>
                      </a:r>
                    </a:p>
                  </a:txBody>
                  <a:tcPr anchor="ctr"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8696638"/>
                  </a:ext>
                </a:extLst>
              </a:tr>
              <a:tr h="849361">
                <a:tc>
                  <a:txBody>
                    <a:bodyPr/>
                    <a:lstStyle/>
                    <a:p>
                      <a:pPr algn="ctr"/>
                      <a:r>
                        <a:rPr lang="de-DE" b="1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Schutzmaßnahmen</a:t>
                      </a:r>
                    </a:p>
                  </a:txBody>
                  <a:tcPr anchor="ctr"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0411249"/>
                  </a:ext>
                </a:extLst>
              </a:tr>
              <a:tr h="849361">
                <a:tc>
                  <a:txBody>
                    <a:bodyPr/>
                    <a:lstStyle/>
                    <a:p>
                      <a:pPr algn="ctr"/>
                      <a:endParaRPr lang="de-DE" b="1" dirty="0">
                        <a:solidFill>
                          <a:schemeClr val="bg1">
                            <a:lumMod val="9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2400272"/>
                  </a:ext>
                </a:extLst>
              </a:tr>
              <a:tr h="849361">
                <a:tc>
                  <a:txBody>
                    <a:bodyPr/>
                    <a:lstStyle/>
                    <a:p>
                      <a:pPr algn="ctr"/>
                      <a:r>
                        <a:rPr lang="de-DE" b="1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Fazit</a:t>
                      </a:r>
                    </a:p>
                  </a:txBody>
                  <a:tcPr anchor="ctr">
                    <a:lnT w="12700" cmpd="sng">
                      <a:noFill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6403420"/>
                  </a:ext>
                </a:extLst>
              </a:tr>
            </a:tbl>
          </a:graphicData>
        </a:graphic>
      </p:graphicFrame>
      <p:sp>
        <p:nvSpPr>
          <p:cNvPr id="15" name="Textfeld 14">
            <a:extLst>
              <a:ext uri="{FF2B5EF4-FFF2-40B4-BE49-F238E27FC236}">
                <a16:creationId xmlns:a16="http://schemas.microsoft.com/office/drawing/2014/main" id="{7C097CF8-83B6-0B74-53EB-318DCE2D9EAC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anose="020B0609040504020204" pitchFamily="49" charset="0"/>
              </a:rPr>
              <a:t>Schutzbedarfsanalyse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A6F25CB6-2C72-A90F-93DC-33AE211EE0DC}"/>
              </a:ext>
            </a:extLst>
          </p:cNvPr>
          <p:cNvSpPr txBox="1"/>
          <p:nvPr/>
        </p:nvSpPr>
        <p:spPr>
          <a:xfrm>
            <a:off x="2493818" y="3075057"/>
            <a:ext cx="96981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anose="020B0609040504020204" pitchFamily="49" charset="0"/>
              </a:rPr>
              <a:t>Basierend auf der Bewertung entscheidet man, wie stark die Daten geschützt werden müssen.</a:t>
            </a:r>
          </a:p>
        </p:txBody>
      </p:sp>
      <p:pic>
        <p:nvPicPr>
          <p:cNvPr id="6" name="Grafik 5" descr="Liste mit einfarbiger Füllung">
            <a:extLst>
              <a:ext uri="{FF2B5EF4-FFF2-40B4-BE49-F238E27FC236}">
                <a16:creationId xmlns:a16="http://schemas.microsoft.com/office/drawing/2014/main" id="{E2D6722A-B1B0-1B0E-A285-4EFE48B753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42909" y="3782943"/>
            <a:ext cx="1800000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7363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17CCAF2-F501-1EF6-AB69-8C72179894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049000" y="6468744"/>
            <a:ext cx="1143000" cy="365125"/>
          </a:xfrm>
        </p:spPr>
        <p:txBody>
          <a:bodyPr/>
          <a:lstStyle/>
          <a:p>
            <a:pPr algn="r"/>
            <a:fld id="{ED8C29AA-8A20-42DC-8742-0C9E093F7CD7}" type="datetime1">
              <a:rPr lang="de-DE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anose="020B0609040504020204" pitchFamily="49" charset="0"/>
              </a:rPr>
              <a:pPr algn="r"/>
              <a:t>23.10.2024</a:t>
            </a:fld>
            <a:endParaRPr lang="de-DE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onsole" panose="020B0609040504020204" pitchFamily="49" charset="0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6568168-D924-71FC-70CC-A52C35899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468745"/>
            <a:ext cx="2493817" cy="365126"/>
          </a:xfrm>
          <a:ln>
            <a:solidFill>
              <a:schemeClr val="bg1">
                <a:lumMod val="95000"/>
              </a:schemeClr>
            </a:solidFill>
          </a:ln>
        </p:spPr>
        <p:txBody>
          <a:bodyPr/>
          <a:lstStyle/>
          <a:p>
            <a:r>
              <a:rPr lang="de-DE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anose="020B0609040504020204" pitchFamily="49" charset="0"/>
              </a:rPr>
              <a:t>Sascha Moormann</a:t>
            </a:r>
          </a:p>
        </p:txBody>
      </p:sp>
      <p:sp>
        <p:nvSpPr>
          <p:cNvPr id="2" name="Foliennummernplatzhalter 5">
            <a:extLst>
              <a:ext uri="{FF2B5EF4-FFF2-40B4-BE49-F238E27FC236}">
                <a16:creationId xmlns:a16="http://schemas.microsoft.com/office/drawing/2014/main" id="{50DF1CFA-D94B-F2D8-AD6C-A6E6904E3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92000" y="5943600"/>
            <a:ext cx="1800000" cy="525144"/>
          </a:xfrm>
        </p:spPr>
        <p:txBody>
          <a:bodyPr/>
          <a:lstStyle/>
          <a:p>
            <a:fld id="{E41BE299-4177-40D9-A698-73D5225B0A69}" type="slidenum">
              <a:rPr lang="de-DE" sz="400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anose="020B0609040504020204" pitchFamily="49" charset="0"/>
              </a:rPr>
              <a:pPr/>
              <a:t>7</a:t>
            </a:fld>
            <a:r>
              <a:rPr lang="de-DE" sz="40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anose="020B0609040504020204" pitchFamily="49" charset="0"/>
              </a:rPr>
              <a:t>/8</a:t>
            </a:r>
          </a:p>
        </p:txBody>
      </p:sp>
      <p:graphicFrame>
        <p:nvGraphicFramePr>
          <p:cNvPr id="15" name="Tabelle 14">
            <a:extLst>
              <a:ext uri="{FF2B5EF4-FFF2-40B4-BE49-F238E27FC236}">
                <a16:creationId xmlns:a16="http://schemas.microsoft.com/office/drawing/2014/main" id="{5858DA04-2475-4413-07C6-3E1CF6CE0F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6168733"/>
              </p:ext>
            </p:extLst>
          </p:nvPr>
        </p:nvGraphicFramePr>
        <p:xfrm>
          <a:off x="1" y="523220"/>
          <a:ext cx="2493818" cy="59455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93818">
                  <a:extLst>
                    <a:ext uri="{9D8B030D-6E8A-4147-A177-3AD203B41FA5}">
                      <a16:colId xmlns:a16="http://schemas.microsoft.com/office/drawing/2014/main" val="1436919156"/>
                    </a:ext>
                  </a:extLst>
                </a:gridCol>
              </a:tblGrid>
              <a:tr h="849361">
                <a:tc>
                  <a:txBody>
                    <a:bodyPr/>
                    <a:lstStyle/>
                    <a:p>
                      <a:pPr algn="ctr"/>
                      <a:r>
                        <a:rPr lang="de-DE" b="1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Einleitung</a:t>
                      </a:r>
                    </a:p>
                  </a:txBody>
                  <a:tcPr anchor="ctr"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3182633"/>
                  </a:ext>
                </a:extLst>
              </a:tr>
              <a:tr h="849361">
                <a:tc>
                  <a:txBody>
                    <a:bodyPr/>
                    <a:lstStyle/>
                    <a:p>
                      <a:pPr algn="ctr"/>
                      <a:endParaRPr lang="de-DE" b="1" dirty="0">
                        <a:solidFill>
                          <a:schemeClr val="bg1">
                            <a:lumMod val="9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565887"/>
                  </a:ext>
                </a:extLst>
              </a:tr>
              <a:tr h="849361">
                <a:tc>
                  <a:txBody>
                    <a:bodyPr/>
                    <a:lstStyle/>
                    <a:p>
                      <a:pPr algn="ctr"/>
                      <a:r>
                        <a:rPr lang="de-DE" b="1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Bestandsaufnahme</a:t>
                      </a:r>
                    </a:p>
                  </a:txBody>
                  <a:tcPr anchor="ctr"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5056201"/>
                  </a:ext>
                </a:extLst>
              </a:tr>
              <a:tr h="849361">
                <a:tc>
                  <a:txBody>
                    <a:bodyPr/>
                    <a:lstStyle/>
                    <a:p>
                      <a:pPr algn="ctr"/>
                      <a:r>
                        <a:rPr lang="de-DE" b="1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Bewertung</a:t>
                      </a:r>
                    </a:p>
                  </a:txBody>
                  <a:tcPr anchor="ctr"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8696638"/>
                  </a:ext>
                </a:extLst>
              </a:tr>
              <a:tr h="849361">
                <a:tc>
                  <a:txBody>
                    <a:bodyPr/>
                    <a:lstStyle/>
                    <a:p>
                      <a:pPr algn="ctr"/>
                      <a:r>
                        <a:rPr lang="de-DE" b="1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Schutzmaßnahmen</a:t>
                      </a:r>
                    </a:p>
                  </a:txBody>
                  <a:tcPr anchor="ctr"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0411249"/>
                  </a:ext>
                </a:extLst>
              </a:tr>
              <a:tr h="849361">
                <a:tc>
                  <a:txBody>
                    <a:bodyPr/>
                    <a:lstStyle/>
                    <a:p>
                      <a:pPr algn="ctr"/>
                      <a:endParaRPr lang="de-DE" b="1" dirty="0">
                        <a:solidFill>
                          <a:schemeClr val="bg1">
                            <a:lumMod val="9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2400272"/>
                  </a:ext>
                </a:extLst>
              </a:tr>
              <a:tr h="849361">
                <a:tc>
                  <a:txBody>
                    <a:bodyPr/>
                    <a:lstStyle/>
                    <a:p>
                      <a:pPr algn="ctr"/>
                      <a:r>
                        <a:rPr lang="de-DE" b="1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Fazit</a:t>
                      </a:r>
                    </a:p>
                  </a:txBody>
                  <a:tcPr anchor="ctr">
                    <a:lnT w="12700" cmpd="sng">
                      <a:noFill/>
                    </a:lnT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6403420"/>
                  </a:ext>
                </a:extLst>
              </a:tr>
            </a:tbl>
          </a:graphicData>
        </a:graphic>
      </p:graphicFrame>
      <p:sp>
        <p:nvSpPr>
          <p:cNvPr id="16" name="Textfeld 15">
            <a:extLst>
              <a:ext uri="{FF2B5EF4-FFF2-40B4-BE49-F238E27FC236}">
                <a16:creationId xmlns:a16="http://schemas.microsoft.com/office/drawing/2014/main" id="{7F4AE45F-6EFB-99DA-57B2-A03A30330568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anose="020B0609040504020204" pitchFamily="49" charset="0"/>
              </a:rPr>
              <a:t>Schutzbedarfsanalyse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5872DE5E-DCE4-8361-3FA7-30C6D70F4900}"/>
              </a:ext>
            </a:extLst>
          </p:cNvPr>
          <p:cNvSpPr txBox="1"/>
          <p:nvPr/>
        </p:nvSpPr>
        <p:spPr>
          <a:xfrm>
            <a:off x="2493818" y="3142040"/>
            <a:ext cx="96981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anose="020B0609040504020204" pitchFamily="49" charset="0"/>
              </a:rPr>
              <a:t>Die Schutzbedarfsanalyse ermittelt, welche Daten wie stark geschützt werden müssen.</a:t>
            </a:r>
          </a:p>
        </p:txBody>
      </p:sp>
    </p:spTree>
    <p:extLst>
      <p:ext uri="{BB962C8B-B14F-4D97-AF65-F5344CB8AC3E}">
        <p14:creationId xmlns:p14="http://schemas.microsoft.com/office/powerpoint/2010/main" val="3123009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17CCAF2-F501-1EF6-AB69-8C72179894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049000" y="6468744"/>
            <a:ext cx="1143000" cy="365125"/>
          </a:xfrm>
        </p:spPr>
        <p:txBody>
          <a:bodyPr/>
          <a:lstStyle/>
          <a:p>
            <a:pPr algn="r"/>
            <a:fld id="{ED8C29AA-8A20-42DC-8742-0C9E093F7CD7}" type="datetime1">
              <a:rPr lang="de-DE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anose="020B0609040504020204" pitchFamily="49" charset="0"/>
              </a:rPr>
              <a:pPr algn="r"/>
              <a:t>23.10.2024</a:t>
            </a:fld>
            <a:endParaRPr lang="de-DE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Console" panose="020B0609040504020204" pitchFamily="49" charset="0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6568168-D924-71FC-70CC-A52C35899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68745"/>
            <a:ext cx="1620520" cy="365126"/>
          </a:xfrm>
        </p:spPr>
        <p:txBody>
          <a:bodyPr/>
          <a:lstStyle/>
          <a:p>
            <a:r>
              <a:rPr lang="de-DE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anose="020B0609040504020204" pitchFamily="49" charset="0"/>
              </a:rPr>
              <a:t>Sascha Moormann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F70B9CB-C431-EE36-355C-5BD87A5F4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92000" y="5943600"/>
            <a:ext cx="1800000" cy="525144"/>
          </a:xfrm>
        </p:spPr>
        <p:txBody>
          <a:bodyPr/>
          <a:lstStyle/>
          <a:p>
            <a:fld id="{E41BE299-4177-40D9-A698-73D5225B0A69}" type="slidenum">
              <a:rPr lang="de-DE" sz="400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anose="020B0609040504020204" pitchFamily="49" charset="0"/>
              </a:rPr>
              <a:pPr/>
              <a:t>8</a:t>
            </a:fld>
            <a:r>
              <a:rPr lang="de-DE" sz="40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anose="020B0609040504020204" pitchFamily="49" charset="0"/>
              </a:rPr>
              <a:t>/8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9DEB9292-7253-AEF4-9D0B-133D54C6A99C}"/>
              </a:ext>
            </a:extLst>
          </p:cNvPr>
          <p:cNvSpPr txBox="1"/>
          <p:nvPr/>
        </p:nvSpPr>
        <p:spPr>
          <a:xfrm>
            <a:off x="3373200" y="2105561"/>
            <a:ext cx="38925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anose="020B0609040504020204" pitchFamily="49" charset="0"/>
              </a:rPr>
              <a:t>VIELEN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F7BEC842-03F3-A3D5-5011-ADC7D64C9C20}"/>
              </a:ext>
            </a:extLst>
          </p:cNvPr>
          <p:cNvSpPr txBox="1"/>
          <p:nvPr/>
        </p:nvSpPr>
        <p:spPr>
          <a:xfrm>
            <a:off x="6123600" y="3429000"/>
            <a:ext cx="27051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onsole" panose="020B0609040504020204" pitchFamily="49" charset="0"/>
              </a:rPr>
              <a:t>DANK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6F1E09AF-1024-5A9C-C140-14AD5BC92B0D}"/>
              </a:ext>
            </a:extLst>
          </p:cNvPr>
          <p:cNvSpPr/>
          <p:nvPr/>
        </p:nvSpPr>
        <p:spPr>
          <a:xfrm>
            <a:off x="2496000" y="3384550"/>
            <a:ext cx="7200000" cy="889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525609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132</Words>
  <Application>Microsoft Office PowerPoint</Application>
  <PresentationFormat>Breitbild</PresentationFormat>
  <Paragraphs>70</Paragraphs>
  <Slides>8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Lucida Console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bfw 2077</dc:creator>
  <cp:lastModifiedBy>bfw 2077</cp:lastModifiedBy>
  <cp:revision>10</cp:revision>
  <dcterms:created xsi:type="dcterms:W3CDTF">2024-09-26T08:21:25Z</dcterms:created>
  <dcterms:modified xsi:type="dcterms:W3CDTF">2024-10-23T05:32:49Z</dcterms:modified>
</cp:coreProperties>
</file>