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5"/>
  </p:notesMasterIdLst>
  <p:sldIdLst>
    <p:sldId id="256" r:id="rId2"/>
    <p:sldId id="257" r:id="rId3"/>
    <p:sldId id="258" r:id="rId4"/>
    <p:sldId id="268" r:id="rId5"/>
    <p:sldId id="259" r:id="rId6"/>
    <p:sldId id="269" r:id="rId7"/>
    <p:sldId id="260" r:id="rId8"/>
    <p:sldId id="270" r:id="rId9"/>
    <p:sldId id="271" r:id="rId10"/>
    <p:sldId id="272" r:id="rId11"/>
    <p:sldId id="273" r:id="rId12"/>
    <p:sldId id="274"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B2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40202F-08EC-46D8-88F4-B8AEEB6D5FF4}" type="datetimeFigureOut">
              <a:rPr lang="de-DE" smtClean="0"/>
              <a:t>23.10.2024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F947A5-C2DA-4FA9-827F-17371F20139F}" type="slidenum">
              <a:rPr lang="de-DE" smtClean="0"/>
              <a:t>‹Nr.›</a:t>
            </a:fld>
            <a:endParaRPr lang="de-DE"/>
          </a:p>
        </p:txBody>
      </p:sp>
    </p:spTree>
    <p:extLst>
      <p:ext uri="{BB962C8B-B14F-4D97-AF65-F5344CB8AC3E}">
        <p14:creationId xmlns:p14="http://schemas.microsoft.com/office/powerpoint/2010/main" val="155156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In diesem Szenario infiltriert ein Cyberangreifer das Unternehmensnetzwerk durch eine schädliche E-Mail, die einen manipulierten Anhang enthält. Ein Mitarbeiter öffnet unwissentlich die Datei, wodurch die Schadsoftware installiert wird. Diese Malware agiert unauffällig und breitet sich über das Netzwerk aus, ohne sofort entdeckt zu werden. Sie sammelt gezielt sensible Informationen, darunter personenbezogene Daten, Geschäftsgeheimnisse und Finanzinformationen.</a:t>
            </a:r>
            <a:endParaRPr lang="de-DE" dirty="0"/>
          </a:p>
        </p:txBody>
      </p:sp>
      <p:sp>
        <p:nvSpPr>
          <p:cNvPr id="4" name="Foliennummernplatzhalter 3"/>
          <p:cNvSpPr>
            <a:spLocks noGrp="1"/>
          </p:cNvSpPr>
          <p:nvPr>
            <p:ph type="sldNum" sz="quarter" idx="10"/>
          </p:nvPr>
        </p:nvSpPr>
        <p:spPr/>
        <p:txBody>
          <a:bodyPr/>
          <a:lstStyle/>
          <a:p>
            <a:fld id="{54F947A5-C2DA-4FA9-827F-17371F20139F}" type="slidenum">
              <a:rPr lang="de-DE" smtClean="0"/>
              <a:t>3</a:t>
            </a:fld>
            <a:endParaRPr lang="de-DE"/>
          </a:p>
        </p:txBody>
      </p:sp>
    </p:spTree>
    <p:extLst>
      <p:ext uri="{BB962C8B-B14F-4D97-AF65-F5344CB8AC3E}">
        <p14:creationId xmlns:p14="http://schemas.microsoft.com/office/powerpoint/2010/main" val="492594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Sobald genügend Daten gesammelt wurden, beginnt die </a:t>
            </a:r>
            <a:r>
              <a:rPr lang="de-DE" b="1" dirty="0" err="1" smtClean="0"/>
              <a:t>Datenexfiltration</a:t>
            </a:r>
            <a:r>
              <a:rPr lang="de-DE" dirty="0" smtClean="0"/>
              <a:t>: Die gestohlenen Informationen werden heimlich an einen externen Server des Angreifers übertragen. Da die Malware auf subtile Weise arbeitet, wird der Vorfall häufig erst bemerkt, wenn es zu spät ist – etwa durch eine Meldung von Geschäftspartnern oder durch abnormale Netzwerkaktivitäten. Der Schaden für das Unternehmen ist enorm: Es kommt zu finanziellen Verlusten, Reputationsschäden und möglichen rechtlichen Konsequenzen, insbesondere im Hinblick auf den Verstoß gegen Datenschutzgesetze wie die DSGVO.</a:t>
            </a:r>
            <a:endParaRPr lang="de-DE" dirty="0"/>
          </a:p>
        </p:txBody>
      </p:sp>
      <p:sp>
        <p:nvSpPr>
          <p:cNvPr id="4" name="Foliennummernplatzhalter 3"/>
          <p:cNvSpPr>
            <a:spLocks noGrp="1"/>
          </p:cNvSpPr>
          <p:nvPr>
            <p:ph type="sldNum" sz="quarter" idx="10"/>
          </p:nvPr>
        </p:nvSpPr>
        <p:spPr/>
        <p:txBody>
          <a:bodyPr/>
          <a:lstStyle/>
          <a:p>
            <a:fld id="{54F947A5-C2DA-4FA9-827F-17371F20139F}" type="slidenum">
              <a:rPr lang="de-DE" smtClean="0"/>
              <a:t>4</a:t>
            </a:fld>
            <a:endParaRPr lang="de-DE"/>
          </a:p>
        </p:txBody>
      </p:sp>
    </p:spTree>
    <p:extLst>
      <p:ext uri="{BB962C8B-B14F-4D97-AF65-F5344CB8AC3E}">
        <p14:creationId xmlns:p14="http://schemas.microsoft.com/office/powerpoint/2010/main" val="3146398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 schwerer Wirbelsturm trifft das Hauptrechenzentrum eines Unternehmens und zerstört die IT-Infrastruktur. Lokale Server und Datenträger werden unbrauchbar, was zu einem massiven Datenverlust führt. Dank regelmäßiger </a:t>
            </a:r>
            <a:r>
              <a:rPr lang="de-DE" b="1" dirty="0" smtClean="0"/>
              <a:t>Off-Site-Backups</a:t>
            </a:r>
            <a:r>
              <a:rPr lang="de-DE" dirty="0" smtClean="0"/>
              <a:t> kann das Unternehmen jedoch seine kritischen Daten von einem externen Backup-Standort wiederherstellen. Trotz der physikalischen Zerstörung kann der Betrieb nach kurzer Zeit fortgeführt werden, da die Backup-Strategie den Datenverlust minimiert und die Geschäftsprozesse schnell wieder aufgenommen werden.</a:t>
            </a:r>
            <a:endParaRPr lang="de-DE" dirty="0"/>
          </a:p>
        </p:txBody>
      </p:sp>
      <p:sp>
        <p:nvSpPr>
          <p:cNvPr id="4" name="Foliennummernplatzhalter 3"/>
          <p:cNvSpPr>
            <a:spLocks noGrp="1"/>
          </p:cNvSpPr>
          <p:nvPr>
            <p:ph type="sldNum" sz="quarter" idx="10"/>
          </p:nvPr>
        </p:nvSpPr>
        <p:spPr/>
        <p:txBody>
          <a:bodyPr/>
          <a:lstStyle/>
          <a:p>
            <a:fld id="{54F947A5-C2DA-4FA9-827F-17371F20139F}" type="slidenum">
              <a:rPr lang="de-DE" smtClean="0"/>
              <a:t>5</a:t>
            </a:fld>
            <a:endParaRPr lang="de-DE"/>
          </a:p>
        </p:txBody>
      </p:sp>
    </p:spTree>
    <p:extLst>
      <p:ext uri="{BB962C8B-B14F-4D97-AF65-F5344CB8AC3E}">
        <p14:creationId xmlns:p14="http://schemas.microsoft.com/office/powerpoint/2010/main" val="1164170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smtClean="0"/>
              <a:t>KRITIS</a:t>
            </a:r>
            <a:r>
              <a:rPr lang="de-DE" dirty="0" smtClean="0"/>
              <a:t> bezeichnet </a:t>
            </a:r>
            <a:r>
              <a:rPr lang="de-DE" b="1" dirty="0" smtClean="0"/>
              <a:t>kritische Infrastrukturen</a:t>
            </a:r>
            <a:r>
              <a:rPr lang="de-DE" dirty="0" smtClean="0"/>
              <a:t>, also Einrichtungen und Systeme, deren Ausfall massive Folgen für die Gesellschaft hätte (z.B. Energieversorgung, Gesundheit, Telekommunikation). Das </a:t>
            </a:r>
            <a:r>
              <a:rPr lang="de-DE" b="1" dirty="0" smtClean="0"/>
              <a:t>IT-Sicherheitsgesetz</a:t>
            </a:r>
            <a:r>
              <a:rPr lang="de-DE" dirty="0" smtClean="0"/>
              <a:t> verpflichtet Betreiber dieser Infrastrukturen, hohe Sicherheitsstandards einzuhalten, regelmäßige Sicherheitsüberprüfungen durchzuführen und Cyberangriffe sofort zu melden, um ihre Funktionsfähigkeit zu gewährleisten.</a:t>
            </a:r>
            <a:endParaRPr lang="de-DE" dirty="0"/>
          </a:p>
        </p:txBody>
      </p:sp>
      <p:sp>
        <p:nvSpPr>
          <p:cNvPr id="4" name="Foliennummernplatzhalter 3"/>
          <p:cNvSpPr>
            <a:spLocks noGrp="1"/>
          </p:cNvSpPr>
          <p:nvPr>
            <p:ph type="sldNum" sz="quarter" idx="10"/>
          </p:nvPr>
        </p:nvSpPr>
        <p:spPr/>
        <p:txBody>
          <a:bodyPr/>
          <a:lstStyle/>
          <a:p>
            <a:fld id="{54F947A5-C2DA-4FA9-827F-17371F20139F}" type="slidenum">
              <a:rPr lang="de-DE" smtClean="0"/>
              <a:t>6</a:t>
            </a:fld>
            <a:endParaRPr lang="de-DE"/>
          </a:p>
        </p:txBody>
      </p:sp>
    </p:spTree>
    <p:extLst>
      <p:ext uri="{BB962C8B-B14F-4D97-AF65-F5344CB8AC3E}">
        <p14:creationId xmlns:p14="http://schemas.microsoft.com/office/powerpoint/2010/main" val="323863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 Unternehmen nutzt ein RAID-System zur Datenspeicherung. Aufgrund einer fehlerhaften Konfiguration fällt das System aus, und wichtige Daten werden unwiderruflich gelöscht. Da keine regelmäßigen externen Backups erstellt wurden, ist eine Wiederherstellung der verlorenen Daten nicht möglich. Dieser Datenverlust führt zu massiven Störungen im Geschäftsbetrieb und potenziellen rechtlichen Konsequenzen, etwa bei Verstößen gegen die </a:t>
            </a:r>
            <a:r>
              <a:rPr lang="de-DE" b="1" dirty="0" smtClean="0"/>
              <a:t>DSGVO</a:t>
            </a:r>
            <a:r>
              <a:rPr lang="de-DE" dirty="0" smtClean="0"/>
              <a:t>.</a:t>
            </a:r>
            <a:endParaRPr lang="de-DE" dirty="0"/>
          </a:p>
        </p:txBody>
      </p:sp>
      <p:sp>
        <p:nvSpPr>
          <p:cNvPr id="4" name="Foliennummernplatzhalter 3"/>
          <p:cNvSpPr>
            <a:spLocks noGrp="1"/>
          </p:cNvSpPr>
          <p:nvPr>
            <p:ph type="sldNum" sz="quarter" idx="10"/>
          </p:nvPr>
        </p:nvSpPr>
        <p:spPr/>
        <p:txBody>
          <a:bodyPr/>
          <a:lstStyle/>
          <a:p>
            <a:fld id="{54F947A5-C2DA-4FA9-827F-17371F20139F}" type="slidenum">
              <a:rPr lang="de-DE" smtClean="0"/>
              <a:t>7</a:t>
            </a:fld>
            <a:endParaRPr lang="de-DE"/>
          </a:p>
        </p:txBody>
      </p:sp>
    </p:spTree>
    <p:extLst>
      <p:ext uri="{BB962C8B-B14F-4D97-AF65-F5344CB8AC3E}">
        <p14:creationId xmlns:p14="http://schemas.microsoft.com/office/powerpoint/2010/main" val="2173174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Das </a:t>
            </a:r>
            <a:r>
              <a:rPr lang="de-DE" b="1" dirty="0" smtClean="0"/>
              <a:t>Handelsgesetzbuch (HGB)</a:t>
            </a:r>
            <a:r>
              <a:rPr lang="de-DE" dirty="0" smtClean="0"/>
              <a:t> legt fest, dass Unternehmen zur ordnungsgemäßen Buchführung und zur </a:t>
            </a:r>
            <a:r>
              <a:rPr lang="de-DE" b="1" dirty="0" smtClean="0"/>
              <a:t>Aufbewahrung geschäftsrelevanter Daten</a:t>
            </a:r>
            <a:r>
              <a:rPr lang="de-DE" dirty="0" smtClean="0"/>
              <a:t> verpflichtet sind. Bei einem Datenverlust durch fehlerhafte RAID-Konfiguration könnten Unternehmen gegen diese Pflichten verstoßen. Dies kann zu rechtlichen Konsequenzen führen, wenn z.B. buchführungs- oder steuerrelevante Daten nicht wiederhergestellt werden können.</a:t>
            </a:r>
            <a:endParaRPr lang="de-DE" dirty="0"/>
          </a:p>
        </p:txBody>
      </p:sp>
      <p:sp>
        <p:nvSpPr>
          <p:cNvPr id="4" name="Foliennummernplatzhalter 3"/>
          <p:cNvSpPr>
            <a:spLocks noGrp="1"/>
          </p:cNvSpPr>
          <p:nvPr>
            <p:ph type="sldNum" sz="quarter" idx="10"/>
          </p:nvPr>
        </p:nvSpPr>
        <p:spPr/>
        <p:txBody>
          <a:bodyPr/>
          <a:lstStyle/>
          <a:p>
            <a:fld id="{54F947A5-C2DA-4FA9-827F-17371F20139F}" type="slidenum">
              <a:rPr lang="de-DE" smtClean="0"/>
              <a:t>8</a:t>
            </a:fld>
            <a:endParaRPr lang="de-DE"/>
          </a:p>
        </p:txBody>
      </p:sp>
    </p:spTree>
    <p:extLst>
      <p:ext uri="{BB962C8B-B14F-4D97-AF65-F5344CB8AC3E}">
        <p14:creationId xmlns:p14="http://schemas.microsoft.com/office/powerpoint/2010/main" val="2762254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e-DE" smtClean="0"/>
              <a:t>Titelmasterformat durch Klicken bearbeiten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86F9EA72-A507-4C26-87D1-99F23C007F1F}"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4188621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84E18BD4-0106-4F67-94E3-1AED0288F727}"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1670810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F6E54278-527C-4935-989A-13775EF069B6}"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4227785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E8848FFF-D4F2-4ADC-8D60-018EA7188848}" type="datetime1">
              <a:rPr lang="de-DE" smtClean="0"/>
              <a:t>23.10.2024</a:t>
            </a:fld>
            <a:endParaRPr lang="de-DE"/>
          </a:p>
        </p:txBody>
      </p:sp>
      <p:sp>
        <p:nvSpPr>
          <p:cNvPr id="6" name="Footer Placeholder 5"/>
          <p:cNvSpPr>
            <a:spLocks noGrp="1"/>
          </p:cNvSpPr>
          <p:nvPr>
            <p:ph type="ftr" sz="quarter" idx="11"/>
          </p:nvPr>
        </p:nvSpPr>
        <p:spPr/>
        <p:txBody>
          <a:bodyPr/>
          <a:lstStyle/>
          <a:p>
            <a:r>
              <a:rPr lang="de-DE" smtClean="0"/>
              <a:t>DAVID BACKHUSEN</a:t>
            </a:r>
            <a:endParaRPr lang="de-DE"/>
          </a:p>
        </p:txBody>
      </p:sp>
      <p:sp>
        <p:nvSpPr>
          <p:cNvPr id="7" name="Slide Number Placeholder 6"/>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3567507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3E9AF253-D4FE-4F7F-87B5-AD51DFE7C3EE}" type="datetime1">
              <a:rPr lang="de-DE" smtClean="0"/>
              <a:t>23.10.2024</a:t>
            </a:fld>
            <a:endParaRPr lang="de-DE"/>
          </a:p>
        </p:txBody>
      </p:sp>
      <p:sp>
        <p:nvSpPr>
          <p:cNvPr id="8" name="Footer Placeholder 7"/>
          <p:cNvSpPr>
            <a:spLocks noGrp="1"/>
          </p:cNvSpPr>
          <p:nvPr>
            <p:ph type="ftr" sz="quarter" idx="11"/>
          </p:nvPr>
        </p:nvSpPr>
        <p:spPr/>
        <p:txBody>
          <a:bodyPr/>
          <a:lstStyle/>
          <a:p>
            <a:r>
              <a:rPr lang="de-DE" smtClean="0"/>
              <a:t>DAVID BACKHUSEN</a:t>
            </a:r>
            <a:endParaRPr lang="de-DE"/>
          </a:p>
        </p:txBody>
      </p:sp>
      <p:sp>
        <p:nvSpPr>
          <p:cNvPr id="9" name="Slide Number Placeholder 8"/>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3065603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7" name="Date Placeholder 2"/>
          <p:cNvSpPr>
            <a:spLocks noGrp="1"/>
          </p:cNvSpPr>
          <p:nvPr>
            <p:ph type="dt" sz="half" idx="10"/>
          </p:nvPr>
        </p:nvSpPr>
        <p:spPr/>
        <p:txBody>
          <a:bodyPr/>
          <a:lstStyle/>
          <a:p>
            <a:fld id="{32D0BB6D-0B0C-45DC-9ACD-6EBA5AFABECE}" type="datetime1">
              <a:rPr lang="de-DE" smtClean="0"/>
              <a:t>23.10.2024</a:t>
            </a:fld>
            <a:endParaRPr lang="de-DE"/>
          </a:p>
        </p:txBody>
      </p:sp>
      <p:sp>
        <p:nvSpPr>
          <p:cNvPr id="5" name="Footer Placeholder 3"/>
          <p:cNvSpPr>
            <a:spLocks noGrp="1"/>
          </p:cNvSpPr>
          <p:nvPr>
            <p:ph type="ftr" sz="quarter" idx="11"/>
          </p:nvPr>
        </p:nvSpPr>
        <p:spPr/>
        <p:txBody>
          <a:bodyPr/>
          <a:lstStyle/>
          <a:p>
            <a:r>
              <a:rPr lang="de-DE" smtClean="0"/>
              <a:t>DAVID BACKHUSEN</a:t>
            </a:r>
            <a:endParaRPr lang="de-DE"/>
          </a:p>
        </p:txBody>
      </p:sp>
      <p:sp>
        <p:nvSpPr>
          <p:cNvPr id="6" name="Slide Number Placeholder 4"/>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250891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6A0EFC2-DCEE-44DC-8825-4B80501B333C}" type="datetime1">
              <a:rPr lang="de-DE" smtClean="0"/>
              <a:t>23.10.2024</a:t>
            </a:fld>
            <a:endParaRPr lang="de-DE"/>
          </a:p>
        </p:txBody>
      </p:sp>
      <p:sp>
        <p:nvSpPr>
          <p:cNvPr id="5" name="Footer Placeholder 2"/>
          <p:cNvSpPr>
            <a:spLocks noGrp="1"/>
          </p:cNvSpPr>
          <p:nvPr>
            <p:ph type="ftr" sz="quarter" idx="11"/>
          </p:nvPr>
        </p:nvSpPr>
        <p:spPr/>
        <p:txBody>
          <a:bodyPr/>
          <a:lstStyle/>
          <a:p>
            <a:r>
              <a:rPr lang="de-DE" smtClean="0"/>
              <a:t>DAVID BACKHUSEN</a:t>
            </a:r>
            <a:endParaRPr lang="de-DE"/>
          </a:p>
        </p:txBody>
      </p:sp>
      <p:sp>
        <p:nvSpPr>
          <p:cNvPr id="6" name="Slide Number Placeholder 3"/>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2438672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de-DE" smtClean="0"/>
              <a:t>Titelmasterformat durch Klicken bearbeiten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7" name="Date Placeholder 4"/>
          <p:cNvSpPr>
            <a:spLocks noGrp="1"/>
          </p:cNvSpPr>
          <p:nvPr>
            <p:ph type="dt" sz="half" idx="10"/>
          </p:nvPr>
        </p:nvSpPr>
        <p:spPr/>
        <p:txBody>
          <a:bodyPr/>
          <a:lstStyle/>
          <a:p>
            <a:fld id="{22A5352A-E80B-4BF2-917A-C10F96D8E2E8}" type="datetime1">
              <a:rPr lang="de-DE" smtClean="0"/>
              <a:t>23.10.2024</a:t>
            </a:fld>
            <a:endParaRPr lang="de-DE"/>
          </a:p>
        </p:txBody>
      </p:sp>
      <p:sp>
        <p:nvSpPr>
          <p:cNvPr id="5" name="Footer Placeholder 5"/>
          <p:cNvSpPr>
            <a:spLocks noGrp="1"/>
          </p:cNvSpPr>
          <p:nvPr>
            <p:ph type="ftr" sz="quarter" idx="11"/>
          </p:nvPr>
        </p:nvSpPr>
        <p:spPr/>
        <p:txBody>
          <a:bodyPr/>
          <a:lstStyle/>
          <a:p>
            <a:r>
              <a:rPr lang="de-DE" smtClean="0"/>
              <a:t>DAVID BACKHUSEN</a:t>
            </a:r>
            <a:endParaRPr lang="de-DE"/>
          </a:p>
        </p:txBody>
      </p:sp>
      <p:sp>
        <p:nvSpPr>
          <p:cNvPr id="6" name="Slide Number Placeholder 6"/>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140871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8C3AA108-9E88-42B3-8A7E-B7DBDE26C143}" type="datetime1">
              <a:rPr lang="de-DE" smtClean="0"/>
              <a:t>23.10.2024</a:t>
            </a:fld>
            <a:endParaRPr lang="de-DE"/>
          </a:p>
        </p:txBody>
      </p:sp>
      <p:sp>
        <p:nvSpPr>
          <p:cNvPr id="6" name="Footer Placeholder 5"/>
          <p:cNvSpPr>
            <a:spLocks noGrp="1"/>
          </p:cNvSpPr>
          <p:nvPr>
            <p:ph type="ftr" sz="quarter" idx="11"/>
          </p:nvPr>
        </p:nvSpPr>
        <p:spPr/>
        <p:txBody>
          <a:bodyPr/>
          <a:lstStyle/>
          <a:p>
            <a:r>
              <a:rPr lang="de-DE" smtClean="0"/>
              <a:t>DAVID BACKHUSEN</a:t>
            </a:r>
            <a:endParaRPr lang="de-DE"/>
          </a:p>
        </p:txBody>
      </p:sp>
      <p:sp>
        <p:nvSpPr>
          <p:cNvPr id="7" name="Slide Number Placeholder 6"/>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4241663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497D718A-3BC4-4E45-A74D-D9B5DDE2E56E}" type="datetime1">
              <a:rPr lang="de-DE" smtClean="0"/>
              <a:t>23.10.2024</a:t>
            </a:fld>
            <a:endParaRPr lang="de-DE"/>
          </a:p>
        </p:txBody>
      </p:sp>
      <p:sp>
        <p:nvSpPr>
          <p:cNvPr id="6" name="Footer Placeholder 5"/>
          <p:cNvSpPr>
            <a:spLocks noGrp="1"/>
          </p:cNvSpPr>
          <p:nvPr>
            <p:ph type="ftr" sz="quarter" idx="11"/>
          </p:nvPr>
        </p:nvSpPr>
        <p:spPr/>
        <p:txBody>
          <a:bodyPr/>
          <a:lstStyle/>
          <a:p>
            <a:r>
              <a:rPr lang="de-DE" smtClean="0"/>
              <a:t>DAVID BACKHUSEN</a:t>
            </a:r>
            <a:endParaRPr lang="de-DE"/>
          </a:p>
        </p:txBody>
      </p:sp>
      <p:sp>
        <p:nvSpPr>
          <p:cNvPr id="7" name="Slide Number Placeholder 6"/>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3653594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smtClean="0"/>
              <a:t>Titelmasterformat durch Klicken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A8AEEC8D-03EF-4D4D-AAC6-731495C84373}"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3896659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de-DE" smtClean="0"/>
              <a:t>Titelmasterformat durch Klicken bearbeiten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45173AE8-0A73-4377-A9AE-AB185101484B}"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extLst>
      <p:ext uri="{BB962C8B-B14F-4D97-AF65-F5344CB8AC3E}">
        <p14:creationId xmlns:p14="http://schemas.microsoft.com/office/powerpoint/2010/main" val="1714291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D4E4E4E2-E1A1-4FFE-8D3C-8ABF4867C551}"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3413086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B54AA69-6D5E-4F97-AEC0-FD154356C558}" type="datetime1">
              <a:rPr lang="de-DE" smtClean="0"/>
              <a:t>23.10.2024</a:t>
            </a:fld>
            <a:endParaRPr lang="de-DE"/>
          </a:p>
        </p:txBody>
      </p:sp>
      <p:sp>
        <p:nvSpPr>
          <p:cNvPr id="4"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21529042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C08B04B-C22A-45E3-BCE4-32E8DC6F7116}" type="datetime1">
              <a:rPr lang="de-DE" smtClean="0"/>
              <a:t>23.10.2024</a:t>
            </a:fld>
            <a:endParaRPr lang="de-DE"/>
          </a:p>
        </p:txBody>
      </p:sp>
      <p:sp>
        <p:nvSpPr>
          <p:cNvPr id="4"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1857295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6AA3C6D7-74B4-4B77-A950-9621D92E8741}"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13564382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F84D04FD-0240-492E-8CA5-513115DC2363}" type="datetime1">
              <a:rPr lang="de-DE" smtClean="0"/>
              <a:t>23.10.2024</a:t>
            </a:fld>
            <a:endParaRPr lang="de-DE"/>
          </a:p>
        </p:txBody>
      </p:sp>
      <p:sp>
        <p:nvSpPr>
          <p:cNvPr id="5" name="Footer Placeholder 4"/>
          <p:cNvSpPr>
            <a:spLocks noGrp="1"/>
          </p:cNvSpPr>
          <p:nvPr>
            <p:ph type="ftr" sz="quarter" idx="11"/>
          </p:nvPr>
        </p:nvSpPr>
        <p:spPr/>
        <p:txBody>
          <a:bodyPr/>
          <a:lstStyle/>
          <a:p>
            <a:r>
              <a:rPr lang="de-DE" smtClean="0"/>
              <a:t>DAVID BACKHUSEN</a:t>
            </a:r>
            <a:endParaRPr lang="de-DE"/>
          </a:p>
        </p:txBody>
      </p:sp>
      <p:sp>
        <p:nvSpPr>
          <p:cNvPr id="6" name="Slide Number Placeholder 5"/>
          <p:cNvSpPr>
            <a:spLocks noGrp="1"/>
          </p:cNvSpPr>
          <p:nvPr>
            <p:ph type="sldNum" sz="quarter" idx="12"/>
          </p:nvPr>
        </p:nvSpPr>
        <p:spPr/>
        <p:txBody>
          <a:bodyPr/>
          <a:lstStyle/>
          <a:p>
            <a:fld id="{6D478BD0-1281-4753-A450-2C65BA2E1443}" type="slidenum">
              <a:rPr lang="de-DE" smtClean="0"/>
              <a:t>‹Nr.›</a:t>
            </a:fld>
            <a:endParaRPr lang="de-DE"/>
          </a:p>
        </p:txBody>
      </p:sp>
    </p:spTree>
    <p:extLst>
      <p:ext uri="{BB962C8B-B14F-4D97-AF65-F5344CB8AC3E}">
        <p14:creationId xmlns:p14="http://schemas.microsoft.com/office/powerpoint/2010/main" val="1300505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BC4AC98-0D8D-4DBE-A4E4-2B96CFC10D3E}" type="datetime1">
              <a:rPr lang="de-DE" smtClean="0"/>
              <a:t>23.10.2024</a:t>
            </a:fld>
            <a:endParaRPr lang="de-DE"/>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de-DE" smtClean="0"/>
              <a:t>DAVID BACKHUSEN</a:t>
            </a:r>
            <a:endParaRPr lang="de-DE"/>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478BD0-1281-4753-A450-2C65BA2E1443}" type="slidenum">
              <a:rPr lang="de-DE" smtClean="0"/>
              <a:t>‹Nr.›</a:t>
            </a:fld>
            <a:endParaRPr lang="de-DE"/>
          </a:p>
        </p:txBody>
      </p:sp>
    </p:spTree>
    <p:extLst>
      <p:ext uri="{BB962C8B-B14F-4D97-AF65-F5344CB8AC3E}">
        <p14:creationId xmlns:p14="http://schemas.microsoft.com/office/powerpoint/2010/main" val="2762942634"/>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hd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Gefährdungen und Schadensszenarien</a:t>
            </a:r>
          </a:p>
        </p:txBody>
      </p:sp>
      <p:sp>
        <p:nvSpPr>
          <p:cNvPr id="3" name="Untertitel 2"/>
          <p:cNvSpPr>
            <a:spLocks noGrp="1"/>
          </p:cNvSpPr>
          <p:nvPr>
            <p:ph type="subTitle" idx="1"/>
          </p:nvPr>
        </p:nvSpPr>
        <p:spPr/>
        <p:txBody>
          <a:bodyPr/>
          <a:lstStyle/>
          <a:p>
            <a:r>
              <a:rPr lang="de-DE" dirty="0" smtClean="0">
                <a:solidFill>
                  <a:srgbClr val="FCB2F7"/>
                </a:solidFill>
              </a:rPr>
              <a:t>Vortrag </a:t>
            </a:r>
            <a:r>
              <a:rPr lang="de-DE" dirty="0" smtClean="0">
                <a:solidFill>
                  <a:srgbClr val="FCB2F7"/>
                </a:solidFill>
              </a:rPr>
              <a:t>von </a:t>
            </a:r>
            <a:r>
              <a:rPr lang="de-DE" dirty="0" smtClean="0">
                <a:solidFill>
                  <a:srgbClr val="FCB2F7"/>
                </a:solidFill>
              </a:rPr>
              <a:t>David </a:t>
            </a:r>
            <a:r>
              <a:rPr lang="de-DE" dirty="0" err="1" smtClean="0">
                <a:solidFill>
                  <a:srgbClr val="FCB2F7"/>
                </a:solidFill>
              </a:rPr>
              <a:t>Backhusen</a:t>
            </a:r>
            <a:endParaRPr lang="de-DE" dirty="0">
              <a:solidFill>
                <a:srgbClr val="FCB2F7"/>
              </a:solidFill>
            </a:endParaRPr>
          </a:p>
        </p:txBody>
      </p:sp>
      <p:sp>
        <p:nvSpPr>
          <p:cNvPr id="5" name="Foliennummernplatzhalter 4"/>
          <p:cNvSpPr>
            <a:spLocks noGrp="1"/>
          </p:cNvSpPr>
          <p:nvPr>
            <p:ph type="sldNum" sz="quarter" idx="12"/>
          </p:nvPr>
        </p:nvSpPr>
        <p:spPr>
          <a:xfrm>
            <a:off x="9825135" y="3218"/>
            <a:ext cx="1287624" cy="1163110"/>
          </a:xfrm>
          <a:solidFill>
            <a:schemeClr val="accent6">
              <a:lumMod val="75000"/>
            </a:schemeClr>
          </a:solidFill>
        </p:spPr>
        <p:txBody>
          <a:bodyPr/>
          <a:lstStyle/>
          <a:p>
            <a:fld id="{6D478BD0-1281-4753-A450-2C65BA2E1443}" type="slidenum">
              <a:rPr lang="de-DE" smtClean="0"/>
              <a:t>1</a:t>
            </a:fld>
            <a:r>
              <a:rPr lang="de-DE" dirty="0" smtClean="0"/>
              <a:t>/13</a:t>
            </a:r>
            <a:endParaRPr lang="de-DE" dirty="0"/>
          </a:p>
        </p:txBody>
      </p:sp>
    </p:spTree>
    <p:extLst>
      <p:ext uri="{BB962C8B-B14F-4D97-AF65-F5344CB8AC3E}">
        <p14:creationId xmlns:p14="http://schemas.microsoft.com/office/powerpoint/2010/main" val="1305740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035698" y="1558212"/>
            <a:ext cx="4329404" cy="3247161"/>
          </a:xfrm>
        </p:spPr>
        <p:txBody>
          <a:bodyPr/>
          <a:lstStyle/>
          <a:p>
            <a:r>
              <a:rPr lang="de-DE" dirty="0" smtClean="0"/>
              <a:t>Inhalts-</a:t>
            </a:r>
            <a:r>
              <a:rPr lang="de-DE" dirty="0" err="1" smtClean="0"/>
              <a:t>verzeich</a:t>
            </a:r>
            <a:r>
              <a:rPr lang="de-DE" dirty="0" smtClean="0"/>
              <a:t>-</a:t>
            </a:r>
            <a:r>
              <a:rPr lang="de-DE" dirty="0" err="1" smtClean="0"/>
              <a:t>nis</a:t>
            </a:r>
            <a:endParaRPr lang="de-DE" dirty="0"/>
          </a:p>
        </p:txBody>
      </p:sp>
      <p:sp>
        <p:nvSpPr>
          <p:cNvPr id="3" name="Untertitel 2"/>
          <p:cNvSpPr>
            <a:spLocks noGrp="1"/>
          </p:cNvSpPr>
          <p:nvPr>
            <p:ph type="subTitle" idx="1"/>
          </p:nvPr>
        </p:nvSpPr>
        <p:spPr>
          <a:xfrm>
            <a:off x="5365101" y="2183363"/>
            <a:ext cx="6354148" cy="3844212"/>
          </a:xfrm>
        </p:spPr>
        <p:txBody>
          <a:bodyPr>
            <a:normAutofit/>
          </a:bodyPr>
          <a:lstStyle/>
          <a:p>
            <a:r>
              <a:rPr lang="de-DE" sz="2800" dirty="0" smtClean="0">
                <a:solidFill>
                  <a:schemeClr val="tx1"/>
                </a:solidFill>
              </a:rPr>
              <a:t>1. Szenario 1: Cyberangriff</a:t>
            </a:r>
          </a:p>
          <a:p>
            <a:r>
              <a:rPr lang="de-DE" sz="2800" dirty="0" smtClean="0">
                <a:solidFill>
                  <a:schemeClr val="tx1"/>
                </a:solidFill>
              </a:rPr>
              <a:t>2. Szenario 2: Naturkatastrophe</a:t>
            </a:r>
          </a:p>
          <a:p>
            <a:r>
              <a:rPr lang="de-DE" sz="2800" dirty="0" smtClean="0">
                <a:solidFill>
                  <a:schemeClr val="tx1"/>
                </a:solidFill>
              </a:rPr>
              <a:t>3. Szenario 3: </a:t>
            </a:r>
            <a:r>
              <a:rPr lang="de-DE" sz="2800" dirty="0" smtClean="0">
                <a:solidFill>
                  <a:schemeClr val="tx1"/>
                </a:solidFill>
              </a:rPr>
              <a:t>Datenverlust</a:t>
            </a:r>
            <a:endParaRPr lang="de-DE" sz="2800" dirty="0" smtClean="0">
              <a:solidFill>
                <a:schemeClr val="tx1"/>
              </a:solidFill>
            </a:endParaRPr>
          </a:p>
          <a:p>
            <a:r>
              <a:rPr lang="de-DE" sz="2800" dirty="0" smtClean="0">
                <a:solidFill>
                  <a:schemeClr val="tx1"/>
                </a:solidFill>
              </a:rPr>
              <a:t>4. ZUSÄTZLICHE INFOS</a:t>
            </a:r>
            <a:endParaRPr lang="de-DE" sz="2800" dirty="0" smtClean="0">
              <a:solidFill>
                <a:schemeClr val="tx1"/>
              </a:solidFill>
            </a:endParaRPr>
          </a:p>
        </p:txBody>
      </p:sp>
      <p:sp>
        <p:nvSpPr>
          <p:cNvPr id="7"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2</a:t>
            </a:fld>
            <a:r>
              <a:rPr lang="de-DE" dirty="0" smtClean="0"/>
              <a:t>/13</a:t>
            </a:r>
            <a:endParaRPr lang="de-DE" dirty="0"/>
          </a:p>
        </p:txBody>
      </p:sp>
      <p:sp>
        <p:nvSpPr>
          <p:cNvPr id="8" name="Fußzeilenplatzhalter 4"/>
          <p:cNvSpPr txBox="1">
            <a:spLocks/>
          </p:cNvSpPr>
          <p:nvPr/>
        </p:nvSpPr>
        <p:spPr>
          <a:xfrm rot="5400000">
            <a:off x="10821841" y="290919"/>
            <a:ext cx="1502230"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DAVID BACKHUSEN</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2</a:t>
            </a:fld>
            <a:r>
              <a:rPr lang="de-DE" smtClean="0"/>
              <a:t>/13</a:t>
            </a:r>
            <a:endParaRPr lang="de-DE" dirty="0"/>
          </a:p>
        </p:txBody>
      </p:sp>
      <p:sp>
        <p:nvSpPr>
          <p:cNvPr id="11"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4114700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6"/>
            <a:ext cx="7165910" cy="2099387"/>
          </a:xfrm>
        </p:spPr>
        <p:txBody>
          <a:bodyPr/>
          <a:lstStyle/>
          <a:p>
            <a:r>
              <a:rPr lang="de-DE" dirty="0" smtClean="0"/>
              <a:t>Szenario 1: Cyberangriff</a:t>
            </a:r>
            <a:endParaRPr lang="de-DE" dirty="0"/>
          </a:p>
        </p:txBody>
      </p:sp>
      <p:sp>
        <p:nvSpPr>
          <p:cNvPr id="3" name="Untertitel 2"/>
          <p:cNvSpPr>
            <a:spLocks noGrp="1"/>
          </p:cNvSpPr>
          <p:nvPr>
            <p:ph type="subTitle" idx="1"/>
          </p:nvPr>
        </p:nvSpPr>
        <p:spPr>
          <a:xfrm>
            <a:off x="821095" y="3013788"/>
            <a:ext cx="10207689" cy="2625012"/>
          </a:xfrm>
        </p:spPr>
        <p:txBody>
          <a:bodyPr>
            <a:noAutofit/>
          </a:bodyPr>
          <a:lstStyle/>
          <a:p>
            <a:endParaRPr lang="de-DE" sz="3600" dirty="0" smtClean="0"/>
          </a:p>
          <a:p>
            <a:r>
              <a:rPr lang="de-DE" sz="3600" dirty="0" smtClean="0">
                <a:solidFill>
                  <a:srgbClr val="FCB2F7"/>
                </a:solidFill>
              </a:rPr>
              <a:t>Beispiel: Eingeschleuste Schadsoftware</a:t>
            </a:r>
          </a:p>
          <a:p>
            <a:endParaRPr lang="de-DE" sz="3600" dirty="0" smtClean="0">
              <a:solidFill>
                <a:srgbClr val="FCB2F7"/>
              </a:solidFill>
            </a:endParaRPr>
          </a:p>
          <a:p>
            <a:r>
              <a:rPr lang="de-DE" sz="3600" dirty="0" smtClean="0">
                <a:solidFill>
                  <a:srgbClr val="FCB2F7"/>
                </a:solidFill>
              </a:rPr>
              <a:t>Lösung: </a:t>
            </a:r>
            <a:r>
              <a:rPr lang="de-DE" sz="3600" dirty="0" smtClean="0">
                <a:solidFill>
                  <a:srgbClr val="FCB2F7"/>
                </a:solidFill>
              </a:rPr>
              <a:t>Firewall</a:t>
            </a:r>
            <a:r>
              <a:rPr lang="de-DE" sz="3600" dirty="0" smtClean="0">
                <a:solidFill>
                  <a:srgbClr val="FCB2F7"/>
                </a:solidFill>
              </a:rPr>
              <a:t>, Antivirus, Schulungen</a:t>
            </a:r>
            <a:endParaRPr lang="de-DE" sz="3600" dirty="0">
              <a:solidFill>
                <a:srgbClr val="FCB2F7"/>
              </a:solidFill>
            </a:endParaRPr>
          </a:p>
        </p:txBody>
      </p:sp>
      <p:sp>
        <p:nvSpPr>
          <p:cNvPr id="5" name="Fußzeilenplatzhalter 4"/>
          <p:cNvSpPr>
            <a:spLocks noGrp="1"/>
          </p:cNvSpPr>
          <p:nvPr>
            <p:ph type="ftr" sz="quarter" idx="11"/>
          </p:nvPr>
        </p:nvSpPr>
        <p:spPr>
          <a:xfrm rot="5400000">
            <a:off x="10812510" y="300249"/>
            <a:ext cx="1520892" cy="920395"/>
          </a:xfrm>
        </p:spPr>
        <p:txBody>
          <a:bodyPr/>
          <a:lstStyle/>
          <a:p>
            <a:r>
              <a:rPr lang="de-DE" dirty="0" smtClean="0"/>
              <a:t>DAVID BACKHUSEN</a:t>
            </a:r>
            <a:endParaRPr lang="de-DE" dirty="0"/>
          </a:p>
        </p:txBody>
      </p:sp>
      <p:sp>
        <p:nvSpPr>
          <p:cNvPr id="8"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3</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3</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25355537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6"/>
            <a:ext cx="7165910" cy="2099387"/>
          </a:xfrm>
        </p:spPr>
        <p:txBody>
          <a:bodyPr/>
          <a:lstStyle/>
          <a:p>
            <a:r>
              <a:rPr lang="de-DE" dirty="0" smtClean="0"/>
              <a:t>Szenario 1: Cyberangriff</a:t>
            </a:r>
            <a:endParaRPr lang="de-DE" dirty="0"/>
          </a:p>
        </p:txBody>
      </p:sp>
      <p:sp>
        <p:nvSpPr>
          <p:cNvPr id="3" name="Untertitel 2"/>
          <p:cNvSpPr>
            <a:spLocks noGrp="1"/>
          </p:cNvSpPr>
          <p:nvPr>
            <p:ph type="subTitle" idx="1"/>
          </p:nvPr>
        </p:nvSpPr>
        <p:spPr>
          <a:xfrm>
            <a:off x="821095" y="3013788"/>
            <a:ext cx="10058399" cy="737118"/>
          </a:xfrm>
        </p:spPr>
        <p:txBody>
          <a:bodyPr>
            <a:noAutofit/>
          </a:bodyPr>
          <a:lstStyle/>
          <a:p>
            <a:r>
              <a:rPr lang="de-DE" sz="3600" smtClean="0">
                <a:solidFill>
                  <a:srgbClr val="FCB2F7"/>
                </a:solidFill>
              </a:rPr>
              <a:t>Rechtliche </a:t>
            </a:r>
            <a:r>
              <a:rPr lang="de-DE" sz="3600" dirty="0" smtClean="0">
                <a:solidFill>
                  <a:srgbClr val="FCB2F7"/>
                </a:solidFill>
              </a:rPr>
              <a:t>Zusammenhänge</a:t>
            </a:r>
          </a:p>
        </p:txBody>
      </p:sp>
      <p:sp>
        <p:nvSpPr>
          <p:cNvPr id="4" name="Untertitel 2"/>
          <p:cNvSpPr txBox="1">
            <a:spLocks/>
          </p:cNvSpPr>
          <p:nvPr/>
        </p:nvSpPr>
        <p:spPr>
          <a:xfrm>
            <a:off x="2649894" y="3816221"/>
            <a:ext cx="8229600" cy="257524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pPr marL="571500" indent="-571500">
              <a:buFontTx/>
              <a:buChar char="-"/>
            </a:pPr>
            <a:r>
              <a:rPr lang="de-DE" sz="3600" dirty="0" smtClean="0">
                <a:solidFill>
                  <a:srgbClr val="FFFF00"/>
                </a:solidFill>
              </a:rPr>
              <a:t>DSGVO: Art 32, 33, 34</a:t>
            </a:r>
          </a:p>
          <a:p>
            <a:pPr marL="571500" indent="-571500">
              <a:buFontTx/>
              <a:buChar char="-"/>
            </a:pPr>
            <a:r>
              <a:rPr lang="de-DE" sz="3600" dirty="0" smtClean="0">
                <a:solidFill>
                  <a:srgbClr val="FFFF00"/>
                </a:solidFill>
              </a:rPr>
              <a:t>BDSG</a:t>
            </a:r>
          </a:p>
          <a:p>
            <a:pPr marL="571500" indent="-571500">
              <a:buFontTx/>
              <a:buChar char="-"/>
            </a:pPr>
            <a:r>
              <a:rPr lang="de-DE" sz="3600" dirty="0" smtClean="0">
                <a:solidFill>
                  <a:srgbClr val="FFFF00"/>
                </a:solidFill>
              </a:rPr>
              <a:t>StGB §202a,b,303b</a:t>
            </a:r>
            <a:endParaRPr lang="de-DE" sz="3600" dirty="0" smtClean="0">
              <a:solidFill>
                <a:srgbClr val="FFFF00"/>
              </a:solidFill>
            </a:endParaRPr>
          </a:p>
        </p:txBody>
      </p:sp>
      <p:sp>
        <p:nvSpPr>
          <p:cNvPr id="8"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9"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4</a:t>
            </a:fld>
            <a:r>
              <a:rPr lang="de-DE" dirty="0" smtClean="0"/>
              <a:t>/13</a:t>
            </a:r>
            <a:endParaRPr lang="de-DE" dirty="0"/>
          </a:p>
        </p:txBody>
      </p:sp>
      <p:sp>
        <p:nvSpPr>
          <p:cNvPr id="10"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4</a:t>
            </a:fld>
            <a:r>
              <a:rPr lang="de-DE" smtClean="0"/>
              <a:t>/13</a:t>
            </a:r>
            <a:endParaRPr lang="de-DE" dirty="0"/>
          </a:p>
        </p:txBody>
      </p:sp>
      <p:sp>
        <p:nvSpPr>
          <p:cNvPr id="11"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4291977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821094" y="849086"/>
            <a:ext cx="8014995" cy="2099387"/>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dirty="0"/>
              <a:t>Szenario 2: Naturkatastrophe</a:t>
            </a:r>
          </a:p>
        </p:txBody>
      </p:sp>
      <p:sp>
        <p:nvSpPr>
          <p:cNvPr id="5" name="Untertitel 2"/>
          <p:cNvSpPr txBox="1">
            <a:spLocks/>
          </p:cNvSpPr>
          <p:nvPr/>
        </p:nvSpPr>
        <p:spPr>
          <a:xfrm>
            <a:off x="886409" y="2948472"/>
            <a:ext cx="10207689" cy="2205135"/>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endParaRPr lang="de-DE" sz="3600" dirty="0" smtClean="0"/>
          </a:p>
          <a:p>
            <a:r>
              <a:rPr lang="de-DE" sz="3600" dirty="0" smtClean="0">
                <a:solidFill>
                  <a:srgbClr val="FCB2F7"/>
                </a:solidFill>
              </a:rPr>
              <a:t>Beispiel: Wirbelsturm</a:t>
            </a:r>
          </a:p>
          <a:p>
            <a:endParaRPr lang="de-DE" sz="3600" dirty="0" smtClean="0">
              <a:solidFill>
                <a:srgbClr val="FCB2F7"/>
              </a:solidFill>
            </a:endParaRPr>
          </a:p>
          <a:p>
            <a:r>
              <a:rPr lang="de-DE" sz="3600" dirty="0" smtClean="0">
                <a:solidFill>
                  <a:srgbClr val="FCB2F7"/>
                </a:solidFill>
              </a:rPr>
              <a:t>Lösung: Backup-Systeme, Cloud-Speicher</a:t>
            </a:r>
            <a:endParaRPr lang="de-DE" sz="3600" dirty="0">
              <a:solidFill>
                <a:srgbClr val="FCB2F7"/>
              </a:solidFill>
            </a:endParaRPr>
          </a:p>
        </p:txBody>
      </p:sp>
      <p:sp>
        <p:nvSpPr>
          <p:cNvPr id="10"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11"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5</a:t>
            </a:fld>
            <a:r>
              <a:rPr lang="de-DE" dirty="0" smtClean="0"/>
              <a:t>/13</a:t>
            </a:r>
            <a:endParaRPr lang="de-DE" dirty="0"/>
          </a:p>
        </p:txBody>
      </p:sp>
      <p:sp>
        <p:nvSpPr>
          <p:cNvPr id="12"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5</a:t>
            </a:fld>
            <a:r>
              <a:rPr lang="de-DE" smtClean="0"/>
              <a:t>/13</a:t>
            </a:r>
            <a:endParaRPr lang="de-DE" dirty="0"/>
          </a:p>
        </p:txBody>
      </p:sp>
      <p:sp>
        <p:nvSpPr>
          <p:cNvPr id="13"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7611595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6"/>
            <a:ext cx="8126962" cy="2099387"/>
          </a:xfrm>
        </p:spPr>
        <p:txBody>
          <a:bodyPr/>
          <a:lstStyle/>
          <a:p>
            <a:r>
              <a:rPr lang="de-DE" dirty="0" smtClean="0"/>
              <a:t>Szenario </a:t>
            </a:r>
            <a:r>
              <a:rPr lang="de-DE" dirty="0" smtClean="0"/>
              <a:t>2: Naturkatastrophe</a:t>
            </a:r>
            <a:endParaRPr lang="de-DE" dirty="0"/>
          </a:p>
        </p:txBody>
      </p:sp>
      <p:sp>
        <p:nvSpPr>
          <p:cNvPr id="3" name="Untertitel 2"/>
          <p:cNvSpPr>
            <a:spLocks noGrp="1"/>
          </p:cNvSpPr>
          <p:nvPr>
            <p:ph type="subTitle" idx="1"/>
          </p:nvPr>
        </p:nvSpPr>
        <p:spPr>
          <a:xfrm>
            <a:off x="821095" y="3013788"/>
            <a:ext cx="10058399" cy="737118"/>
          </a:xfrm>
        </p:spPr>
        <p:txBody>
          <a:bodyPr>
            <a:noAutofit/>
          </a:bodyPr>
          <a:lstStyle/>
          <a:p>
            <a:r>
              <a:rPr lang="de-DE" sz="3600" dirty="0" smtClean="0">
                <a:solidFill>
                  <a:srgbClr val="FCB2F7"/>
                </a:solidFill>
              </a:rPr>
              <a:t>Rechtliche Zusammenhänge</a:t>
            </a:r>
          </a:p>
        </p:txBody>
      </p:sp>
      <p:sp>
        <p:nvSpPr>
          <p:cNvPr id="4" name="Untertitel 2"/>
          <p:cNvSpPr txBox="1">
            <a:spLocks/>
          </p:cNvSpPr>
          <p:nvPr/>
        </p:nvSpPr>
        <p:spPr>
          <a:xfrm>
            <a:off x="2649894" y="3816221"/>
            <a:ext cx="8229600" cy="257524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pPr marL="571500" indent="-571500">
              <a:buFontTx/>
              <a:buChar char="-"/>
            </a:pPr>
            <a:r>
              <a:rPr lang="de-DE" sz="3600" dirty="0" smtClean="0">
                <a:solidFill>
                  <a:srgbClr val="FFFF00"/>
                </a:solidFill>
              </a:rPr>
              <a:t>DSGVO: Art 32, 33, 34</a:t>
            </a:r>
          </a:p>
          <a:p>
            <a:pPr marL="571500" indent="-571500">
              <a:buFontTx/>
              <a:buChar char="-"/>
            </a:pPr>
            <a:r>
              <a:rPr lang="de-DE" sz="3600" dirty="0" smtClean="0">
                <a:solidFill>
                  <a:srgbClr val="FFFF00"/>
                </a:solidFill>
              </a:rPr>
              <a:t>BDSG</a:t>
            </a:r>
          </a:p>
          <a:p>
            <a:pPr marL="571500" indent="-571500">
              <a:buFontTx/>
              <a:buChar char="-"/>
            </a:pPr>
            <a:r>
              <a:rPr lang="de-DE" sz="3600" dirty="0" smtClean="0">
                <a:solidFill>
                  <a:srgbClr val="FFFF00"/>
                </a:solidFill>
              </a:rPr>
              <a:t>IT-Sicherheitsgesetz 2.0 (KRITIS)</a:t>
            </a:r>
            <a:endParaRPr lang="de-DE" sz="3600" dirty="0" smtClean="0">
              <a:solidFill>
                <a:srgbClr val="FFFF00"/>
              </a:solidFill>
            </a:endParaRPr>
          </a:p>
        </p:txBody>
      </p:sp>
      <p:sp>
        <p:nvSpPr>
          <p:cNvPr id="7"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8"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6</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6</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3654581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p:cNvSpPr txBox="1">
            <a:spLocks/>
          </p:cNvSpPr>
          <p:nvPr/>
        </p:nvSpPr>
        <p:spPr>
          <a:xfrm>
            <a:off x="821094" y="849086"/>
            <a:ext cx="8014995" cy="2099387"/>
          </a:xfrm>
          <a:prstGeom prst="rect">
            <a:avLst/>
          </a:prstGeom>
        </p:spPr>
        <p:txBody>
          <a:bodyPr vert="horz" lIns="91440" tIns="45720" rIns="91440" bIns="45720" rtlCol="0" anchor="b">
            <a:noAutofit/>
          </a:bodyPr>
          <a:lstStyle>
            <a:lvl1pPr algn="l" defTabSz="457200" rtl="0" eaLnBrk="1" latinLnBrk="0" hangingPunct="1">
              <a:spcBef>
                <a:spcPct val="0"/>
              </a:spcBef>
              <a:buNone/>
              <a:defRPr sz="7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dirty="0"/>
              <a:t>Szenario </a:t>
            </a:r>
            <a:r>
              <a:rPr lang="de-DE" dirty="0" smtClean="0"/>
              <a:t>3: Datenverlust</a:t>
            </a:r>
            <a:endParaRPr lang="de-DE" dirty="0"/>
          </a:p>
        </p:txBody>
      </p:sp>
      <p:sp>
        <p:nvSpPr>
          <p:cNvPr id="5" name="Untertitel 2"/>
          <p:cNvSpPr txBox="1">
            <a:spLocks/>
          </p:cNvSpPr>
          <p:nvPr/>
        </p:nvSpPr>
        <p:spPr>
          <a:xfrm>
            <a:off x="821094" y="2948473"/>
            <a:ext cx="10273004" cy="2746309"/>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endParaRPr lang="de-DE" sz="3600" dirty="0" smtClean="0"/>
          </a:p>
          <a:p>
            <a:r>
              <a:rPr lang="de-DE" sz="3600" dirty="0" smtClean="0">
                <a:solidFill>
                  <a:srgbClr val="FCB2F7"/>
                </a:solidFill>
              </a:rPr>
              <a:t>Beispiel: Fehlerhaft Konfigurierter Raid</a:t>
            </a:r>
          </a:p>
          <a:p>
            <a:endParaRPr lang="de-DE" sz="3600" dirty="0" smtClean="0">
              <a:solidFill>
                <a:srgbClr val="FCB2F7"/>
              </a:solidFill>
            </a:endParaRPr>
          </a:p>
          <a:p>
            <a:r>
              <a:rPr lang="de-DE" sz="3600" dirty="0" smtClean="0">
                <a:solidFill>
                  <a:srgbClr val="FCB2F7"/>
                </a:solidFill>
              </a:rPr>
              <a:t>Lösung: Regelmäßige Off-Site Backups </a:t>
            </a:r>
            <a:endParaRPr lang="de-DE" sz="3600" dirty="0">
              <a:solidFill>
                <a:srgbClr val="FCB2F7"/>
              </a:solidFill>
            </a:endParaRPr>
          </a:p>
        </p:txBody>
      </p:sp>
      <p:sp>
        <p:nvSpPr>
          <p:cNvPr id="10"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11"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7</a:t>
            </a:fld>
            <a:r>
              <a:rPr lang="de-DE" dirty="0" smtClean="0"/>
              <a:t>/13</a:t>
            </a:r>
            <a:endParaRPr lang="de-DE" dirty="0"/>
          </a:p>
        </p:txBody>
      </p:sp>
      <p:sp>
        <p:nvSpPr>
          <p:cNvPr id="12"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7</a:t>
            </a:fld>
            <a:r>
              <a:rPr lang="de-DE" smtClean="0"/>
              <a:t>/13</a:t>
            </a:r>
            <a:endParaRPr lang="de-DE" dirty="0"/>
          </a:p>
        </p:txBody>
      </p:sp>
      <p:sp>
        <p:nvSpPr>
          <p:cNvPr id="13"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25059261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6"/>
            <a:ext cx="8126962" cy="2099387"/>
          </a:xfrm>
        </p:spPr>
        <p:txBody>
          <a:bodyPr/>
          <a:lstStyle/>
          <a:p>
            <a:r>
              <a:rPr lang="de-DE" dirty="0" smtClean="0"/>
              <a:t>Szenario </a:t>
            </a:r>
            <a:r>
              <a:rPr lang="de-DE" dirty="0"/>
              <a:t>3</a:t>
            </a:r>
            <a:r>
              <a:rPr lang="de-DE" dirty="0" smtClean="0"/>
              <a:t>: Datenverlust</a:t>
            </a:r>
            <a:endParaRPr lang="de-DE" dirty="0"/>
          </a:p>
        </p:txBody>
      </p:sp>
      <p:sp>
        <p:nvSpPr>
          <p:cNvPr id="3" name="Untertitel 2"/>
          <p:cNvSpPr>
            <a:spLocks noGrp="1"/>
          </p:cNvSpPr>
          <p:nvPr>
            <p:ph type="subTitle" idx="1"/>
          </p:nvPr>
        </p:nvSpPr>
        <p:spPr>
          <a:xfrm>
            <a:off x="821095" y="3013788"/>
            <a:ext cx="10058399" cy="737118"/>
          </a:xfrm>
        </p:spPr>
        <p:txBody>
          <a:bodyPr>
            <a:noAutofit/>
          </a:bodyPr>
          <a:lstStyle/>
          <a:p>
            <a:r>
              <a:rPr lang="de-DE" sz="3600" dirty="0" smtClean="0">
                <a:solidFill>
                  <a:srgbClr val="FCB2F7"/>
                </a:solidFill>
              </a:rPr>
              <a:t>Rechtliche Zusammenhänge</a:t>
            </a:r>
          </a:p>
        </p:txBody>
      </p:sp>
      <p:sp>
        <p:nvSpPr>
          <p:cNvPr id="4" name="Untertitel 2"/>
          <p:cNvSpPr txBox="1">
            <a:spLocks/>
          </p:cNvSpPr>
          <p:nvPr/>
        </p:nvSpPr>
        <p:spPr>
          <a:xfrm>
            <a:off x="2649894" y="3816221"/>
            <a:ext cx="8229600" cy="257524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pPr marL="571500" indent="-571500">
              <a:buFontTx/>
              <a:buChar char="-"/>
            </a:pPr>
            <a:r>
              <a:rPr lang="de-DE" sz="3600" dirty="0" smtClean="0">
                <a:solidFill>
                  <a:srgbClr val="FFFF00"/>
                </a:solidFill>
              </a:rPr>
              <a:t>DSGVO: Art 32, 33, 34</a:t>
            </a:r>
          </a:p>
          <a:p>
            <a:pPr marL="571500" indent="-571500">
              <a:buFontTx/>
              <a:buChar char="-"/>
            </a:pPr>
            <a:r>
              <a:rPr lang="de-DE" sz="3600" dirty="0" smtClean="0">
                <a:solidFill>
                  <a:srgbClr val="FFFF00"/>
                </a:solidFill>
              </a:rPr>
              <a:t>IT-Sicherheitsgesetz 2.0 (KRITIS)</a:t>
            </a:r>
          </a:p>
          <a:p>
            <a:pPr marL="571500" indent="-571500">
              <a:buFontTx/>
              <a:buChar char="-"/>
            </a:pPr>
            <a:r>
              <a:rPr lang="de-DE" sz="3600" dirty="0" smtClean="0">
                <a:solidFill>
                  <a:srgbClr val="FFFF00"/>
                </a:solidFill>
              </a:rPr>
              <a:t>HGB</a:t>
            </a:r>
            <a:endParaRPr lang="de-DE" sz="3600" dirty="0" smtClean="0">
              <a:solidFill>
                <a:srgbClr val="FFFF00"/>
              </a:solidFill>
            </a:endParaRPr>
          </a:p>
        </p:txBody>
      </p:sp>
      <p:sp>
        <p:nvSpPr>
          <p:cNvPr id="7"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8"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8</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8</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3651773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7"/>
            <a:ext cx="8668138" cy="1166326"/>
          </a:xfrm>
        </p:spPr>
        <p:txBody>
          <a:bodyPr/>
          <a:lstStyle/>
          <a:p>
            <a:r>
              <a:rPr lang="de-DE" dirty="0" smtClean="0"/>
              <a:t>ZUSÄTZLICHE INFOS</a:t>
            </a:r>
            <a:endParaRPr lang="de-DE" dirty="0"/>
          </a:p>
        </p:txBody>
      </p:sp>
      <p:sp>
        <p:nvSpPr>
          <p:cNvPr id="3" name="Untertitel 2"/>
          <p:cNvSpPr>
            <a:spLocks noGrp="1"/>
          </p:cNvSpPr>
          <p:nvPr>
            <p:ph type="subTitle" idx="1"/>
          </p:nvPr>
        </p:nvSpPr>
        <p:spPr>
          <a:xfrm>
            <a:off x="821095" y="2099388"/>
            <a:ext cx="10058399" cy="718457"/>
          </a:xfrm>
        </p:spPr>
        <p:txBody>
          <a:bodyPr>
            <a:noAutofit/>
          </a:bodyPr>
          <a:lstStyle/>
          <a:p>
            <a:r>
              <a:rPr lang="de-DE" sz="3600" dirty="0" smtClean="0">
                <a:solidFill>
                  <a:srgbClr val="FCB2F7"/>
                </a:solidFill>
              </a:rPr>
              <a:t>Was Bedeutet Datenschutz?</a:t>
            </a:r>
          </a:p>
        </p:txBody>
      </p:sp>
      <p:sp>
        <p:nvSpPr>
          <p:cNvPr id="4" name="Untertitel 2"/>
          <p:cNvSpPr txBox="1">
            <a:spLocks/>
          </p:cNvSpPr>
          <p:nvPr/>
        </p:nvSpPr>
        <p:spPr>
          <a:xfrm>
            <a:off x="821095" y="2901820"/>
            <a:ext cx="10058399" cy="3489649"/>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pPr marL="571500" indent="-571500">
              <a:buFontTx/>
              <a:buChar char="-"/>
            </a:pPr>
            <a:r>
              <a:rPr lang="de-DE" sz="3600" dirty="0" smtClean="0">
                <a:solidFill>
                  <a:srgbClr val="FFFF00"/>
                </a:solidFill>
              </a:rPr>
              <a:t>Datenschutz umfasst alle </a:t>
            </a:r>
            <a:r>
              <a:rPr lang="de-DE" sz="3600" dirty="0" err="1" smtClean="0">
                <a:solidFill>
                  <a:srgbClr val="FFFF00"/>
                </a:solidFill>
              </a:rPr>
              <a:t>MaßNahmen</a:t>
            </a:r>
            <a:r>
              <a:rPr lang="de-DE" sz="3600" dirty="0" smtClean="0">
                <a:solidFill>
                  <a:srgbClr val="FFFF00"/>
                </a:solidFill>
              </a:rPr>
              <a:t> zum Schutz von Daten vor missbräuchlicher Verwendung</a:t>
            </a:r>
          </a:p>
          <a:p>
            <a:pPr marL="571500" indent="-571500">
              <a:buFontTx/>
              <a:buChar char="-"/>
            </a:pPr>
            <a:r>
              <a:rPr lang="de-DE" sz="3600" dirty="0" smtClean="0">
                <a:solidFill>
                  <a:srgbClr val="FFFF00"/>
                </a:solidFill>
              </a:rPr>
              <a:t>Der Datenschutz Umfasst den Schutz des Rechts auf informationelle Selbstbestimmung</a:t>
            </a:r>
            <a:endParaRPr lang="de-DE" sz="3600" dirty="0" smtClean="0">
              <a:solidFill>
                <a:srgbClr val="FFFF00"/>
              </a:solidFill>
            </a:endParaRPr>
          </a:p>
        </p:txBody>
      </p:sp>
      <p:sp>
        <p:nvSpPr>
          <p:cNvPr id="7"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8" name="Foliennummernplatzhalter 4"/>
          <p:cNvSpPr>
            <a:spLocks noGrp="1"/>
          </p:cNvSpPr>
          <p:nvPr>
            <p:ph type="sldNum" sz="quarter" idx="12"/>
          </p:nvPr>
        </p:nvSpPr>
        <p:spPr>
          <a:xfrm rot="5400000">
            <a:off x="10313566" y="320484"/>
            <a:ext cx="948620" cy="649765"/>
          </a:xfrm>
        </p:spPr>
        <p:txBody>
          <a:bodyPr/>
          <a:lstStyle/>
          <a:p>
            <a:fld id="{6D478BD0-1281-4753-A450-2C65BA2E1443}" type="slidenum">
              <a:rPr lang="de-DE" smtClean="0"/>
              <a:t>9</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9</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1272098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7"/>
            <a:ext cx="8668138" cy="1166326"/>
          </a:xfrm>
        </p:spPr>
        <p:txBody>
          <a:bodyPr/>
          <a:lstStyle/>
          <a:p>
            <a:r>
              <a:rPr lang="de-DE" dirty="0" smtClean="0"/>
              <a:t>ZUSÄTZLICHE INFOS</a:t>
            </a:r>
            <a:endParaRPr lang="de-DE" dirty="0"/>
          </a:p>
        </p:txBody>
      </p:sp>
      <p:sp>
        <p:nvSpPr>
          <p:cNvPr id="3" name="Untertitel 2"/>
          <p:cNvSpPr>
            <a:spLocks noGrp="1"/>
          </p:cNvSpPr>
          <p:nvPr>
            <p:ph type="subTitle" idx="1"/>
          </p:nvPr>
        </p:nvSpPr>
        <p:spPr>
          <a:xfrm>
            <a:off x="821095" y="2099388"/>
            <a:ext cx="10058399" cy="718457"/>
          </a:xfrm>
        </p:spPr>
        <p:txBody>
          <a:bodyPr>
            <a:noAutofit/>
          </a:bodyPr>
          <a:lstStyle/>
          <a:p>
            <a:r>
              <a:rPr lang="de-DE" sz="3600" dirty="0" smtClean="0">
                <a:solidFill>
                  <a:srgbClr val="FCB2F7"/>
                </a:solidFill>
              </a:rPr>
              <a:t>DREI </a:t>
            </a:r>
            <a:r>
              <a:rPr lang="de-DE" sz="3600" dirty="0" err="1" smtClean="0">
                <a:solidFill>
                  <a:srgbClr val="FCB2F7"/>
                </a:solidFill>
              </a:rPr>
              <a:t>MAßNAHMEN</a:t>
            </a:r>
            <a:r>
              <a:rPr lang="de-DE" sz="3600" dirty="0" smtClean="0">
                <a:solidFill>
                  <a:srgbClr val="FCB2F7"/>
                </a:solidFill>
              </a:rPr>
              <a:t> um die Datensicherheit zu erhöhen</a:t>
            </a:r>
          </a:p>
        </p:txBody>
      </p:sp>
      <p:sp>
        <p:nvSpPr>
          <p:cNvPr id="4" name="Untertitel 2"/>
          <p:cNvSpPr txBox="1">
            <a:spLocks/>
          </p:cNvSpPr>
          <p:nvPr/>
        </p:nvSpPr>
        <p:spPr>
          <a:xfrm>
            <a:off x="821095" y="3368351"/>
            <a:ext cx="10058399" cy="2155371"/>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pPr marL="571500" indent="-571500">
              <a:buFontTx/>
              <a:buChar char="-"/>
            </a:pPr>
            <a:r>
              <a:rPr lang="de-DE" sz="3600" dirty="0" err="1" smtClean="0">
                <a:solidFill>
                  <a:srgbClr val="FFFF00"/>
                </a:solidFill>
              </a:rPr>
              <a:t>SiCHERUNG</a:t>
            </a:r>
            <a:r>
              <a:rPr lang="de-DE" sz="3600" dirty="0" smtClean="0">
                <a:solidFill>
                  <a:srgbClr val="FFFF00"/>
                </a:solidFill>
              </a:rPr>
              <a:t> DER DATEN (BACKUP)</a:t>
            </a:r>
          </a:p>
          <a:p>
            <a:pPr marL="571500" indent="-571500">
              <a:buFontTx/>
              <a:buChar char="-"/>
            </a:pPr>
            <a:r>
              <a:rPr lang="de-DE" sz="3600" dirty="0" smtClean="0">
                <a:solidFill>
                  <a:srgbClr val="FFFF00"/>
                </a:solidFill>
              </a:rPr>
              <a:t>VERSCHLÜSSELUNG VON DATEN</a:t>
            </a:r>
          </a:p>
          <a:p>
            <a:pPr marL="571500" indent="-571500">
              <a:buFontTx/>
              <a:buChar char="-"/>
            </a:pPr>
            <a:r>
              <a:rPr lang="de-DE" sz="3600" dirty="0" smtClean="0">
                <a:solidFill>
                  <a:srgbClr val="FFFF00"/>
                </a:solidFill>
              </a:rPr>
              <a:t>STARKE PASSWÖRTER</a:t>
            </a:r>
            <a:endParaRPr lang="de-DE" sz="3600" dirty="0" smtClean="0">
              <a:solidFill>
                <a:srgbClr val="FFFF00"/>
              </a:solidFill>
            </a:endParaRPr>
          </a:p>
        </p:txBody>
      </p:sp>
      <p:sp>
        <p:nvSpPr>
          <p:cNvPr id="7"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8" name="Foliennummernplatzhalter 4"/>
          <p:cNvSpPr>
            <a:spLocks noGrp="1"/>
          </p:cNvSpPr>
          <p:nvPr>
            <p:ph type="sldNum" sz="quarter" idx="12"/>
          </p:nvPr>
        </p:nvSpPr>
        <p:spPr>
          <a:xfrm rot="5400000">
            <a:off x="10209376" y="253616"/>
            <a:ext cx="1156996" cy="649765"/>
          </a:xfrm>
        </p:spPr>
        <p:txBody>
          <a:bodyPr/>
          <a:lstStyle/>
          <a:p>
            <a:fld id="{6D478BD0-1281-4753-A450-2C65BA2E1443}" type="slidenum">
              <a:rPr lang="de-DE" smtClean="0"/>
              <a:t>10</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10</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309013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7"/>
            <a:ext cx="8668138" cy="1166326"/>
          </a:xfrm>
        </p:spPr>
        <p:txBody>
          <a:bodyPr/>
          <a:lstStyle/>
          <a:p>
            <a:r>
              <a:rPr lang="de-DE" dirty="0" smtClean="0"/>
              <a:t>ZUSÄTZLICHE INFOS</a:t>
            </a:r>
            <a:endParaRPr lang="de-DE" dirty="0"/>
          </a:p>
        </p:txBody>
      </p:sp>
      <p:sp>
        <p:nvSpPr>
          <p:cNvPr id="3" name="Untertitel 2"/>
          <p:cNvSpPr>
            <a:spLocks noGrp="1"/>
          </p:cNvSpPr>
          <p:nvPr>
            <p:ph type="subTitle" idx="1"/>
          </p:nvPr>
        </p:nvSpPr>
        <p:spPr>
          <a:xfrm>
            <a:off x="345233" y="2099388"/>
            <a:ext cx="11775232" cy="718457"/>
          </a:xfrm>
        </p:spPr>
        <p:txBody>
          <a:bodyPr>
            <a:noAutofit/>
          </a:bodyPr>
          <a:lstStyle/>
          <a:p>
            <a:r>
              <a:rPr lang="de-DE" sz="3600" dirty="0" smtClean="0">
                <a:solidFill>
                  <a:srgbClr val="FCB2F7"/>
                </a:solidFill>
              </a:rPr>
              <a:t>Welches Schutzziel erreicht Verschlüsselung?</a:t>
            </a:r>
          </a:p>
        </p:txBody>
      </p:sp>
      <p:sp>
        <p:nvSpPr>
          <p:cNvPr id="4" name="Untertitel 2"/>
          <p:cNvSpPr txBox="1">
            <a:spLocks/>
          </p:cNvSpPr>
          <p:nvPr/>
        </p:nvSpPr>
        <p:spPr>
          <a:xfrm>
            <a:off x="821095" y="3368351"/>
            <a:ext cx="10058399" cy="2155371"/>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pPr marL="571500" indent="-571500">
              <a:buFontTx/>
              <a:buChar char="-"/>
            </a:pPr>
            <a:r>
              <a:rPr lang="de-DE" sz="3600" dirty="0" smtClean="0">
                <a:solidFill>
                  <a:srgbClr val="FFFF00"/>
                </a:solidFill>
              </a:rPr>
              <a:t>Integrität</a:t>
            </a:r>
          </a:p>
          <a:p>
            <a:pPr marL="571500" indent="-571500">
              <a:buFontTx/>
              <a:buChar char="-"/>
            </a:pPr>
            <a:r>
              <a:rPr lang="de-DE" sz="3600" dirty="0" smtClean="0">
                <a:solidFill>
                  <a:srgbClr val="FFFF00"/>
                </a:solidFill>
              </a:rPr>
              <a:t>Vertraulichkeit</a:t>
            </a:r>
            <a:endParaRPr lang="de-DE" sz="3600" dirty="0" smtClean="0">
              <a:solidFill>
                <a:srgbClr val="FFFF00"/>
              </a:solidFill>
            </a:endParaRPr>
          </a:p>
        </p:txBody>
      </p:sp>
      <p:sp>
        <p:nvSpPr>
          <p:cNvPr id="7"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8" name="Foliennummernplatzhalter 4"/>
          <p:cNvSpPr>
            <a:spLocks noGrp="1"/>
          </p:cNvSpPr>
          <p:nvPr>
            <p:ph type="sldNum" sz="quarter" idx="12"/>
          </p:nvPr>
        </p:nvSpPr>
        <p:spPr>
          <a:xfrm rot="5400000">
            <a:off x="10209376" y="253616"/>
            <a:ext cx="1156996" cy="649765"/>
          </a:xfrm>
        </p:spPr>
        <p:txBody>
          <a:bodyPr/>
          <a:lstStyle/>
          <a:p>
            <a:fld id="{6D478BD0-1281-4753-A450-2C65BA2E1443}" type="slidenum">
              <a:rPr lang="de-DE" smtClean="0"/>
              <a:t>11</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11</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22702852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821095" y="849087"/>
            <a:ext cx="8668138" cy="1166326"/>
          </a:xfrm>
        </p:spPr>
        <p:txBody>
          <a:bodyPr/>
          <a:lstStyle/>
          <a:p>
            <a:r>
              <a:rPr lang="de-DE" dirty="0" smtClean="0"/>
              <a:t>ZUSÄTZLICHE INFOS</a:t>
            </a:r>
            <a:endParaRPr lang="de-DE" dirty="0"/>
          </a:p>
        </p:txBody>
      </p:sp>
      <p:sp>
        <p:nvSpPr>
          <p:cNvPr id="3" name="Untertitel 2"/>
          <p:cNvSpPr>
            <a:spLocks noGrp="1"/>
          </p:cNvSpPr>
          <p:nvPr>
            <p:ph type="subTitle" idx="1"/>
          </p:nvPr>
        </p:nvSpPr>
        <p:spPr>
          <a:xfrm>
            <a:off x="821095" y="2099388"/>
            <a:ext cx="11299370" cy="718457"/>
          </a:xfrm>
        </p:spPr>
        <p:txBody>
          <a:bodyPr>
            <a:noAutofit/>
          </a:bodyPr>
          <a:lstStyle/>
          <a:p>
            <a:r>
              <a:rPr lang="de-DE" sz="3600" dirty="0" err="1" smtClean="0">
                <a:solidFill>
                  <a:srgbClr val="FCB2F7"/>
                </a:solidFill>
              </a:rPr>
              <a:t>InbetriebNahme</a:t>
            </a:r>
            <a:r>
              <a:rPr lang="de-DE" sz="3600" dirty="0" smtClean="0">
                <a:solidFill>
                  <a:srgbClr val="FCB2F7"/>
                </a:solidFill>
              </a:rPr>
              <a:t> von SYSTEMEN</a:t>
            </a:r>
          </a:p>
        </p:txBody>
      </p:sp>
      <p:sp>
        <p:nvSpPr>
          <p:cNvPr id="4" name="Untertitel 2"/>
          <p:cNvSpPr txBox="1">
            <a:spLocks/>
          </p:cNvSpPr>
          <p:nvPr/>
        </p:nvSpPr>
        <p:spPr>
          <a:xfrm>
            <a:off x="821095" y="3368351"/>
            <a:ext cx="10058399" cy="2155371"/>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lumMod val="60000"/>
                  <a:lumOff val="40000"/>
                </a:schemeClr>
              </a:buClr>
              <a:buSzPct val="80000"/>
              <a:buFont typeface="Wingdings 3" charset="2"/>
              <a:buNone/>
              <a:defRPr sz="2000" b="0" i="0" kern="1200" cap="all">
                <a:solidFill>
                  <a:schemeClr val="accent1">
                    <a:lumMod val="60000"/>
                    <a:lumOff val="40000"/>
                  </a:schemeClr>
                </a:solidFill>
                <a:latin typeface="+mj-lt"/>
                <a:ea typeface="+mj-ea"/>
                <a:cs typeface="+mj-cs"/>
              </a:defRPr>
            </a:lvl1pPr>
            <a:lvl2pPr marL="457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0" rtl="0" eaLnBrk="1" latinLnBrk="0" hangingPunct="1">
              <a:spcBef>
                <a:spcPts val="1000"/>
              </a:spcBef>
              <a:spcAft>
                <a:spcPts val="0"/>
              </a:spcAft>
              <a:buClr>
                <a:schemeClr val="accent1">
                  <a:lumMod val="60000"/>
                  <a:lumOff val="40000"/>
                </a:schemeClr>
              </a:buClr>
              <a:buSzPct val="80000"/>
              <a:buFont typeface="Wingdings 3" charset="2"/>
              <a:buNone/>
              <a:defRPr sz="1400" b="0" i="0" kern="1200">
                <a:solidFill>
                  <a:schemeClr val="tx1">
                    <a:tint val="75000"/>
                  </a:schemeClr>
                </a:solidFill>
                <a:latin typeface="+mj-lt"/>
                <a:ea typeface="+mj-ea"/>
                <a:cs typeface="+mj-cs"/>
              </a:defRPr>
            </a:lvl9pPr>
          </a:lstStyle>
          <a:p>
            <a:pPr marL="571500" indent="-571500">
              <a:buFontTx/>
              <a:buChar char="-"/>
            </a:pPr>
            <a:r>
              <a:rPr lang="de-DE" sz="3600" dirty="0" smtClean="0">
                <a:solidFill>
                  <a:srgbClr val="FFFF00"/>
                </a:solidFill>
              </a:rPr>
              <a:t>ÄNDERN DER STANDARDPASSWÖRTER</a:t>
            </a:r>
          </a:p>
          <a:p>
            <a:pPr marL="571500" indent="-571500">
              <a:buFontTx/>
              <a:buChar char="-"/>
            </a:pPr>
            <a:r>
              <a:rPr lang="de-DE" sz="3600" dirty="0" smtClean="0">
                <a:solidFill>
                  <a:srgbClr val="FFFF00"/>
                </a:solidFill>
              </a:rPr>
              <a:t>SPERRE DES GERÄTS NUTZEN</a:t>
            </a:r>
            <a:endParaRPr lang="de-DE" sz="3600" dirty="0" smtClean="0">
              <a:solidFill>
                <a:srgbClr val="FFFF00"/>
              </a:solidFill>
            </a:endParaRPr>
          </a:p>
        </p:txBody>
      </p:sp>
      <p:sp>
        <p:nvSpPr>
          <p:cNvPr id="7"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8" name="Foliennummernplatzhalter 4"/>
          <p:cNvSpPr>
            <a:spLocks noGrp="1"/>
          </p:cNvSpPr>
          <p:nvPr>
            <p:ph type="sldNum" sz="quarter" idx="12"/>
          </p:nvPr>
        </p:nvSpPr>
        <p:spPr>
          <a:xfrm rot="5400000">
            <a:off x="10209376" y="253616"/>
            <a:ext cx="1156996" cy="649765"/>
          </a:xfrm>
        </p:spPr>
        <p:txBody>
          <a:bodyPr/>
          <a:lstStyle/>
          <a:p>
            <a:fld id="{6D478BD0-1281-4753-A450-2C65BA2E1443}" type="slidenum">
              <a:rPr lang="de-DE" smtClean="0"/>
              <a:t>12</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12</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1221392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119673" y="1447800"/>
            <a:ext cx="10077062" cy="3264159"/>
          </a:xfrm>
        </p:spPr>
        <p:txBody>
          <a:bodyPr/>
          <a:lstStyle/>
          <a:p>
            <a:r>
              <a:rPr lang="de-DE" dirty="0" smtClean="0"/>
              <a:t>VIELEN DANK FÜR IHRE AUFMERKSAMKEIT</a:t>
            </a:r>
            <a:endParaRPr lang="de-DE" dirty="0"/>
          </a:p>
        </p:txBody>
      </p:sp>
      <p:sp>
        <p:nvSpPr>
          <p:cNvPr id="7" name="Fußzeilenplatzhalter 4"/>
          <p:cNvSpPr txBox="1">
            <a:spLocks/>
          </p:cNvSpPr>
          <p:nvPr/>
        </p:nvSpPr>
        <p:spPr>
          <a:xfrm rot="5400000">
            <a:off x="10812510" y="300249"/>
            <a:ext cx="1520892" cy="920395"/>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smtClean="0"/>
              <a:t>DAVID BACKHUSEN</a:t>
            </a:r>
            <a:endParaRPr lang="de-DE" dirty="0"/>
          </a:p>
        </p:txBody>
      </p:sp>
      <p:sp>
        <p:nvSpPr>
          <p:cNvPr id="8" name="Foliennummernplatzhalter 4"/>
          <p:cNvSpPr>
            <a:spLocks noGrp="1"/>
          </p:cNvSpPr>
          <p:nvPr>
            <p:ph type="sldNum" sz="quarter" idx="12"/>
          </p:nvPr>
        </p:nvSpPr>
        <p:spPr>
          <a:xfrm rot="5400000">
            <a:off x="10209376" y="253616"/>
            <a:ext cx="1156996" cy="649765"/>
          </a:xfrm>
        </p:spPr>
        <p:txBody>
          <a:bodyPr/>
          <a:lstStyle/>
          <a:p>
            <a:fld id="{6D478BD0-1281-4753-A450-2C65BA2E1443}" type="slidenum">
              <a:rPr lang="de-DE" smtClean="0"/>
              <a:t>13</a:t>
            </a:fld>
            <a:r>
              <a:rPr lang="de-DE" dirty="0" smtClean="0"/>
              <a:t>/13</a:t>
            </a:r>
            <a:endParaRPr lang="de-DE" dirty="0"/>
          </a:p>
        </p:txBody>
      </p:sp>
      <p:sp>
        <p:nvSpPr>
          <p:cNvPr id="9" name="Foliennummernplatzhalter 4"/>
          <p:cNvSpPr txBox="1">
            <a:spLocks/>
          </p:cNvSpPr>
          <p:nvPr/>
        </p:nvSpPr>
        <p:spPr bwMode="gray">
          <a:xfrm>
            <a:off x="9825135" y="3218"/>
            <a:ext cx="1287624" cy="1163110"/>
          </a:xfrm>
          <a:prstGeom prst="rect">
            <a:avLst/>
          </a:prstGeom>
          <a:solidFill>
            <a:schemeClr val="accent6">
              <a:lumMod val="75000"/>
            </a:schemeClr>
          </a:solidFill>
        </p:spPr>
        <p:txBody>
          <a:bodyPr vert="horz" lIns="91440" tIns="45720" rIns="91440" bIns="45720" rtlCol="0" anchor="b"/>
          <a:lstStyle>
            <a:defPPr>
              <a:defRPr lang="en-US"/>
            </a:defPPr>
            <a:lvl1pPr marL="0" algn="ctr" defTabSz="457200" rtl="0" eaLnBrk="1" latinLnBrk="0" hangingPunct="1">
              <a:defRPr sz="2800" b="0" i="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478BD0-1281-4753-A450-2C65BA2E1443}" type="slidenum">
              <a:rPr lang="de-DE" smtClean="0"/>
              <a:pPr/>
              <a:t>13</a:t>
            </a:fld>
            <a:r>
              <a:rPr lang="de-DE" smtClean="0"/>
              <a:t>/13</a:t>
            </a:r>
            <a:endParaRPr lang="de-DE" dirty="0"/>
          </a:p>
        </p:txBody>
      </p:sp>
      <p:sp>
        <p:nvSpPr>
          <p:cNvPr id="10" name="Fußzeilenplatzhalter 4"/>
          <p:cNvSpPr txBox="1">
            <a:spLocks/>
          </p:cNvSpPr>
          <p:nvPr/>
        </p:nvSpPr>
        <p:spPr>
          <a:xfrm rot="5400000">
            <a:off x="10991346" y="308028"/>
            <a:ext cx="1502232" cy="886182"/>
          </a:xfrm>
          <a:prstGeom prst="rect">
            <a:avLst/>
          </a:prstGeom>
        </p:spPr>
        <p:txBody>
          <a:bodyPr vert="horz" lIns="91440" tIns="45720" rIns="91440" bIns="45720" rtlCol="0" anchor="b"/>
          <a:lstStyle>
            <a:defPPr>
              <a:defRPr lang="en-US"/>
            </a:defPPr>
            <a:lvl1pPr marL="0" algn="l" defTabSz="457200" rtl="0" eaLnBrk="1" latinLnBrk="0" hangingPunct="1">
              <a:defRPr sz="1100" b="0" i="0" kern="1200">
                <a:solidFill>
                  <a:schemeClr val="tx1">
                    <a:tint val="75000"/>
                    <a:alpha val="6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de-DE" dirty="0" smtClean="0"/>
              <a:t>23.10.2024</a:t>
            </a:r>
            <a:endParaRPr lang="de-DE" dirty="0"/>
          </a:p>
        </p:txBody>
      </p:sp>
    </p:spTree>
    <p:extLst>
      <p:ext uri="{BB962C8B-B14F-4D97-AF65-F5344CB8AC3E}">
        <p14:creationId xmlns:p14="http://schemas.microsoft.com/office/powerpoint/2010/main" val="12539112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657</Words>
  <Application>Microsoft Office PowerPoint</Application>
  <PresentationFormat>Breitbild</PresentationFormat>
  <Paragraphs>116</Paragraphs>
  <Slides>13</Slides>
  <Notes>6</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13</vt:i4>
      </vt:variant>
    </vt:vector>
  </HeadingPairs>
  <TitlesOfParts>
    <vt:vector size="18" baseType="lpstr">
      <vt:lpstr>Arial</vt:lpstr>
      <vt:lpstr>Calibri</vt:lpstr>
      <vt:lpstr>Century Gothic</vt:lpstr>
      <vt:lpstr>Wingdings 3</vt:lpstr>
      <vt:lpstr>Ion</vt:lpstr>
      <vt:lpstr>Gefährdungen und Schadensszenarien</vt:lpstr>
      <vt:lpstr>Inhalts-verzeich-nis</vt:lpstr>
      <vt:lpstr>Szenario 1: Cyberangriff</vt:lpstr>
      <vt:lpstr>Szenario 1: Cyberangriff</vt:lpstr>
      <vt:lpstr>PowerPoint-Präsentation</vt:lpstr>
      <vt:lpstr>Szenario 2: Naturkatastrophe</vt:lpstr>
      <vt:lpstr>PowerPoint-Präsentation</vt:lpstr>
      <vt:lpstr>Szenario 3: Datenverlust</vt:lpstr>
      <vt:lpstr>ZUSÄTZLICHE INFOS</vt:lpstr>
      <vt:lpstr>ZUSÄTZLICHE INFOS</vt:lpstr>
      <vt:lpstr>ZUSÄTZLICHE INFOS</vt:lpstr>
      <vt:lpstr>ZUSÄTZLICHE INFOS</vt:lpstr>
      <vt:lpstr>VIELEN DANK FÜR IHRE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Willkommen</dc:title>
  <dc:creator>User</dc:creator>
  <cp:lastModifiedBy>User</cp:lastModifiedBy>
  <cp:revision>13</cp:revision>
  <dcterms:created xsi:type="dcterms:W3CDTF">2024-10-22T08:19:12Z</dcterms:created>
  <dcterms:modified xsi:type="dcterms:W3CDTF">2024-10-23T07:52:24Z</dcterms:modified>
</cp:coreProperties>
</file>