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274" autoAdjust="0"/>
  </p:normalViewPr>
  <p:slideViewPr>
    <p:cSldViewPr snapToGrid="0">
      <p:cViewPr varScale="1">
        <p:scale>
          <a:sx n="82" d="100"/>
          <a:sy n="82" d="100"/>
        </p:scale>
        <p:origin x="720" y="77"/>
      </p:cViewPr>
      <p:guideLst/>
    </p:cSldViewPr>
  </p:slideViewPr>
  <p:outlineViewPr>
    <p:cViewPr>
      <p:scale>
        <a:sx n="33" d="100"/>
        <a:sy n="33" d="100"/>
      </p:scale>
      <p:origin x="0" y="-990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313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BEFB3E-F202-4777-A308-94E769C7F37C}" type="datetimeFigureOut">
              <a:rPr lang="de-DE" smtClean="0"/>
              <a:t>23.10.2024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61DFDA-C6F1-422D-BB99-3EA9D378BA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1309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1DFDA-C6F1-422D-BB99-3EA9D378BA25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4928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1DFDA-C6F1-422D-BB99-3EA9D378BA25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2498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Was ist Malware?</a:t>
            </a:r>
          </a:p>
          <a:p>
            <a:endParaRPr lang="de-DE" dirty="0" smtClean="0"/>
          </a:p>
          <a:p>
            <a:r>
              <a:rPr lang="de-DE" dirty="0" smtClean="0"/>
              <a:t>•Definition: Malware (Kurzform für "</a:t>
            </a:r>
            <a:r>
              <a:rPr lang="de-DE" dirty="0" err="1" smtClean="0"/>
              <a:t>malicious</a:t>
            </a:r>
            <a:r>
              <a:rPr lang="de-DE" dirty="0" smtClean="0"/>
              <a:t> </a:t>
            </a:r>
            <a:r>
              <a:rPr lang="de-DE" dirty="0" err="1" smtClean="0"/>
              <a:t>software</a:t>
            </a:r>
            <a:r>
              <a:rPr lang="de-DE" dirty="0" smtClean="0"/>
              <a:t>") ist schädliche Software, die entwickelt wurde, um Computer, Netzwerke oder Geräte zu beschädigen, zu stören oder zu infiltrieren.</a:t>
            </a:r>
          </a:p>
          <a:p>
            <a:endParaRPr lang="de-DE" dirty="0" smtClean="0"/>
          </a:p>
          <a:p>
            <a:r>
              <a:rPr lang="de-DE" dirty="0" smtClean="0"/>
              <a:t>•Ziele: Daten stehlen, Kontrolle über Systeme erlangen, Systeme schädigen.</a:t>
            </a:r>
          </a:p>
          <a:p>
            <a:endParaRPr lang="de-DE" dirty="0" smtClean="0"/>
          </a:p>
          <a:p>
            <a:r>
              <a:rPr lang="de-DE" dirty="0" smtClean="0"/>
              <a:t>•Verbreitungswege: E-Mails, infizierte Websites, heruntergeladene Software, USB-Sticks.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1DFDA-C6F1-422D-BB99-3EA9D378BA25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6519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•Viren </a:t>
            </a:r>
            <a:r>
              <a:rPr lang="de-DE" dirty="0"/>
              <a:t>sind bösartige Programme, die sich an Dateien anhängen und sich beim Öffnen dieser Dateien verbreiten</a:t>
            </a:r>
            <a:r>
              <a:rPr lang="de-DE" dirty="0" smtClean="0"/>
              <a:t>.</a:t>
            </a:r>
          </a:p>
          <a:p>
            <a:endParaRPr lang="de-DE" dirty="0"/>
          </a:p>
          <a:p>
            <a:r>
              <a:rPr lang="de-DE" dirty="0" smtClean="0"/>
              <a:t>•Sie </a:t>
            </a:r>
            <a:r>
              <a:rPr lang="de-DE" dirty="0"/>
              <a:t>können Dateien ändern oder löschen, was zu Datenverlust führt.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1DFDA-C6F1-422D-BB99-3EA9D378BA25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600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•Würmer </a:t>
            </a:r>
            <a:r>
              <a:rPr lang="de-DE" dirty="0"/>
              <a:t>können sich selbständig von einem Computer zum nächsten verbreiten, ohne dass der Benutzer etwas tun muss</a:t>
            </a:r>
            <a:r>
              <a:rPr lang="de-DE" dirty="0" smtClean="0"/>
              <a:t>.</a:t>
            </a:r>
          </a:p>
          <a:p>
            <a:endParaRPr lang="de-DE" dirty="0"/>
          </a:p>
          <a:p>
            <a:r>
              <a:rPr lang="de-DE" dirty="0" smtClean="0"/>
              <a:t>•Sie </a:t>
            </a:r>
            <a:r>
              <a:rPr lang="de-DE" dirty="0"/>
              <a:t>verursachen oft hohe Netzwerkauslastung und stören so die Leistung von Netzwerken.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1DFDA-C6F1-422D-BB99-3EA9D378BA25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792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•Trojaner </a:t>
            </a:r>
            <a:r>
              <a:rPr lang="de-DE" dirty="0"/>
              <a:t>tarnen sich als nützliche Software, enthalten aber im Hintergrund schädliche Funktionen</a:t>
            </a:r>
            <a:r>
              <a:rPr lang="de-DE" dirty="0" smtClean="0"/>
              <a:t>.</a:t>
            </a:r>
          </a:p>
          <a:p>
            <a:endParaRPr lang="de-DE" dirty="0"/>
          </a:p>
          <a:p>
            <a:r>
              <a:rPr lang="de-DE" dirty="0" smtClean="0"/>
              <a:t>•Beispiel</a:t>
            </a:r>
            <a:r>
              <a:rPr lang="de-DE" dirty="0"/>
              <a:t>: Ein Programm, das sich als Spiele-App tarnt, aber heimlich die Kontrolle über das System übernimmt.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1DFDA-C6F1-422D-BB99-3EA9D378BA25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4021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•Diese </a:t>
            </a:r>
            <a:r>
              <a:rPr lang="de-DE" dirty="0"/>
              <a:t>Art von Malware verschlüsselt die Dateien eines Opfers und verlangt Lösegeld für deren Freigabe</a:t>
            </a:r>
            <a:r>
              <a:rPr lang="de-DE" dirty="0" smtClean="0"/>
              <a:t>.</a:t>
            </a:r>
          </a:p>
          <a:p>
            <a:endParaRPr lang="de-DE" dirty="0"/>
          </a:p>
          <a:p>
            <a:r>
              <a:rPr lang="de-DE" dirty="0" smtClean="0"/>
              <a:t>•Besonders </a:t>
            </a:r>
            <a:r>
              <a:rPr lang="de-DE" dirty="0"/>
              <a:t>gefährlich für Unternehmen, da wichtige Daten gesperrt werden.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1DFDA-C6F1-422D-BB99-3EA9D378BA25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0504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•Spyware </a:t>
            </a:r>
            <a:r>
              <a:rPr lang="de-DE" dirty="0"/>
              <a:t>überwacht die Aktivitäten des Nutzers und sammelt Informationen, oft ohne dass der Nutzer es merkt</a:t>
            </a:r>
            <a:r>
              <a:rPr lang="de-DE" dirty="0" smtClean="0"/>
              <a:t>.</a:t>
            </a:r>
          </a:p>
          <a:p>
            <a:endParaRPr lang="de-DE" dirty="0"/>
          </a:p>
          <a:p>
            <a:r>
              <a:rPr lang="de-DE" dirty="0" smtClean="0"/>
              <a:t>•Sie </a:t>
            </a:r>
            <a:r>
              <a:rPr lang="de-DE" dirty="0"/>
              <a:t>kann Daten wie Passwörter, Kreditkartennummern oder persönliche E-Mails abfangen.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1DFDA-C6F1-422D-BB99-3EA9D378BA25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7297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•</a:t>
            </a:r>
            <a:r>
              <a:rPr lang="de-DE" dirty="0" err="1" smtClean="0"/>
              <a:t>Adware</a:t>
            </a:r>
            <a:r>
              <a:rPr lang="de-DE" dirty="0" smtClean="0"/>
              <a:t> </a:t>
            </a:r>
            <a:r>
              <a:rPr lang="de-DE" dirty="0"/>
              <a:t>zeigt unerwünschte Werbung an und verfolgt häufig das Nutzerverhalten, um gezielte Werbung zu platzieren</a:t>
            </a:r>
            <a:r>
              <a:rPr lang="de-DE" dirty="0" smtClean="0"/>
              <a:t>.</a:t>
            </a:r>
          </a:p>
          <a:p>
            <a:endParaRPr lang="de-DE" dirty="0"/>
          </a:p>
          <a:p>
            <a:r>
              <a:rPr lang="de-DE" dirty="0" smtClean="0"/>
              <a:t>•Obwohl </a:t>
            </a:r>
            <a:r>
              <a:rPr lang="de-DE" dirty="0" err="1"/>
              <a:t>Adware</a:t>
            </a:r>
            <a:r>
              <a:rPr lang="de-DE" dirty="0"/>
              <a:t> nicht immer schädlich ist, kann sie nervig sein und die Systemleistung beeinträchtigen.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1DFDA-C6F1-422D-BB99-3EA9D378BA25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74817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1. Infektionsmethode:</a:t>
            </a:r>
          </a:p>
          <a:p>
            <a:r>
              <a:rPr lang="de-DE" dirty="0" smtClean="0"/>
              <a:t>•Phishing-E-Mails</a:t>
            </a:r>
            <a:r>
              <a:rPr lang="de-DE" dirty="0"/>
              <a:t>: Ein häufiger Weg, wie Malware verbreitet wird, sind Phishing-E-Mails mit bösartigen Anhängen.</a:t>
            </a:r>
          </a:p>
          <a:p>
            <a:r>
              <a:rPr lang="de-DE" dirty="0" smtClean="0"/>
              <a:t>•Infizierte </a:t>
            </a:r>
            <a:r>
              <a:rPr lang="de-DE" dirty="0"/>
              <a:t>Websites: Ein Benutzer besucht eine unsichere Website, und die Malware wird automatisch auf sein Gerät heruntergeladen.</a:t>
            </a:r>
          </a:p>
          <a:p>
            <a:r>
              <a:rPr lang="de-DE" dirty="0" smtClean="0"/>
              <a:t>•Software-Schwachstellen</a:t>
            </a:r>
            <a:r>
              <a:rPr lang="de-DE" dirty="0"/>
              <a:t>: Veraltete Programme oder Systeme, die nicht gepatcht wurden, können Schwachstellen aufweisen, die Malware ausnutzt.</a:t>
            </a:r>
          </a:p>
          <a:p>
            <a:r>
              <a:rPr lang="de-DE" dirty="0"/>
              <a:t>2. Ausführung:</a:t>
            </a:r>
          </a:p>
          <a:p>
            <a:r>
              <a:rPr lang="de-DE" dirty="0" smtClean="0"/>
              <a:t>•Sobald </a:t>
            </a:r>
            <a:r>
              <a:rPr lang="de-DE" dirty="0"/>
              <a:t>die Malware auf dem Gerät ist, wird sie installiert und beginnt, im Hintergrund zu arbeiten.</a:t>
            </a:r>
          </a:p>
          <a:p>
            <a:r>
              <a:rPr lang="de-DE" dirty="0" smtClean="0"/>
              <a:t>•Sie </a:t>
            </a:r>
            <a:r>
              <a:rPr lang="de-DE" dirty="0"/>
              <a:t>versteckt sich oft vor Antivirenprogrammen und kann lange unentdeckt bleiben.</a:t>
            </a:r>
          </a:p>
          <a:p>
            <a:r>
              <a:rPr lang="de-DE" dirty="0"/>
              <a:t>3. Schaden:</a:t>
            </a:r>
          </a:p>
          <a:p>
            <a:r>
              <a:rPr lang="de-DE" dirty="0" smtClean="0"/>
              <a:t>•Die </a:t>
            </a:r>
            <a:r>
              <a:rPr lang="de-DE" dirty="0"/>
              <a:t>Auswirkungen können unterschiedlich sein: von gestohlenen Daten über zerstörte Dateien bis hin zur vollständigen Kontrolle über das Gerät durch den Angreifer.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1DFDA-C6F1-422D-BB99-3EA9D378BA25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22773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1. E-Mail-Anhänge:</a:t>
            </a:r>
          </a:p>
          <a:p>
            <a:r>
              <a:rPr lang="de-DE" dirty="0" smtClean="0"/>
              <a:t>•Angreifer </a:t>
            </a:r>
            <a:r>
              <a:rPr lang="de-DE" dirty="0"/>
              <a:t>senden E-Mails mit gefälschten Rechnungen oder Dokumenten. Wenn der Anhang geöffnet wird, wird Malware aktiviert.</a:t>
            </a:r>
          </a:p>
          <a:p>
            <a:r>
              <a:rPr lang="de-DE" dirty="0"/>
              <a:t>2. Infizierte Websites:</a:t>
            </a:r>
          </a:p>
          <a:p>
            <a:r>
              <a:rPr lang="de-DE" dirty="0" smtClean="0"/>
              <a:t>•Auch </a:t>
            </a:r>
            <a:r>
              <a:rPr lang="de-DE" dirty="0"/>
              <a:t>als „Drive-</a:t>
            </a:r>
            <a:r>
              <a:rPr lang="de-DE" dirty="0" err="1"/>
              <a:t>by</a:t>
            </a:r>
            <a:r>
              <a:rPr lang="de-DE" dirty="0"/>
              <a:t>-Download“ bekannt: Ein Nutzer besucht eine unsichere Website und wird unbemerkt infiziert.</a:t>
            </a:r>
          </a:p>
          <a:p>
            <a:r>
              <a:rPr lang="de-DE" dirty="0"/>
              <a:t>3. Downloads aus unsicheren Quellen:</a:t>
            </a:r>
          </a:p>
          <a:p>
            <a:r>
              <a:rPr lang="de-DE" dirty="0" smtClean="0"/>
              <a:t>•Illegale </a:t>
            </a:r>
            <a:r>
              <a:rPr lang="de-DE" dirty="0"/>
              <a:t>Software oder gefälschte Programme können Malware enthalten.</a:t>
            </a:r>
          </a:p>
          <a:p>
            <a:r>
              <a:rPr lang="de-DE" dirty="0"/>
              <a:t>4. Soziale Netzwerke:</a:t>
            </a:r>
          </a:p>
          <a:p>
            <a:r>
              <a:rPr lang="de-DE" dirty="0" smtClean="0"/>
              <a:t>•Angreifer </a:t>
            </a:r>
            <a:r>
              <a:rPr lang="de-DE" dirty="0"/>
              <a:t>nutzen Plattformen wie Facebook oder Twitter, um gefälschte Links zu verbreiten.</a:t>
            </a:r>
          </a:p>
          <a:p>
            <a:r>
              <a:rPr lang="de-DE" dirty="0"/>
              <a:t>Erläuterung: Erkläre den Nutzern, wie alltägliche Aktionen (z.B. E-Mails checken) zur Infektion führen können. Wecke das Bewusstsein für diese Gefahren.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1DFDA-C6F1-422D-BB99-3EA9D378BA25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73561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1. Antiviren-Software:</a:t>
            </a:r>
          </a:p>
          <a:p>
            <a:r>
              <a:rPr lang="de-DE" dirty="0" smtClean="0"/>
              <a:t>•Programme </a:t>
            </a:r>
            <a:r>
              <a:rPr lang="de-DE" dirty="0"/>
              <a:t>wie Norton oder Kaspersky helfen, bekannte Malware zu erkennen und zu entfernen.</a:t>
            </a:r>
          </a:p>
          <a:p>
            <a:r>
              <a:rPr lang="de-DE" dirty="0" smtClean="0"/>
              <a:t>•Sie </a:t>
            </a:r>
            <a:r>
              <a:rPr lang="de-DE" dirty="0"/>
              <a:t>sollten regelmäßig aktualisiert werden, um gegen neue Bedrohungen geschützt zu sein.</a:t>
            </a:r>
          </a:p>
          <a:p>
            <a:r>
              <a:rPr lang="de-DE" dirty="0"/>
              <a:t>2. Firewalls:</a:t>
            </a:r>
          </a:p>
          <a:p>
            <a:r>
              <a:rPr lang="de-DE" dirty="0" smtClean="0"/>
              <a:t>•Eine </a:t>
            </a:r>
            <a:r>
              <a:rPr lang="de-DE" dirty="0"/>
              <a:t>Firewall überwacht den eingehenden und ausgehenden Datenverkehr und blockiert unberechtigte Zugriffe auf das Netzwerk.</a:t>
            </a:r>
          </a:p>
          <a:p>
            <a:r>
              <a:rPr lang="de-DE" dirty="0"/>
              <a:t>3. Updates und Patches:</a:t>
            </a:r>
          </a:p>
          <a:p>
            <a:r>
              <a:rPr lang="de-DE" dirty="0" smtClean="0"/>
              <a:t>•Halte </a:t>
            </a:r>
            <a:r>
              <a:rPr lang="de-DE" dirty="0"/>
              <a:t>Betriebssysteme und Programme auf dem neuesten Stand, um Schwachstellen zu schließen.</a:t>
            </a:r>
          </a:p>
          <a:p>
            <a:r>
              <a:rPr lang="de-DE" dirty="0"/>
              <a:t>4. Sicheres Verhalten:</a:t>
            </a:r>
          </a:p>
          <a:p>
            <a:r>
              <a:rPr lang="de-DE" dirty="0" smtClean="0"/>
              <a:t>•Öffne </a:t>
            </a:r>
            <a:r>
              <a:rPr lang="de-DE" dirty="0"/>
              <a:t>keine verdächtigen E-Mails oder Anhänge.</a:t>
            </a:r>
          </a:p>
          <a:p>
            <a:r>
              <a:rPr lang="de-DE" dirty="0" smtClean="0"/>
              <a:t>•Lade </a:t>
            </a:r>
            <a:r>
              <a:rPr lang="de-DE" dirty="0"/>
              <a:t>Software nur von vertrauenswürdigen Quellen herunter.</a:t>
            </a:r>
          </a:p>
          <a:p>
            <a:r>
              <a:rPr lang="de-DE" dirty="0" smtClean="0"/>
              <a:t>•Besuche </a:t>
            </a:r>
            <a:r>
              <a:rPr lang="de-DE" dirty="0"/>
              <a:t>nur sichere Websites (Achte auf "https" in der Adressleiste).</a:t>
            </a:r>
          </a:p>
          <a:p>
            <a:r>
              <a:rPr lang="de-DE" dirty="0"/>
              <a:t>Erläuterung: Betone, dass Technik und sicherheitsbewusstes Verhalten Hand in Hand gehen. Antivirensoftware allein reicht nicht aus, wenn der Nutzer unsichere Aktionen durchführt.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1DFDA-C6F1-422D-BB99-3EA9D378BA25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8105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1. </a:t>
            </a:r>
            <a:r>
              <a:rPr lang="de-DE" dirty="0" err="1"/>
              <a:t>Ransomware</a:t>
            </a:r>
            <a:r>
              <a:rPr lang="de-DE" dirty="0"/>
              <a:t>-</a:t>
            </a:r>
            <a:r>
              <a:rPr lang="de-DE" dirty="0" err="1"/>
              <a:t>as</a:t>
            </a:r>
            <a:r>
              <a:rPr lang="de-DE" dirty="0"/>
              <a:t>-a-Service (</a:t>
            </a:r>
            <a:r>
              <a:rPr lang="de-DE" dirty="0" err="1"/>
              <a:t>RaaS</a:t>
            </a:r>
            <a:r>
              <a:rPr lang="de-DE" dirty="0"/>
              <a:t>):</a:t>
            </a:r>
          </a:p>
          <a:p>
            <a:r>
              <a:rPr lang="de-DE" dirty="0" smtClean="0"/>
              <a:t>•Kriminelle </a:t>
            </a:r>
            <a:r>
              <a:rPr lang="de-DE" dirty="0"/>
              <a:t>bieten fertige </a:t>
            </a:r>
            <a:r>
              <a:rPr lang="de-DE" dirty="0" err="1"/>
              <a:t>Ransomware</a:t>
            </a:r>
            <a:r>
              <a:rPr lang="de-DE" dirty="0"/>
              <a:t> an, die von anderen genutzt werden kann, ohne dass diese Programmierkenntnisse benötigen</a:t>
            </a:r>
            <a:r>
              <a:rPr lang="de-DE" dirty="0" smtClean="0"/>
              <a:t>.</a:t>
            </a:r>
          </a:p>
          <a:p>
            <a:endParaRPr lang="de-DE" dirty="0"/>
          </a:p>
          <a:p>
            <a:r>
              <a:rPr lang="de-DE" dirty="0"/>
              <a:t>2. Mobile Malware:</a:t>
            </a:r>
          </a:p>
          <a:p>
            <a:r>
              <a:rPr lang="de-DE" dirty="0" smtClean="0"/>
              <a:t>•Immer </a:t>
            </a:r>
            <a:r>
              <a:rPr lang="de-DE" dirty="0"/>
              <a:t>mehr Angriffe zielen auf Smartphones und Tablets ab, z.B. durch gefälschte Apps oder unsichere Downloads</a:t>
            </a:r>
            <a:r>
              <a:rPr lang="de-DE" dirty="0" smtClean="0"/>
              <a:t>.</a:t>
            </a:r>
          </a:p>
          <a:p>
            <a:endParaRPr lang="de-DE" dirty="0"/>
          </a:p>
          <a:p>
            <a:r>
              <a:rPr lang="de-DE" dirty="0"/>
              <a:t>3. Internet </a:t>
            </a:r>
            <a:r>
              <a:rPr lang="de-DE" dirty="0" err="1"/>
              <a:t>of</a:t>
            </a:r>
            <a:r>
              <a:rPr lang="de-DE" dirty="0"/>
              <a:t> Things (</a:t>
            </a:r>
            <a:r>
              <a:rPr lang="de-DE" dirty="0" err="1"/>
              <a:t>IoT</a:t>
            </a:r>
            <a:r>
              <a:rPr lang="de-DE" dirty="0"/>
              <a:t>) Malware:</a:t>
            </a:r>
          </a:p>
          <a:p>
            <a:r>
              <a:rPr lang="de-DE" dirty="0" smtClean="0"/>
              <a:t>•Smarte </a:t>
            </a:r>
            <a:r>
              <a:rPr lang="de-DE" dirty="0"/>
              <a:t>Geräte (wie Kameras oder Thermostate) können leicht angegriffen werden, wenn sie nicht richtig gesichert sind.</a:t>
            </a:r>
          </a:p>
          <a:p>
            <a:r>
              <a:rPr lang="de-DE" dirty="0"/>
              <a:t>Erläuterung: Erläutere, wie sich die Bedrohungslage ständig weiterentwickelt. Beispielsweise war </a:t>
            </a:r>
            <a:r>
              <a:rPr lang="de-DE" dirty="0" err="1"/>
              <a:t>Ransomware</a:t>
            </a:r>
            <a:r>
              <a:rPr lang="de-DE" dirty="0"/>
              <a:t> vor einigen Jahren noch selten, heute ist sie eine der größten Bedrohungen.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1DFDA-C6F1-422D-BB99-3EA9D378BA25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9748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1. </a:t>
            </a:r>
            <a:r>
              <a:rPr lang="de-DE" dirty="0" err="1"/>
              <a:t>WannaCry</a:t>
            </a:r>
            <a:r>
              <a:rPr lang="de-DE" dirty="0"/>
              <a:t> (2017):</a:t>
            </a:r>
          </a:p>
          <a:p>
            <a:r>
              <a:rPr lang="de-DE" dirty="0" smtClean="0"/>
              <a:t>•Ein </a:t>
            </a:r>
            <a:r>
              <a:rPr lang="de-DE" dirty="0"/>
              <a:t>globaler </a:t>
            </a:r>
            <a:r>
              <a:rPr lang="de-DE" dirty="0" err="1"/>
              <a:t>Ransomware</a:t>
            </a:r>
            <a:r>
              <a:rPr lang="de-DE" dirty="0"/>
              <a:t>-Angriff, der insbesondere Krankenhäuser und Unternehmen lahmlegte</a:t>
            </a:r>
            <a:r>
              <a:rPr lang="de-DE" dirty="0" smtClean="0"/>
              <a:t>.</a:t>
            </a:r>
            <a:endParaRPr lang="de-DE" dirty="0"/>
          </a:p>
          <a:p>
            <a:r>
              <a:rPr lang="de-DE" dirty="0" smtClean="0"/>
              <a:t>•Verschlüsselte </a:t>
            </a:r>
            <a:r>
              <a:rPr lang="de-DE" dirty="0"/>
              <a:t>Dateien und verlangte Lösegeld für die Entschlüsselung</a:t>
            </a:r>
            <a:r>
              <a:rPr lang="de-DE" dirty="0" smtClean="0"/>
              <a:t>.</a:t>
            </a:r>
          </a:p>
          <a:p>
            <a:endParaRPr lang="de-DE" dirty="0"/>
          </a:p>
          <a:p>
            <a:r>
              <a:rPr lang="de-DE" dirty="0"/>
              <a:t>2. </a:t>
            </a:r>
            <a:r>
              <a:rPr lang="de-DE" dirty="0" err="1"/>
              <a:t>NotPetya</a:t>
            </a:r>
            <a:r>
              <a:rPr lang="de-DE" dirty="0"/>
              <a:t> (2017):</a:t>
            </a:r>
          </a:p>
          <a:p>
            <a:r>
              <a:rPr lang="de-DE" dirty="0" smtClean="0"/>
              <a:t>•Ähnlich </a:t>
            </a:r>
            <a:r>
              <a:rPr lang="de-DE" dirty="0"/>
              <a:t>wie </a:t>
            </a:r>
            <a:r>
              <a:rPr lang="de-DE" dirty="0" err="1"/>
              <a:t>WannaCry</a:t>
            </a:r>
            <a:r>
              <a:rPr lang="de-DE" dirty="0"/>
              <a:t>, verbreitete sich wie ein Wurm und zerstörte ganze Systeme, anstatt nur Lösegeld zu fordern</a:t>
            </a:r>
            <a:r>
              <a:rPr lang="de-DE" dirty="0" smtClean="0"/>
              <a:t>.</a:t>
            </a:r>
          </a:p>
          <a:p>
            <a:endParaRPr lang="de-DE" dirty="0"/>
          </a:p>
          <a:p>
            <a:r>
              <a:rPr lang="de-DE" dirty="0"/>
              <a:t>3. </a:t>
            </a:r>
            <a:r>
              <a:rPr lang="de-DE" dirty="0" err="1"/>
              <a:t>Emotet</a:t>
            </a:r>
            <a:r>
              <a:rPr lang="de-DE" dirty="0"/>
              <a:t> (2018):</a:t>
            </a:r>
          </a:p>
          <a:p>
            <a:r>
              <a:rPr lang="de-DE" dirty="0" smtClean="0"/>
              <a:t>•Ein </a:t>
            </a:r>
            <a:r>
              <a:rPr lang="de-DE" dirty="0"/>
              <a:t>Trojaner, der Bankdaten stahl und sich über E-Mail-Netzwerke verbreitete.</a:t>
            </a:r>
          </a:p>
          <a:p>
            <a:r>
              <a:rPr lang="de-DE" dirty="0"/>
              <a:t>Erläuterung: Solche Beispiele zeigen den Ernst der Lage. Erkläre, dass diese Angriffe hohe Kosten verursacht haben und ganze Unternehmen lahmlegten.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1DFDA-C6F1-422D-BB99-3EA9D378BA25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00080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•Malware </a:t>
            </a:r>
            <a:r>
              <a:rPr lang="de-DE" dirty="0"/>
              <a:t>ist eine wachsende Bedrohung, die sich ständig weiterentwickelt</a:t>
            </a:r>
            <a:r>
              <a:rPr lang="de-DE" dirty="0" smtClean="0"/>
              <a:t>.</a:t>
            </a:r>
          </a:p>
          <a:p>
            <a:endParaRPr lang="de-DE" dirty="0"/>
          </a:p>
          <a:p>
            <a:r>
              <a:rPr lang="de-DE" dirty="0" smtClean="0"/>
              <a:t>•Es </a:t>
            </a:r>
            <a:r>
              <a:rPr lang="de-DE" dirty="0"/>
              <a:t>ist wichtig, Schutzmaßnahmen zu ergreifen, um sich zu schützen</a:t>
            </a:r>
            <a:r>
              <a:rPr lang="de-DE" dirty="0" smtClean="0"/>
              <a:t>.</a:t>
            </a:r>
          </a:p>
          <a:p>
            <a:endParaRPr lang="de-DE" dirty="0"/>
          </a:p>
          <a:p>
            <a:r>
              <a:rPr lang="de-DE" dirty="0" smtClean="0"/>
              <a:t>•Achtsamkeit </a:t>
            </a:r>
            <a:r>
              <a:rPr lang="de-DE" dirty="0"/>
              <a:t>und sicherheitsbewusstes Verhalten sind entscheidend, um Malware zu vermeiden</a:t>
            </a:r>
            <a:r>
              <a:rPr lang="de-DE" dirty="0" smtClean="0"/>
              <a:t>.</a:t>
            </a:r>
          </a:p>
          <a:p>
            <a:endParaRPr lang="de-DE" dirty="0"/>
          </a:p>
          <a:p>
            <a:r>
              <a:rPr lang="de-DE" dirty="0"/>
              <a:t>Erläuterung: Schließe die Präsentation mit der Botschaft, dass Prävention der Schlüssel ist, um Malware abzuwehren.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1DFDA-C6F1-422D-BB99-3EA9D378BA25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55273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5856B-010D-458F-BC30-99F3A88B66C9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8046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4400" dirty="0" smtClean="0"/>
              <a:t>Malware (</a:t>
            </a:r>
            <a:r>
              <a:rPr lang="de-DE" sz="4400" dirty="0" err="1" smtClean="0"/>
              <a:t>malicious</a:t>
            </a:r>
            <a:r>
              <a:rPr lang="de-DE" sz="4400" dirty="0" smtClean="0"/>
              <a:t> Software)</a:t>
            </a:r>
            <a:endParaRPr lang="de-DE" sz="44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939" y="3602038"/>
            <a:ext cx="5615108" cy="2807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feld 4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</a:t>
            </a:r>
            <a:r>
              <a:rPr lang="de-DE" sz="1200" dirty="0" smtClean="0"/>
              <a:t>23</a:t>
            </a:r>
            <a:r>
              <a:rPr lang="de-DE" sz="1200" dirty="0" smtClean="0"/>
              <a:t>.10.2024</a:t>
            </a:r>
            <a:r>
              <a:rPr lang="de-DE" sz="1200" dirty="0" smtClean="0"/>
              <a:t>											</a:t>
            </a:r>
            <a:r>
              <a:rPr lang="de-DE" sz="1200" dirty="0" smtClean="0"/>
              <a:t>1/16</a:t>
            </a:r>
            <a:endParaRPr lang="de-DE" sz="1200" dirty="0"/>
          </a:p>
        </p:txBody>
      </p:sp>
      <p:sp>
        <p:nvSpPr>
          <p:cNvPr id="6" name="Textfeld 5"/>
          <p:cNvSpPr txBox="1"/>
          <p:nvPr/>
        </p:nvSpPr>
        <p:spPr>
          <a:xfrm>
            <a:off x="11047411" y="0"/>
            <a:ext cx="114458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Malware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801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Inhalt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1. Einführung</a:t>
            </a:r>
          </a:p>
          <a:p>
            <a:r>
              <a:rPr lang="de-DE" dirty="0" smtClean="0"/>
              <a:t>2. Arten von Malware</a:t>
            </a:r>
          </a:p>
          <a:p>
            <a:r>
              <a:rPr lang="de-DE" dirty="0" smtClean="0"/>
              <a:t>3. Wie funktioniert Malware</a:t>
            </a:r>
          </a:p>
          <a:p>
            <a:r>
              <a:rPr lang="de-DE" dirty="0" smtClean="0"/>
              <a:t>4. Verbreitungswege</a:t>
            </a:r>
          </a:p>
          <a:p>
            <a:r>
              <a:rPr lang="de-DE" dirty="0" smtClean="0"/>
              <a:t>5. Schutzmaßnahmen</a:t>
            </a:r>
          </a:p>
          <a:p>
            <a:r>
              <a:rPr lang="de-DE" dirty="0" smtClean="0"/>
              <a:t>6. Aktuelle Bedrohungen und Trends</a:t>
            </a:r>
          </a:p>
          <a:p>
            <a:r>
              <a:rPr lang="de-DE" dirty="0" smtClean="0"/>
              <a:t>7. Fallbeispiele</a:t>
            </a:r>
          </a:p>
          <a:p>
            <a:r>
              <a:rPr lang="de-DE" dirty="0" smtClean="0"/>
              <a:t>8. Fazit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 smtClean="0"/>
              <a:t>Malware</a:t>
            </a:r>
          </a:p>
          <a:p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705" y="2808763"/>
            <a:ext cx="3177540" cy="24231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</a:t>
            </a:r>
            <a:r>
              <a:rPr lang="de-DE" sz="1200" dirty="0" smtClean="0"/>
              <a:t>23</a:t>
            </a:r>
            <a:r>
              <a:rPr lang="de-DE" sz="1200" dirty="0" smtClean="0"/>
              <a:t>.10.2024</a:t>
            </a:r>
            <a:r>
              <a:rPr lang="de-DE" sz="1200" dirty="0" smtClean="0"/>
              <a:t>											</a:t>
            </a:r>
            <a:r>
              <a:rPr lang="de-DE" sz="1200" dirty="0" smtClean="0"/>
              <a:t>2</a:t>
            </a:r>
            <a:r>
              <a:rPr lang="de-DE" sz="1200" dirty="0" smtClean="0"/>
              <a:t>/16</a:t>
            </a:r>
            <a:endParaRPr lang="de-DE" sz="1200" dirty="0"/>
          </a:p>
        </p:txBody>
      </p:sp>
      <p:sp>
        <p:nvSpPr>
          <p:cNvPr id="7" name="Textfeld 6"/>
          <p:cNvSpPr txBox="1"/>
          <p:nvPr/>
        </p:nvSpPr>
        <p:spPr>
          <a:xfrm>
            <a:off x="11047411" y="0"/>
            <a:ext cx="114458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Malware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6239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1. Einführung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Was ist Malware?</a:t>
            </a:r>
          </a:p>
          <a:p>
            <a:pPr lvl="1"/>
            <a:r>
              <a:rPr lang="de-DE" dirty="0" smtClean="0"/>
              <a:t>Definition</a:t>
            </a:r>
            <a:r>
              <a:rPr lang="de-DE" dirty="0"/>
              <a:t>: Malware (Kurzform für "</a:t>
            </a:r>
            <a:r>
              <a:rPr lang="de-DE" dirty="0" err="1"/>
              <a:t>malicious</a:t>
            </a:r>
            <a:r>
              <a:rPr lang="de-DE" dirty="0"/>
              <a:t> </a:t>
            </a:r>
            <a:r>
              <a:rPr lang="de-DE" dirty="0" err="1"/>
              <a:t>software</a:t>
            </a:r>
            <a:r>
              <a:rPr lang="de-DE" dirty="0"/>
              <a:t>") ist schädliche Software, die entwickelt wurde, um Computer, Netzwerke oder Geräte zu beschädigen, zu stören oder zu infiltrieren.</a:t>
            </a:r>
          </a:p>
          <a:p>
            <a:pPr lvl="1"/>
            <a:r>
              <a:rPr lang="de-DE" dirty="0" smtClean="0"/>
              <a:t>Ziele</a:t>
            </a:r>
            <a:r>
              <a:rPr lang="de-DE" dirty="0"/>
              <a:t>: Daten stehlen, Kontrolle über Systeme erlangen, Systeme schädigen.</a:t>
            </a:r>
          </a:p>
          <a:p>
            <a:pPr lvl="1"/>
            <a:r>
              <a:rPr lang="de-DE" dirty="0" smtClean="0"/>
              <a:t>Verbreitungswege</a:t>
            </a:r>
            <a:r>
              <a:rPr lang="de-DE" dirty="0"/>
              <a:t>: E-Mails, infizierte Websites, heruntergeladene Software, USB-Sticks.</a:t>
            </a:r>
          </a:p>
          <a:p>
            <a:endParaRPr lang="de-DE" dirty="0" smtClean="0"/>
          </a:p>
        </p:txBody>
      </p:sp>
      <p:sp>
        <p:nvSpPr>
          <p:cNvPr id="4" name="Textfeld 3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</a:t>
            </a:r>
            <a:r>
              <a:rPr lang="de-DE" sz="1200" dirty="0" smtClean="0"/>
              <a:t>23</a:t>
            </a:r>
            <a:r>
              <a:rPr lang="de-DE" sz="1200" dirty="0" smtClean="0"/>
              <a:t>.10.2024</a:t>
            </a:r>
            <a:r>
              <a:rPr lang="de-DE" sz="1200" dirty="0" smtClean="0"/>
              <a:t>											</a:t>
            </a:r>
            <a:r>
              <a:rPr lang="de-DE" sz="1200" dirty="0" smtClean="0"/>
              <a:t>3</a:t>
            </a:r>
            <a:r>
              <a:rPr lang="de-DE" sz="1200" dirty="0" smtClean="0"/>
              <a:t>/16</a:t>
            </a:r>
            <a:endParaRPr lang="de-DE" sz="1200" dirty="0"/>
          </a:p>
        </p:txBody>
      </p:sp>
      <p:sp>
        <p:nvSpPr>
          <p:cNvPr id="5" name="Textfeld 4"/>
          <p:cNvSpPr txBox="1"/>
          <p:nvPr/>
        </p:nvSpPr>
        <p:spPr>
          <a:xfrm>
            <a:off x="11047411" y="0"/>
            <a:ext cx="114458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Malware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905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2. Arten von Malware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41412" y="2249486"/>
            <a:ext cx="6437557" cy="4265613"/>
          </a:xfrm>
        </p:spPr>
        <p:txBody>
          <a:bodyPr>
            <a:normAutofit/>
          </a:bodyPr>
          <a:lstStyle/>
          <a:p>
            <a:r>
              <a:rPr lang="de-DE" dirty="0" smtClean="0"/>
              <a:t>Virus</a:t>
            </a:r>
          </a:p>
          <a:p>
            <a:pPr lvl="1"/>
            <a:r>
              <a:rPr lang="de-DE" dirty="0" smtClean="0"/>
              <a:t>Verbreitet sich durch Anhänge oder infizierte Dateien.</a:t>
            </a:r>
          </a:p>
          <a:p>
            <a:pPr lvl="1"/>
            <a:r>
              <a:rPr lang="de-DE" dirty="0" smtClean="0"/>
              <a:t>Reproduziert sich selbst und verändert oder löscht Dateien.</a:t>
            </a:r>
          </a:p>
          <a:p>
            <a:pPr marL="457200" lvl="1" indent="0">
              <a:buNone/>
            </a:pP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44" y="2249486"/>
            <a:ext cx="2990557" cy="27163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feld 4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</a:t>
            </a:r>
            <a:r>
              <a:rPr lang="de-DE" sz="1200" dirty="0" smtClean="0"/>
              <a:t>23</a:t>
            </a:r>
            <a:r>
              <a:rPr lang="de-DE" sz="1200" dirty="0" smtClean="0"/>
              <a:t>.10.2024</a:t>
            </a:r>
            <a:r>
              <a:rPr lang="de-DE" sz="1200" dirty="0" smtClean="0"/>
              <a:t>											</a:t>
            </a:r>
            <a:r>
              <a:rPr lang="de-DE" sz="1200" dirty="0" smtClean="0"/>
              <a:t>4</a:t>
            </a:r>
            <a:r>
              <a:rPr lang="de-DE" sz="1200" dirty="0" smtClean="0"/>
              <a:t>/16</a:t>
            </a:r>
            <a:endParaRPr lang="de-DE" sz="1200" dirty="0"/>
          </a:p>
        </p:txBody>
      </p:sp>
      <p:sp>
        <p:nvSpPr>
          <p:cNvPr id="6" name="Textfeld 5"/>
          <p:cNvSpPr txBox="1"/>
          <p:nvPr/>
        </p:nvSpPr>
        <p:spPr>
          <a:xfrm>
            <a:off x="11047411" y="0"/>
            <a:ext cx="114458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Malware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5994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2. Arten von Malware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41412" y="2249486"/>
            <a:ext cx="6437557" cy="4265613"/>
          </a:xfrm>
        </p:spPr>
        <p:txBody>
          <a:bodyPr>
            <a:normAutofit/>
          </a:bodyPr>
          <a:lstStyle/>
          <a:p>
            <a:r>
              <a:rPr lang="de-DE" dirty="0" smtClean="0"/>
              <a:t>Wurm</a:t>
            </a:r>
          </a:p>
          <a:p>
            <a:pPr lvl="1"/>
            <a:r>
              <a:rPr lang="de-DE" dirty="0" smtClean="0"/>
              <a:t>Kann sich selbstständig ohne Benutzerinteraktion verbreiten</a:t>
            </a:r>
          </a:p>
          <a:p>
            <a:pPr lvl="1"/>
            <a:r>
              <a:rPr lang="de-DE" dirty="0" smtClean="0"/>
              <a:t>Oft über Netzwerke verbreitet, verursacht massive Ausbreitung und Ressourcenverbrauch</a:t>
            </a:r>
          </a:p>
          <a:p>
            <a:pPr marL="457200" lvl="1" indent="0">
              <a:buNone/>
            </a:pP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243" y="2311205"/>
            <a:ext cx="3010025" cy="31400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</a:t>
            </a:r>
            <a:r>
              <a:rPr lang="de-DE" sz="1200" dirty="0" smtClean="0"/>
              <a:t>23</a:t>
            </a:r>
            <a:r>
              <a:rPr lang="de-DE" sz="1200" dirty="0" smtClean="0"/>
              <a:t>.10.2024</a:t>
            </a:r>
            <a:r>
              <a:rPr lang="de-DE" sz="1200" dirty="0" smtClean="0"/>
              <a:t>											</a:t>
            </a:r>
            <a:r>
              <a:rPr lang="de-DE" sz="1200" dirty="0" smtClean="0"/>
              <a:t>5</a:t>
            </a:r>
            <a:r>
              <a:rPr lang="de-DE" sz="1200" dirty="0" smtClean="0"/>
              <a:t>/16</a:t>
            </a:r>
            <a:endParaRPr lang="de-DE" sz="1200" dirty="0"/>
          </a:p>
        </p:txBody>
      </p:sp>
      <p:sp>
        <p:nvSpPr>
          <p:cNvPr id="7" name="Textfeld 6"/>
          <p:cNvSpPr txBox="1"/>
          <p:nvPr/>
        </p:nvSpPr>
        <p:spPr>
          <a:xfrm>
            <a:off x="11047411" y="0"/>
            <a:ext cx="114458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Malware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9399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2. Arten von Malware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41412" y="2249486"/>
            <a:ext cx="6437557" cy="4265613"/>
          </a:xfrm>
        </p:spPr>
        <p:txBody>
          <a:bodyPr>
            <a:normAutofit/>
          </a:bodyPr>
          <a:lstStyle/>
          <a:p>
            <a:r>
              <a:rPr lang="de-DE" dirty="0" smtClean="0"/>
              <a:t>Trojaner</a:t>
            </a:r>
          </a:p>
          <a:p>
            <a:pPr lvl="1"/>
            <a:r>
              <a:rPr lang="de-DE" dirty="0" smtClean="0"/>
              <a:t>Tarnung als nützliche Software, während es im Hintergrund schädliche Aktivitäten ausführt.</a:t>
            </a:r>
          </a:p>
          <a:p>
            <a:pPr lvl="1"/>
            <a:r>
              <a:rPr lang="de-DE" dirty="0" smtClean="0"/>
              <a:t>Oft als „</a:t>
            </a:r>
            <a:r>
              <a:rPr lang="de-DE" dirty="0" err="1" smtClean="0"/>
              <a:t>Backdoor</a:t>
            </a:r>
            <a:r>
              <a:rPr lang="de-DE" dirty="0" smtClean="0"/>
              <a:t>“ genutzt, um Zugang zum System zu bekommen.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243" y="2875085"/>
            <a:ext cx="3010025" cy="20415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</a:t>
            </a:r>
            <a:r>
              <a:rPr lang="de-DE" sz="1200" dirty="0" smtClean="0"/>
              <a:t>23</a:t>
            </a:r>
            <a:r>
              <a:rPr lang="de-DE" sz="1200" dirty="0" smtClean="0"/>
              <a:t>.10.2024</a:t>
            </a:r>
            <a:r>
              <a:rPr lang="de-DE" sz="1200" dirty="0" smtClean="0"/>
              <a:t>											</a:t>
            </a:r>
            <a:r>
              <a:rPr lang="de-DE" sz="1200" dirty="0" smtClean="0"/>
              <a:t>6</a:t>
            </a:r>
            <a:r>
              <a:rPr lang="de-DE" sz="1200" dirty="0" smtClean="0"/>
              <a:t>/16</a:t>
            </a:r>
            <a:endParaRPr lang="de-DE" sz="1200" dirty="0"/>
          </a:p>
        </p:txBody>
      </p:sp>
      <p:sp>
        <p:nvSpPr>
          <p:cNvPr id="7" name="Textfeld 6"/>
          <p:cNvSpPr txBox="1"/>
          <p:nvPr/>
        </p:nvSpPr>
        <p:spPr>
          <a:xfrm>
            <a:off x="11047411" y="0"/>
            <a:ext cx="114458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Malware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2130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2. Arten von Malware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41412" y="2249486"/>
            <a:ext cx="6437557" cy="4265613"/>
          </a:xfrm>
        </p:spPr>
        <p:txBody>
          <a:bodyPr>
            <a:normAutofit/>
          </a:bodyPr>
          <a:lstStyle/>
          <a:p>
            <a:r>
              <a:rPr lang="de-DE" dirty="0" err="1" smtClean="0"/>
              <a:t>Ransomware</a:t>
            </a:r>
            <a:endParaRPr lang="de-DE" dirty="0" smtClean="0"/>
          </a:p>
          <a:p>
            <a:pPr lvl="1"/>
            <a:r>
              <a:rPr lang="de-DE" dirty="0" smtClean="0"/>
              <a:t>Verschlüsselt Dateien des Opfers und fordert Lösegeld für die Freigabe.</a:t>
            </a:r>
          </a:p>
          <a:p>
            <a:pPr lvl="1"/>
            <a:r>
              <a:rPr lang="de-DE" dirty="0" smtClean="0"/>
              <a:t>Besonders gefährlich für Unternehmen und Krankenhäuser.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466" y="2875085"/>
            <a:ext cx="2893579" cy="20415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</a:t>
            </a:r>
            <a:r>
              <a:rPr lang="de-DE" sz="1200" dirty="0" smtClean="0"/>
              <a:t>23</a:t>
            </a:r>
            <a:r>
              <a:rPr lang="de-DE" sz="1200" dirty="0" smtClean="0"/>
              <a:t>.10.2024</a:t>
            </a:r>
            <a:r>
              <a:rPr lang="de-DE" sz="1200" dirty="0" smtClean="0"/>
              <a:t>											</a:t>
            </a:r>
            <a:r>
              <a:rPr lang="de-DE" sz="1200" dirty="0" smtClean="0"/>
              <a:t>7</a:t>
            </a:r>
            <a:r>
              <a:rPr lang="de-DE" sz="1200" dirty="0" smtClean="0"/>
              <a:t>/16</a:t>
            </a:r>
            <a:endParaRPr lang="de-DE" sz="1200" dirty="0"/>
          </a:p>
        </p:txBody>
      </p:sp>
      <p:sp>
        <p:nvSpPr>
          <p:cNvPr id="7" name="Textfeld 6"/>
          <p:cNvSpPr txBox="1"/>
          <p:nvPr/>
        </p:nvSpPr>
        <p:spPr>
          <a:xfrm>
            <a:off x="11047411" y="0"/>
            <a:ext cx="114458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Malware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3332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2. Arten von Malware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41412" y="2249486"/>
            <a:ext cx="6437557" cy="4265613"/>
          </a:xfrm>
        </p:spPr>
        <p:txBody>
          <a:bodyPr>
            <a:normAutofit/>
          </a:bodyPr>
          <a:lstStyle/>
          <a:p>
            <a:r>
              <a:rPr lang="de-DE" dirty="0" smtClean="0"/>
              <a:t>Spyware</a:t>
            </a:r>
          </a:p>
          <a:p>
            <a:pPr lvl="1"/>
            <a:r>
              <a:rPr lang="de-DE" dirty="0" smtClean="0"/>
              <a:t>Überwacht das Verhalten des Benutzers und sammelt persönliche Daten.</a:t>
            </a:r>
          </a:p>
          <a:p>
            <a:pPr lvl="1"/>
            <a:r>
              <a:rPr lang="de-DE" dirty="0" smtClean="0"/>
              <a:t>Oft versteckt in scheinbar legitimen Programmen.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571" y="2875085"/>
            <a:ext cx="2487369" cy="20415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</a:t>
            </a:r>
            <a:r>
              <a:rPr lang="de-DE" sz="1200" dirty="0" smtClean="0"/>
              <a:t>23</a:t>
            </a:r>
            <a:r>
              <a:rPr lang="de-DE" sz="1200" dirty="0" smtClean="0"/>
              <a:t>.10.2024</a:t>
            </a:r>
            <a:r>
              <a:rPr lang="de-DE" sz="1200" dirty="0" smtClean="0"/>
              <a:t>											</a:t>
            </a:r>
            <a:r>
              <a:rPr lang="de-DE" sz="1200" dirty="0" smtClean="0"/>
              <a:t>8</a:t>
            </a:r>
            <a:r>
              <a:rPr lang="de-DE" sz="1200" dirty="0" smtClean="0"/>
              <a:t>/16</a:t>
            </a:r>
            <a:endParaRPr lang="de-DE" sz="1200" dirty="0"/>
          </a:p>
        </p:txBody>
      </p:sp>
      <p:sp>
        <p:nvSpPr>
          <p:cNvPr id="7" name="Textfeld 6"/>
          <p:cNvSpPr txBox="1"/>
          <p:nvPr/>
        </p:nvSpPr>
        <p:spPr>
          <a:xfrm>
            <a:off x="11047411" y="0"/>
            <a:ext cx="114458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Malware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49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2. Arten von Malware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41412" y="2249486"/>
            <a:ext cx="6437557" cy="4265613"/>
          </a:xfrm>
        </p:spPr>
        <p:txBody>
          <a:bodyPr>
            <a:normAutofit/>
          </a:bodyPr>
          <a:lstStyle/>
          <a:p>
            <a:r>
              <a:rPr lang="de-DE" dirty="0" err="1" smtClean="0"/>
              <a:t>Adware</a:t>
            </a:r>
            <a:endParaRPr lang="de-DE" dirty="0" smtClean="0"/>
          </a:p>
          <a:p>
            <a:pPr lvl="1"/>
            <a:r>
              <a:rPr lang="de-DE" dirty="0" smtClean="0"/>
              <a:t>Zeigt unerwünschte Werbung an und kann das Nutzerverhalten verfolgen.</a:t>
            </a:r>
          </a:p>
          <a:p>
            <a:pPr lvl="1"/>
            <a:r>
              <a:rPr lang="de-DE" dirty="0" smtClean="0"/>
              <a:t>Kann das System verlangsamen und Daten für Werbezwecke sammeln.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571" y="3142755"/>
            <a:ext cx="2487369" cy="15062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feld 5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</a:t>
            </a:r>
            <a:r>
              <a:rPr lang="de-DE" sz="1200" dirty="0" smtClean="0"/>
              <a:t>23</a:t>
            </a:r>
            <a:r>
              <a:rPr lang="de-DE" sz="1200" dirty="0" smtClean="0"/>
              <a:t>.10.2024</a:t>
            </a:r>
            <a:r>
              <a:rPr lang="de-DE" sz="1200" dirty="0" smtClean="0"/>
              <a:t>											</a:t>
            </a:r>
            <a:r>
              <a:rPr lang="de-DE" sz="1200" dirty="0" smtClean="0"/>
              <a:t>9</a:t>
            </a:r>
            <a:r>
              <a:rPr lang="de-DE" sz="1200" dirty="0" smtClean="0"/>
              <a:t>/16</a:t>
            </a:r>
            <a:endParaRPr lang="de-DE" sz="1200" dirty="0"/>
          </a:p>
        </p:txBody>
      </p:sp>
      <p:sp>
        <p:nvSpPr>
          <p:cNvPr id="7" name="Textfeld 6"/>
          <p:cNvSpPr txBox="1"/>
          <p:nvPr/>
        </p:nvSpPr>
        <p:spPr>
          <a:xfrm>
            <a:off x="11047411" y="0"/>
            <a:ext cx="114458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Malware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344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3. Wie funktioniert Malware?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DE" dirty="0"/>
              <a:t>1. Infektionsmethode:</a:t>
            </a:r>
          </a:p>
          <a:p>
            <a:pPr lvl="1"/>
            <a:r>
              <a:rPr lang="de-DE" dirty="0" smtClean="0"/>
              <a:t>Anhänge </a:t>
            </a:r>
            <a:r>
              <a:rPr lang="de-DE" dirty="0"/>
              <a:t>in Phishing-E-Mails.</a:t>
            </a:r>
          </a:p>
          <a:p>
            <a:pPr lvl="1"/>
            <a:r>
              <a:rPr lang="de-DE" dirty="0" smtClean="0"/>
              <a:t>Drive-</a:t>
            </a:r>
            <a:r>
              <a:rPr lang="de-DE" dirty="0" err="1" smtClean="0"/>
              <a:t>by</a:t>
            </a:r>
            <a:r>
              <a:rPr lang="de-DE" dirty="0" smtClean="0"/>
              <a:t>-Downloads </a:t>
            </a:r>
            <a:r>
              <a:rPr lang="de-DE" dirty="0"/>
              <a:t>von infizierten Websites.</a:t>
            </a:r>
          </a:p>
          <a:p>
            <a:pPr lvl="1"/>
            <a:r>
              <a:rPr lang="de-DE" dirty="0" smtClean="0"/>
              <a:t>Schwachstellen </a:t>
            </a:r>
            <a:r>
              <a:rPr lang="de-DE" dirty="0"/>
              <a:t>in Software ausnutzen.</a:t>
            </a:r>
          </a:p>
          <a:p>
            <a:pPr marL="0" indent="0">
              <a:buNone/>
            </a:pPr>
            <a:r>
              <a:rPr lang="de-DE" dirty="0"/>
              <a:t>2. Ausführung:</a:t>
            </a:r>
          </a:p>
          <a:p>
            <a:pPr lvl="1"/>
            <a:r>
              <a:rPr lang="de-DE" dirty="0" smtClean="0"/>
              <a:t>Installation </a:t>
            </a:r>
            <a:r>
              <a:rPr lang="de-DE" dirty="0"/>
              <a:t>der Malware nach dem erfolgreichen Infektionsversuch.</a:t>
            </a:r>
          </a:p>
          <a:p>
            <a:pPr lvl="1"/>
            <a:r>
              <a:rPr lang="de-DE" dirty="0" smtClean="0"/>
              <a:t>Malware </a:t>
            </a:r>
            <a:r>
              <a:rPr lang="de-DE" dirty="0"/>
              <a:t>bleibt oft verborgen und schwer erkennbar.</a:t>
            </a:r>
          </a:p>
          <a:p>
            <a:pPr marL="0" indent="0">
              <a:buNone/>
            </a:pPr>
            <a:r>
              <a:rPr lang="de-DE" dirty="0"/>
              <a:t>3. Schaden:</a:t>
            </a:r>
          </a:p>
          <a:p>
            <a:pPr lvl="1"/>
            <a:r>
              <a:rPr lang="de-DE" dirty="0" smtClean="0"/>
              <a:t>Datenverlust</a:t>
            </a:r>
            <a:r>
              <a:rPr lang="de-DE" dirty="0"/>
              <a:t>, Identitätsdiebstahl, Geldverlust.</a:t>
            </a:r>
          </a:p>
          <a:p>
            <a:pPr lvl="1"/>
            <a:r>
              <a:rPr lang="de-DE" dirty="0" smtClean="0"/>
              <a:t>Komplette </a:t>
            </a:r>
            <a:r>
              <a:rPr lang="de-DE" dirty="0"/>
              <a:t>Kontrolle über infizierte Systeme möglich.</a:t>
            </a:r>
          </a:p>
          <a:p>
            <a:endParaRPr lang="de-DE" dirty="0" smtClean="0"/>
          </a:p>
        </p:txBody>
      </p:sp>
      <p:sp>
        <p:nvSpPr>
          <p:cNvPr id="4" name="Textfeld 3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</a:t>
            </a:r>
            <a:r>
              <a:rPr lang="de-DE" sz="1200" dirty="0" smtClean="0"/>
              <a:t>23</a:t>
            </a:r>
            <a:r>
              <a:rPr lang="de-DE" sz="1200" dirty="0" smtClean="0"/>
              <a:t>.10.2024</a:t>
            </a:r>
            <a:r>
              <a:rPr lang="de-DE" sz="1200" dirty="0" smtClean="0"/>
              <a:t>											</a:t>
            </a:r>
            <a:r>
              <a:rPr lang="de-DE" sz="1200" dirty="0" smtClean="0"/>
              <a:t>10/16</a:t>
            </a:r>
            <a:endParaRPr lang="de-DE" sz="1200" dirty="0"/>
          </a:p>
        </p:txBody>
      </p:sp>
      <p:sp>
        <p:nvSpPr>
          <p:cNvPr id="5" name="Textfeld 4"/>
          <p:cNvSpPr txBox="1"/>
          <p:nvPr/>
        </p:nvSpPr>
        <p:spPr>
          <a:xfrm>
            <a:off x="11047411" y="0"/>
            <a:ext cx="114458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Malware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3505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4. Verbreitungswege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dirty="0"/>
              <a:t>1. E-Mail-Anhänge:</a:t>
            </a:r>
          </a:p>
          <a:p>
            <a:pPr lvl="1"/>
            <a:r>
              <a:rPr lang="de-DE" dirty="0" smtClean="0"/>
              <a:t>Gefälschte </a:t>
            </a:r>
            <a:r>
              <a:rPr lang="de-DE" dirty="0"/>
              <a:t>Rechnungen oder Dokumente mit bösartigem Code.</a:t>
            </a:r>
          </a:p>
          <a:p>
            <a:pPr marL="0" indent="0">
              <a:buNone/>
            </a:pPr>
            <a:r>
              <a:rPr lang="de-DE" dirty="0"/>
              <a:t>2. Infizierte Websites:</a:t>
            </a:r>
          </a:p>
          <a:p>
            <a:pPr lvl="1"/>
            <a:r>
              <a:rPr lang="de-DE" dirty="0" err="1" smtClean="0"/>
              <a:t>Exploit</a:t>
            </a:r>
            <a:r>
              <a:rPr lang="de-DE" dirty="0" smtClean="0"/>
              <a:t>-Kits</a:t>
            </a:r>
            <a:r>
              <a:rPr lang="de-DE" dirty="0"/>
              <a:t>, die Schwachstellen in Browsern und </a:t>
            </a:r>
            <a:r>
              <a:rPr lang="de-DE" dirty="0" err="1"/>
              <a:t>Plugins</a:t>
            </a:r>
            <a:r>
              <a:rPr lang="de-DE" dirty="0"/>
              <a:t> nutzen.</a:t>
            </a:r>
          </a:p>
          <a:p>
            <a:pPr marL="0" indent="0">
              <a:buNone/>
            </a:pPr>
            <a:r>
              <a:rPr lang="de-DE" dirty="0" smtClean="0"/>
              <a:t>3. Downloads </a:t>
            </a:r>
            <a:r>
              <a:rPr lang="de-DE" dirty="0"/>
              <a:t>aus unsicheren Quellen:</a:t>
            </a:r>
          </a:p>
          <a:p>
            <a:pPr lvl="1"/>
            <a:r>
              <a:rPr lang="de-DE" dirty="0" smtClean="0"/>
              <a:t>Raubkopierte </a:t>
            </a:r>
            <a:r>
              <a:rPr lang="de-DE" dirty="0"/>
              <a:t>Software und „freie“ Downloads können Malware enthalten.</a:t>
            </a:r>
          </a:p>
          <a:p>
            <a:pPr marL="0" indent="0">
              <a:buNone/>
            </a:pPr>
            <a:r>
              <a:rPr lang="de-DE" dirty="0"/>
              <a:t>4. Soziale Netzwerke:</a:t>
            </a:r>
          </a:p>
          <a:p>
            <a:pPr lvl="1"/>
            <a:r>
              <a:rPr lang="de-DE" dirty="0" smtClean="0"/>
              <a:t>Gefälschte </a:t>
            </a:r>
            <a:r>
              <a:rPr lang="de-DE" dirty="0"/>
              <a:t>Links oder Nachrichten, die Benutzer zum Anklicken verleiten.</a:t>
            </a:r>
          </a:p>
          <a:p>
            <a:endParaRPr lang="de-DE" dirty="0" smtClean="0"/>
          </a:p>
        </p:txBody>
      </p:sp>
      <p:sp>
        <p:nvSpPr>
          <p:cNvPr id="4" name="Textfeld 3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</a:t>
            </a:r>
            <a:r>
              <a:rPr lang="de-DE" sz="1200" dirty="0" smtClean="0"/>
              <a:t>23</a:t>
            </a:r>
            <a:r>
              <a:rPr lang="de-DE" sz="1200" dirty="0" smtClean="0"/>
              <a:t>.10.2024</a:t>
            </a:r>
            <a:r>
              <a:rPr lang="de-DE" sz="1200" dirty="0" smtClean="0"/>
              <a:t>											</a:t>
            </a:r>
            <a:r>
              <a:rPr lang="de-DE" sz="1200" dirty="0" smtClean="0"/>
              <a:t>11/16</a:t>
            </a:r>
            <a:endParaRPr lang="de-DE" sz="1200" dirty="0"/>
          </a:p>
        </p:txBody>
      </p:sp>
      <p:sp>
        <p:nvSpPr>
          <p:cNvPr id="5" name="Textfeld 4"/>
          <p:cNvSpPr txBox="1"/>
          <p:nvPr/>
        </p:nvSpPr>
        <p:spPr>
          <a:xfrm>
            <a:off x="11047411" y="0"/>
            <a:ext cx="114458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Malware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632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5. Schutzmaßnahmen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de-DE" dirty="0"/>
              <a:t>1. Antiviren-Software:</a:t>
            </a:r>
          </a:p>
          <a:p>
            <a:pPr lvl="1"/>
            <a:r>
              <a:rPr lang="de-DE" dirty="0" smtClean="0"/>
              <a:t>Regelmäßige </a:t>
            </a:r>
            <a:r>
              <a:rPr lang="de-DE" dirty="0"/>
              <a:t>Scans und automatische Updates.</a:t>
            </a:r>
          </a:p>
          <a:p>
            <a:pPr lvl="1"/>
            <a:r>
              <a:rPr lang="de-DE" dirty="0" smtClean="0"/>
              <a:t>Echtzeitschutz </a:t>
            </a:r>
            <a:r>
              <a:rPr lang="de-DE" dirty="0"/>
              <a:t>gegen bekannte Bedrohungen.</a:t>
            </a:r>
          </a:p>
          <a:p>
            <a:pPr marL="0" indent="0">
              <a:buNone/>
            </a:pPr>
            <a:r>
              <a:rPr lang="de-DE" dirty="0"/>
              <a:t>2. Firewalls:</a:t>
            </a:r>
          </a:p>
          <a:p>
            <a:pPr lvl="1"/>
            <a:r>
              <a:rPr lang="de-DE" dirty="0" smtClean="0"/>
              <a:t>Schutz </a:t>
            </a:r>
            <a:r>
              <a:rPr lang="de-DE" dirty="0"/>
              <a:t>vor unberechtigtem Zugriff auf das Netzwerk.</a:t>
            </a:r>
          </a:p>
          <a:p>
            <a:pPr lvl="1"/>
            <a:r>
              <a:rPr lang="de-DE" dirty="0" smtClean="0"/>
              <a:t>Blockieren </a:t>
            </a:r>
            <a:r>
              <a:rPr lang="de-DE" dirty="0"/>
              <a:t>von bösartigem Datenverkehr.</a:t>
            </a:r>
          </a:p>
          <a:p>
            <a:pPr marL="0" indent="0">
              <a:buNone/>
            </a:pPr>
            <a:r>
              <a:rPr lang="de-DE" dirty="0"/>
              <a:t>3. Updates und Patches:</a:t>
            </a:r>
          </a:p>
          <a:p>
            <a:pPr lvl="1"/>
            <a:r>
              <a:rPr lang="de-DE" dirty="0" smtClean="0"/>
              <a:t>Regelmäßige </a:t>
            </a:r>
            <a:r>
              <a:rPr lang="de-DE" dirty="0"/>
              <a:t>Aktualisierung von Betriebssystemen und Software, um Schwachstellen zu schließen.</a:t>
            </a:r>
          </a:p>
          <a:p>
            <a:pPr marL="0" indent="0">
              <a:buNone/>
            </a:pPr>
            <a:r>
              <a:rPr lang="de-DE" dirty="0"/>
              <a:t>4. Sicheres Verhalten:</a:t>
            </a:r>
          </a:p>
          <a:p>
            <a:pPr lvl="1"/>
            <a:r>
              <a:rPr lang="de-DE" dirty="0" smtClean="0"/>
              <a:t>Verdächtige </a:t>
            </a:r>
            <a:r>
              <a:rPr lang="de-DE" dirty="0"/>
              <a:t>E-Mails nicht öffnen.</a:t>
            </a:r>
          </a:p>
          <a:p>
            <a:pPr lvl="1"/>
            <a:r>
              <a:rPr lang="de-DE" dirty="0" smtClean="0"/>
              <a:t>Nur </a:t>
            </a:r>
            <a:r>
              <a:rPr lang="de-DE" dirty="0"/>
              <a:t>vertrauenswürdige Websites besuchen.</a:t>
            </a:r>
          </a:p>
          <a:p>
            <a:pPr lvl="1"/>
            <a:r>
              <a:rPr lang="de-DE" dirty="0" smtClean="0"/>
              <a:t>Keine </a:t>
            </a:r>
            <a:r>
              <a:rPr lang="de-DE" dirty="0"/>
              <a:t>unbekannten Dateien herunterladen.</a:t>
            </a:r>
          </a:p>
          <a:p>
            <a:endParaRPr lang="de-DE" dirty="0" smtClean="0"/>
          </a:p>
        </p:txBody>
      </p:sp>
      <p:sp>
        <p:nvSpPr>
          <p:cNvPr id="4" name="Textfeld 3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</a:t>
            </a:r>
            <a:r>
              <a:rPr lang="de-DE" sz="1200" dirty="0" smtClean="0"/>
              <a:t>23</a:t>
            </a:r>
            <a:r>
              <a:rPr lang="de-DE" sz="1200" dirty="0" smtClean="0"/>
              <a:t>.10.2024</a:t>
            </a:r>
            <a:r>
              <a:rPr lang="de-DE" sz="1200" dirty="0" smtClean="0"/>
              <a:t>											</a:t>
            </a:r>
            <a:r>
              <a:rPr lang="de-DE" sz="1200" dirty="0" smtClean="0"/>
              <a:t>12/16</a:t>
            </a:r>
            <a:endParaRPr lang="de-DE" sz="1200" dirty="0"/>
          </a:p>
        </p:txBody>
      </p:sp>
      <p:sp>
        <p:nvSpPr>
          <p:cNvPr id="5" name="Textfeld 4"/>
          <p:cNvSpPr txBox="1"/>
          <p:nvPr/>
        </p:nvSpPr>
        <p:spPr>
          <a:xfrm>
            <a:off x="11047411" y="0"/>
            <a:ext cx="114458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Malware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516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6. Aktuelle Bedrohungen und Trends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1. </a:t>
            </a:r>
            <a:r>
              <a:rPr lang="de-DE" dirty="0" err="1"/>
              <a:t>Ransomware</a:t>
            </a:r>
            <a:r>
              <a:rPr lang="de-DE" dirty="0"/>
              <a:t>-</a:t>
            </a:r>
            <a:r>
              <a:rPr lang="de-DE" dirty="0" err="1"/>
              <a:t>as</a:t>
            </a:r>
            <a:r>
              <a:rPr lang="de-DE" dirty="0"/>
              <a:t>-a-Service (</a:t>
            </a:r>
            <a:r>
              <a:rPr lang="de-DE" dirty="0" err="1"/>
              <a:t>RaaS</a:t>
            </a:r>
            <a:r>
              <a:rPr lang="de-DE" dirty="0"/>
              <a:t>):</a:t>
            </a:r>
          </a:p>
          <a:p>
            <a:pPr lvl="1"/>
            <a:r>
              <a:rPr lang="de-DE" dirty="0" smtClean="0"/>
              <a:t>Kriminelle </a:t>
            </a:r>
            <a:r>
              <a:rPr lang="de-DE" dirty="0"/>
              <a:t>bieten fertige </a:t>
            </a:r>
            <a:r>
              <a:rPr lang="de-DE" dirty="0" err="1"/>
              <a:t>Ransomware</a:t>
            </a:r>
            <a:r>
              <a:rPr lang="de-DE" dirty="0"/>
              <a:t> zum Mieten an.</a:t>
            </a:r>
          </a:p>
          <a:p>
            <a:pPr marL="0" indent="0">
              <a:buNone/>
            </a:pPr>
            <a:r>
              <a:rPr lang="de-DE" dirty="0"/>
              <a:t>2. Mobile Malware:</a:t>
            </a:r>
          </a:p>
          <a:p>
            <a:pPr lvl="1"/>
            <a:r>
              <a:rPr lang="de-DE" dirty="0" smtClean="0"/>
              <a:t>Zunehmend </a:t>
            </a:r>
            <a:r>
              <a:rPr lang="de-DE" dirty="0"/>
              <a:t>auf Smartphones und Tablets ausgerichtet.</a:t>
            </a:r>
          </a:p>
          <a:p>
            <a:pPr marL="0" indent="0">
              <a:buNone/>
            </a:pPr>
            <a:r>
              <a:rPr lang="de-DE" dirty="0"/>
              <a:t>3. Internet </a:t>
            </a:r>
            <a:r>
              <a:rPr lang="de-DE" dirty="0" err="1"/>
              <a:t>of</a:t>
            </a:r>
            <a:r>
              <a:rPr lang="de-DE" dirty="0"/>
              <a:t> Things (</a:t>
            </a:r>
            <a:r>
              <a:rPr lang="de-DE" dirty="0" err="1"/>
              <a:t>IoT</a:t>
            </a:r>
            <a:r>
              <a:rPr lang="de-DE" dirty="0"/>
              <a:t>) Malware:</a:t>
            </a:r>
          </a:p>
          <a:p>
            <a:pPr lvl="1"/>
            <a:r>
              <a:rPr lang="de-DE" dirty="0" smtClean="0"/>
              <a:t>Angriffe </a:t>
            </a:r>
            <a:r>
              <a:rPr lang="de-DE" dirty="0"/>
              <a:t>auf vernetzte Geräte wie Smart-Home-Systeme.</a:t>
            </a:r>
          </a:p>
          <a:p>
            <a:endParaRPr lang="de-DE" dirty="0" smtClean="0"/>
          </a:p>
        </p:txBody>
      </p:sp>
      <p:sp>
        <p:nvSpPr>
          <p:cNvPr id="4" name="Textfeld 3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</a:t>
            </a:r>
            <a:r>
              <a:rPr lang="de-DE" sz="1200" dirty="0" smtClean="0"/>
              <a:t>23</a:t>
            </a:r>
            <a:r>
              <a:rPr lang="de-DE" sz="1200" dirty="0" smtClean="0"/>
              <a:t>.10.2024</a:t>
            </a:r>
            <a:r>
              <a:rPr lang="de-DE" sz="1200" dirty="0" smtClean="0"/>
              <a:t>											</a:t>
            </a:r>
            <a:r>
              <a:rPr lang="de-DE" sz="1200" dirty="0" smtClean="0"/>
              <a:t>13/16</a:t>
            </a:r>
            <a:endParaRPr lang="de-DE" sz="1200" dirty="0"/>
          </a:p>
        </p:txBody>
      </p:sp>
      <p:sp>
        <p:nvSpPr>
          <p:cNvPr id="5" name="Textfeld 4"/>
          <p:cNvSpPr txBox="1"/>
          <p:nvPr/>
        </p:nvSpPr>
        <p:spPr>
          <a:xfrm>
            <a:off x="11047411" y="0"/>
            <a:ext cx="114458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Malware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6749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7. Fallbeispiele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41413" y="2249487"/>
            <a:ext cx="5432686" cy="354171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DE" dirty="0"/>
              <a:t>1. </a:t>
            </a:r>
            <a:r>
              <a:rPr lang="de-DE" dirty="0" err="1"/>
              <a:t>WannaCry</a:t>
            </a:r>
            <a:r>
              <a:rPr lang="de-DE" dirty="0"/>
              <a:t> (2017):</a:t>
            </a:r>
          </a:p>
          <a:p>
            <a:pPr lvl="1"/>
            <a:r>
              <a:rPr lang="de-DE" dirty="0" smtClean="0"/>
              <a:t>Weltweiter </a:t>
            </a:r>
            <a:r>
              <a:rPr lang="de-DE" dirty="0" err="1"/>
              <a:t>Ransomware</a:t>
            </a:r>
            <a:r>
              <a:rPr lang="de-DE" dirty="0"/>
              <a:t>-Angriff, der Krankenhäuser und Unternehmen lahmlegte.</a:t>
            </a:r>
          </a:p>
          <a:p>
            <a:pPr lvl="1"/>
            <a:r>
              <a:rPr lang="de-DE" dirty="0" smtClean="0"/>
              <a:t>Nutzt </a:t>
            </a:r>
            <a:r>
              <a:rPr lang="de-DE" dirty="0"/>
              <a:t>eine Schwachstelle im Windows-System.</a:t>
            </a:r>
          </a:p>
          <a:p>
            <a:pPr marL="0" indent="0">
              <a:buNone/>
            </a:pPr>
            <a:r>
              <a:rPr lang="de-DE" dirty="0"/>
              <a:t>2. </a:t>
            </a:r>
            <a:r>
              <a:rPr lang="de-DE" dirty="0" err="1"/>
              <a:t>NotPetya</a:t>
            </a:r>
            <a:r>
              <a:rPr lang="de-DE" dirty="0"/>
              <a:t> (2017):</a:t>
            </a:r>
          </a:p>
          <a:p>
            <a:pPr lvl="1"/>
            <a:r>
              <a:rPr lang="de-DE" dirty="0" smtClean="0"/>
              <a:t>Begann </a:t>
            </a:r>
            <a:r>
              <a:rPr lang="de-DE" dirty="0"/>
              <a:t>als </a:t>
            </a:r>
            <a:r>
              <a:rPr lang="de-DE" dirty="0" err="1"/>
              <a:t>Ransomware</a:t>
            </a:r>
            <a:r>
              <a:rPr lang="de-DE" dirty="0"/>
              <a:t>, endete jedoch als destruktiver Wurm, der ganze Systeme zerstörte.</a:t>
            </a:r>
          </a:p>
          <a:p>
            <a:pPr marL="0" indent="0">
              <a:buNone/>
            </a:pPr>
            <a:r>
              <a:rPr lang="de-DE" dirty="0"/>
              <a:t>3. </a:t>
            </a:r>
            <a:r>
              <a:rPr lang="de-DE" dirty="0" err="1"/>
              <a:t>Emotet</a:t>
            </a:r>
            <a:r>
              <a:rPr lang="de-DE" dirty="0"/>
              <a:t> (2018):</a:t>
            </a:r>
          </a:p>
          <a:p>
            <a:pPr lvl="1"/>
            <a:r>
              <a:rPr lang="de-DE" dirty="0" smtClean="0"/>
              <a:t>Trojaner</a:t>
            </a:r>
            <a:r>
              <a:rPr lang="de-DE" dirty="0"/>
              <a:t>, der über E-Mails verbreitet wurde und Bankdaten stahl.</a:t>
            </a:r>
          </a:p>
          <a:p>
            <a:endParaRPr lang="de-DE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098" y="2345592"/>
            <a:ext cx="4473313" cy="3349503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097" y="2345592"/>
            <a:ext cx="5968556" cy="3349503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</a:t>
            </a:r>
            <a:r>
              <a:rPr lang="de-DE" sz="1200" dirty="0" smtClean="0"/>
              <a:t>23</a:t>
            </a:r>
            <a:r>
              <a:rPr lang="de-DE" sz="1200" dirty="0" smtClean="0"/>
              <a:t>.10.2024</a:t>
            </a:r>
            <a:r>
              <a:rPr lang="de-DE" sz="1200" dirty="0" smtClean="0"/>
              <a:t>											</a:t>
            </a:r>
            <a:r>
              <a:rPr lang="de-DE" sz="1200" dirty="0" smtClean="0"/>
              <a:t>14/16</a:t>
            </a:r>
            <a:endParaRPr lang="de-DE" sz="1200" dirty="0"/>
          </a:p>
        </p:txBody>
      </p:sp>
      <p:sp>
        <p:nvSpPr>
          <p:cNvPr id="7" name="Textfeld 6"/>
          <p:cNvSpPr txBox="1"/>
          <p:nvPr/>
        </p:nvSpPr>
        <p:spPr>
          <a:xfrm>
            <a:off x="11047411" y="0"/>
            <a:ext cx="114458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Malware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828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8. Fazit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smtClean="0"/>
              <a:t>Wachsende </a:t>
            </a:r>
            <a:r>
              <a:rPr lang="de-DE" dirty="0"/>
              <a:t>Bedrohung: Malware entwickelt sich ständig weiter und wird immer raffinierter</a:t>
            </a:r>
            <a:r>
              <a:rPr lang="de-DE" dirty="0" smtClean="0"/>
              <a:t>.</a:t>
            </a:r>
          </a:p>
          <a:p>
            <a:endParaRPr lang="de-DE" dirty="0"/>
          </a:p>
          <a:p>
            <a:r>
              <a:rPr lang="de-DE" dirty="0" smtClean="0"/>
              <a:t>Bedeutung </a:t>
            </a:r>
            <a:r>
              <a:rPr lang="de-DE" dirty="0"/>
              <a:t>von Schutzmaßnahmen: Ein umfassender Schutz ist unerlässlich, um sensible Daten und Systeme zu sichern</a:t>
            </a:r>
            <a:r>
              <a:rPr lang="de-DE" dirty="0" smtClean="0"/>
              <a:t>.</a:t>
            </a:r>
          </a:p>
          <a:p>
            <a:endParaRPr lang="de-DE" dirty="0"/>
          </a:p>
          <a:p>
            <a:r>
              <a:rPr lang="de-DE" dirty="0" smtClean="0"/>
              <a:t>Vorsicht </a:t>
            </a:r>
            <a:r>
              <a:rPr lang="de-DE" dirty="0"/>
              <a:t>ist der beste Schutz: Technologische Maßnahmen kombiniert mit gesundem Menschenverstand bieten den besten Schutz vor Malware.</a:t>
            </a:r>
          </a:p>
          <a:p>
            <a:endParaRPr lang="de-DE" dirty="0" smtClean="0"/>
          </a:p>
        </p:txBody>
      </p:sp>
      <p:sp>
        <p:nvSpPr>
          <p:cNvPr id="4" name="Textfeld 3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</a:t>
            </a:r>
            <a:r>
              <a:rPr lang="de-DE" sz="1200" dirty="0" smtClean="0"/>
              <a:t>23</a:t>
            </a:r>
            <a:r>
              <a:rPr lang="de-DE" sz="1200" dirty="0" smtClean="0"/>
              <a:t>.10.2024</a:t>
            </a:r>
            <a:r>
              <a:rPr lang="de-DE" sz="1200" dirty="0" smtClean="0"/>
              <a:t>											</a:t>
            </a:r>
            <a:r>
              <a:rPr lang="de-DE" sz="1200" dirty="0" smtClean="0"/>
              <a:t>15/16</a:t>
            </a:r>
            <a:endParaRPr lang="de-DE" sz="1200" dirty="0"/>
          </a:p>
        </p:txBody>
      </p:sp>
      <p:sp>
        <p:nvSpPr>
          <p:cNvPr id="5" name="Textfeld 4"/>
          <p:cNvSpPr txBox="1"/>
          <p:nvPr/>
        </p:nvSpPr>
        <p:spPr>
          <a:xfrm>
            <a:off x="11047411" y="0"/>
            <a:ext cx="114458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Malware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018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Ende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4400" dirty="0" smtClean="0"/>
              <a:t>Vielen Dank für Eure Aufmerksamkeit</a:t>
            </a:r>
            <a:endParaRPr lang="de-DE" sz="4400" dirty="0"/>
          </a:p>
        </p:txBody>
      </p:sp>
      <p:sp>
        <p:nvSpPr>
          <p:cNvPr id="5" name="Textfeld 4"/>
          <p:cNvSpPr txBox="1"/>
          <p:nvPr/>
        </p:nvSpPr>
        <p:spPr>
          <a:xfrm>
            <a:off x="11047411" y="0"/>
            <a:ext cx="114458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Malware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</a:t>
            </a:r>
            <a:r>
              <a:rPr lang="de-DE" sz="1200" dirty="0" smtClean="0"/>
              <a:t>23</a:t>
            </a:r>
            <a:r>
              <a:rPr lang="de-DE" sz="1200" dirty="0" smtClean="0"/>
              <a:t>.10.2024</a:t>
            </a:r>
            <a:r>
              <a:rPr lang="de-DE" sz="1200" dirty="0" smtClean="0"/>
              <a:t>											</a:t>
            </a:r>
            <a:r>
              <a:rPr lang="de-DE" sz="1200" dirty="0" smtClean="0"/>
              <a:t>16/16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41389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chaltkreis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TM04033919[[fn=Schaltkreis]]</Template>
  <TotalTime>0</TotalTime>
  <Words>1966</Words>
  <Application>Microsoft Office PowerPoint</Application>
  <PresentationFormat>Breitbild</PresentationFormat>
  <Paragraphs>225</Paragraphs>
  <Slides>16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1" baseType="lpstr">
      <vt:lpstr>Arial</vt:lpstr>
      <vt:lpstr>Calibri</vt:lpstr>
      <vt:lpstr>Trebuchet MS</vt:lpstr>
      <vt:lpstr>Tw Cen MT</vt:lpstr>
      <vt:lpstr>Schaltkreis</vt:lpstr>
      <vt:lpstr>Malware (malicious Software)</vt:lpstr>
      <vt:lpstr>Inhalt</vt:lpstr>
      <vt:lpstr>1. Einführung</vt:lpstr>
      <vt:lpstr>2. Arten von Malware</vt:lpstr>
      <vt:lpstr>2. Arten von Malware</vt:lpstr>
      <vt:lpstr>2. Arten von Malware</vt:lpstr>
      <vt:lpstr>2. Arten von Malware</vt:lpstr>
      <vt:lpstr>2. Arten von Malware</vt:lpstr>
      <vt:lpstr>2. Arten von Malware</vt:lpstr>
      <vt:lpstr>3. Wie funktioniert Malware?</vt:lpstr>
      <vt:lpstr>4. Verbreitungswege</vt:lpstr>
      <vt:lpstr>5. Schutzmaßnahmen</vt:lpstr>
      <vt:lpstr>6. Aktuelle Bedrohungen und Trends</vt:lpstr>
      <vt:lpstr>7. Fallbeispiele</vt:lpstr>
      <vt:lpstr>8. Fazit</vt:lpstr>
      <vt:lpstr>Ende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Malware</dc:title>
  <dc:creator>Torben Bretzke</dc:creator>
  <cp:lastModifiedBy>Torben Bretzke</cp:lastModifiedBy>
  <cp:revision>23</cp:revision>
  <dcterms:created xsi:type="dcterms:W3CDTF">2024-10-22T08:57:32Z</dcterms:created>
  <dcterms:modified xsi:type="dcterms:W3CDTF">2024-10-23T07:41:49Z</dcterms:modified>
</cp:coreProperties>
</file>