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3" r:id="rId6"/>
    <p:sldId id="257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5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90089-0B94-4518-BAD9-B475922FEAB6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C0946-DAE1-4FAD-8219-D98CFC4824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59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rgbClr val="FFFF00"/>
                </a:solidFill>
              </a:rPr>
              <a:t>Angler Phishing geben sich als vertrauenswürdige unternehmen </a:t>
            </a:r>
            <a:r>
              <a:rPr lang="de-DE" sz="1200" dirty="0" err="1" smtClean="0">
                <a:solidFill>
                  <a:srgbClr val="FFFF00"/>
                </a:solidFill>
              </a:rPr>
              <a:t>aus,um</a:t>
            </a:r>
            <a:r>
              <a:rPr lang="de-DE" sz="1200" dirty="0" smtClean="0">
                <a:solidFill>
                  <a:srgbClr val="FFFF00"/>
                </a:solidFill>
              </a:rPr>
              <a:t> an private </a:t>
            </a:r>
            <a:r>
              <a:rPr lang="de-DE" sz="1200" dirty="0" err="1" smtClean="0">
                <a:solidFill>
                  <a:srgbClr val="FFFF00"/>
                </a:solidFill>
              </a:rPr>
              <a:t>daten</a:t>
            </a:r>
            <a:r>
              <a:rPr lang="de-DE" sz="1200" dirty="0" smtClean="0">
                <a:solidFill>
                  <a:srgbClr val="FFFF00"/>
                </a:solidFill>
              </a:rPr>
              <a:t> zu kommen.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C0946-DAE1-4FAD-8219-D98CFC48247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9318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´</a:t>
            </a:r>
            <a:r>
              <a:rPr lang="de-DE" b="1" dirty="0" smtClean="0"/>
              <a:t>2.</a:t>
            </a:r>
            <a:r>
              <a:rPr lang="de-DE" b="1" baseline="0" dirty="0" smtClean="0"/>
              <a:t> Sobald die Malware erst auf dem Gerät ist, kann Sie verschiedene Arten verwenden, um sich zu installieren. </a:t>
            </a:r>
          </a:p>
          <a:p>
            <a:r>
              <a:rPr lang="de-DE" b="1" baseline="0" dirty="0" smtClean="0"/>
              <a:t>	Dazu gehören Sicherheitslücken oder das täuschen des Benutzers, um Berechtigungen zu erhalten.</a:t>
            </a:r>
          </a:p>
          <a:p>
            <a:endParaRPr lang="de-DE" b="1" baseline="0" dirty="0" smtClean="0"/>
          </a:p>
          <a:p>
            <a:r>
              <a:rPr lang="de-DE" b="1" baseline="0" dirty="0" smtClean="0"/>
              <a:t>	3. Die Malware beginnt aktiv zu werden. Dazu zählen das stehlen von Daten, ausspionieren, verschlüsseln von Dateien oder auch das einrichten von </a:t>
            </a:r>
            <a:r>
              <a:rPr lang="de-DE" b="1" baseline="0" dirty="0" err="1" smtClean="0"/>
              <a:t>Backdoors</a:t>
            </a:r>
            <a:r>
              <a:rPr lang="de-DE" b="1" baseline="0" dirty="0" smtClean="0"/>
              <a:t> für spätere Zugriffe.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C0946-DAE1-4FAD-8219-D98CFC48247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1866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dirty="0" smtClean="0">
                <a:solidFill>
                  <a:srgbClr val="FFFF00"/>
                </a:solidFill>
              </a:rPr>
              <a:t>Wi-Fi Eavesdropping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baseline="0" dirty="0" smtClean="0">
                <a:solidFill>
                  <a:srgbClr val="FFFF00"/>
                </a:solidFill>
              </a:rPr>
              <a:t>über </a:t>
            </a:r>
            <a:r>
              <a:rPr lang="de-DE" sz="1200" b="1" baseline="0" dirty="0" err="1" smtClean="0">
                <a:solidFill>
                  <a:srgbClr val="FFFF00"/>
                </a:solidFill>
              </a:rPr>
              <a:t>Wlan</a:t>
            </a:r>
            <a:r>
              <a:rPr lang="de-DE" sz="1200" b="1" baseline="0" dirty="0" smtClean="0">
                <a:solidFill>
                  <a:srgbClr val="FFFF00"/>
                </a:solidFill>
              </a:rPr>
              <a:t> werden diese über Funksignale gesendet. Angreifen können Soft-und Hardware verwenden, um diese Signale abzufangen.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1" baseline="0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 smtClean="0"/>
              <a:t>In ungesicherten oder offenen WLAN-Netzen sind Daten in der Regel nicht verschlüsselt, was das Abhören erleichtert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 smtClean="0"/>
              <a:t>Angreifer können gefälschte WLAN-Hotspots erstellen, um Benutzer zu täuschen. Wenn sich Benutzer mit diesem Hotspot verbinden, können ihre Daten leicht abgefangen werden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="1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dirty="0" smtClean="0">
                <a:solidFill>
                  <a:srgbClr val="FFFF00"/>
                </a:solidFill>
              </a:rPr>
              <a:t>HTTPS Spoofing: Angreifen versuchen </a:t>
            </a:r>
            <a:r>
              <a:rPr lang="de-DE" b="1" dirty="0" smtClean="0"/>
              <a:t>eine gefälschte Version einer sicheren Website (die HTTPS verwendet) zu erstellen, um Benutzer zu täuschen und sensible Informationen wie Passwörter oder Kreditkartendaten zu stehlen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1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dirty="0" smtClean="0">
                <a:solidFill>
                  <a:srgbClr val="FFFF00"/>
                </a:solidFill>
              </a:rPr>
              <a:t>E-Mail </a:t>
            </a:r>
            <a:r>
              <a:rPr lang="de-DE" sz="1200" b="1" dirty="0" err="1" smtClean="0">
                <a:solidFill>
                  <a:srgbClr val="FFFF00"/>
                </a:solidFill>
              </a:rPr>
              <a:t>MitM</a:t>
            </a:r>
            <a:r>
              <a:rPr lang="de-DE" sz="1200" b="1" dirty="0" smtClean="0">
                <a:solidFill>
                  <a:srgbClr val="FFFF00"/>
                </a:solidFill>
              </a:rPr>
              <a:t>: </a:t>
            </a:r>
            <a:r>
              <a:rPr lang="de-DE" b="1" dirty="0" smtClean="0"/>
              <a:t>Angriffe sind eine Form von Cyberangriff, bei dem ein Angreifer heimlich zwischen zwei Kommunikationspartnern (z. B. einem Absender und einem Empfänger) steht, um E-Mails abzufangen, zu lesen, zu verändern oder sogar falsche Nachrichten zu senden</a:t>
            </a:r>
            <a:endParaRPr lang="de-DE" sz="1200" b="1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EC0946-DAE1-4FAD-8219-D98CFC48247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6798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052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9133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288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972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210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4122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888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5122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1386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2029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915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3D271-86B1-45A4-8396-39AD7BB82658}" type="datetimeFigureOut">
              <a:rPr lang="de-DE" smtClean="0"/>
              <a:t>24.10.2024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C0C85-2673-46ED-AE46-DA73360636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039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0" y="727788"/>
            <a:ext cx="7903029" cy="1688841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de-DE" dirty="0" smtClean="0">
                <a:solidFill>
                  <a:srgbClr val="FFFF00"/>
                </a:solidFill>
              </a:rPr>
              <a:t>Angriffsarten </a:t>
            </a:r>
            <a:br>
              <a:rPr lang="de-DE" dirty="0" smtClean="0">
                <a:solidFill>
                  <a:srgbClr val="FFFF00"/>
                </a:solidFill>
              </a:rPr>
            </a:br>
            <a:r>
              <a:rPr lang="de-DE" dirty="0" smtClean="0">
                <a:solidFill>
                  <a:srgbClr val="FFFF00"/>
                </a:solidFill>
              </a:rPr>
              <a:t>	  im </a:t>
            </a:r>
            <a:br>
              <a:rPr lang="de-DE" dirty="0" smtClean="0">
                <a:solidFill>
                  <a:srgbClr val="FFFF00"/>
                </a:solidFill>
              </a:rPr>
            </a:br>
            <a:r>
              <a:rPr lang="de-DE" dirty="0" smtClean="0">
                <a:solidFill>
                  <a:srgbClr val="FFFF00"/>
                </a:solidFill>
              </a:rPr>
              <a:t>		IT-Sektor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3657600" y="5896947"/>
            <a:ext cx="4786604" cy="891072"/>
          </a:xfrm>
        </p:spPr>
        <p:txBody>
          <a:bodyPr/>
          <a:lstStyle/>
          <a:p>
            <a:r>
              <a:rPr lang="de-DE" dirty="0" smtClean="0">
                <a:solidFill>
                  <a:srgbClr val="FFFF00"/>
                </a:solidFill>
              </a:rPr>
              <a:t>Ein Überblick über gängige Bedrohungen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9815804" y="6195527"/>
            <a:ext cx="23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FFFF00"/>
                </a:solidFill>
              </a:rPr>
              <a:t>Matthäus.S</a:t>
            </a:r>
            <a:r>
              <a:rPr lang="de-DE" dirty="0" smtClean="0">
                <a:solidFill>
                  <a:srgbClr val="FFFF00"/>
                </a:solidFill>
              </a:rPr>
              <a:t> 24.10.2024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00"/>
              </a:solidFill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461818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923636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Abgerundetes Rechteck 11"/>
          <p:cNvSpPr/>
          <p:nvPr/>
        </p:nvSpPr>
        <p:spPr>
          <a:xfrm>
            <a:off x="1385454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Abgerundetes Rechteck 12"/>
          <p:cNvSpPr/>
          <p:nvPr/>
        </p:nvSpPr>
        <p:spPr>
          <a:xfrm>
            <a:off x="1847272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Abgerundetes Rechteck 13"/>
          <p:cNvSpPr/>
          <p:nvPr/>
        </p:nvSpPr>
        <p:spPr>
          <a:xfrm>
            <a:off x="2309090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14"/>
          <p:cNvSpPr/>
          <p:nvPr/>
        </p:nvSpPr>
        <p:spPr>
          <a:xfrm>
            <a:off x="2770908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Abgerundetes Rechteck 15"/>
          <p:cNvSpPr/>
          <p:nvPr/>
        </p:nvSpPr>
        <p:spPr>
          <a:xfrm>
            <a:off x="3232726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741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303007" y="567376"/>
            <a:ext cx="81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u="sng" dirty="0" smtClean="0">
                <a:solidFill>
                  <a:srgbClr val="FFFF00"/>
                </a:solidFill>
              </a:rPr>
              <a:t>Inhalt</a:t>
            </a:r>
            <a:endParaRPr lang="de-DE" sz="5400" u="sng" dirty="0">
              <a:solidFill>
                <a:srgbClr val="FFFF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17600" y="1490706"/>
            <a:ext cx="8634095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Phishing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Malware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Denial</a:t>
            </a:r>
            <a:r>
              <a:rPr kumimoji="0" lang="de-DE" altLang="de-DE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de-DE" altLang="de-DE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de-DE" altLang="de-DE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-Service (</a:t>
            </a:r>
            <a:r>
              <a:rPr kumimoji="0" lang="de-DE" altLang="de-DE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DoS</a:t>
            </a:r>
            <a:r>
              <a:rPr kumimoji="0" lang="de-DE" altLang="de-DE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) und (</a:t>
            </a:r>
            <a:r>
              <a:rPr kumimoji="0" lang="de-DE" altLang="de-DE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DDoS</a:t>
            </a:r>
            <a:r>
              <a:rPr kumimoji="0" lang="de-DE" altLang="de-DE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Man-in-</a:t>
            </a:r>
            <a:r>
              <a:rPr kumimoji="0" lang="de-DE" altLang="de-DE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de-DE" altLang="de-DE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de-DE" altLang="de-DE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Middle</a:t>
            </a:r>
            <a:r>
              <a:rPr kumimoji="0" lang="de-DE" altLang="de-DE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de-DE" altLang="de-DE" sz="4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MitM</a:t>
            </a:r>
            <a:r>
              <a:rPr kumimoji="0" lang="de-DE" altLang="de-DE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e-DE" altLang="de-DE" sz="4000" dirty="0" smtClean="0">
                <a:solidFill>
                  <a:srgbClr val="FFFF00"/>
                </a:solidFill>
                <a:latin typeface="Arial" panose="020B0604020202020204" pitchFamily="34" charset="0"/>
              </a:rPr>
              <a:t>Fazit</a:t>
            </a:r>
            <a:endParaRPr kumimoji="0" lang="de-DE" altLang="de-DE" sz="4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9815804" y="6195527"/>
            <a:ext cx="23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FFFF00"/>
                </a:solidFill>
              </a:rPr>
              <a:t>Matthäus.S</a:t>
            </a:r>
            <a:r>
              <a:rPr lang="de-DE" dirty="0" smtClean="0">
                <a:solidFill>
                  <a:srgbClr val="FFFF00"/>
                </a:solidFill>
              </a:rPr>
              <a:t> 24.10.2024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Abgerundetes Rechteck 7"/>
          <p:cNvSpPr/>
          <p:nvPr/>
        </p:nvSpPr>
        <p:spPr>
          <a:xfrm>
            <a:off x="461818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Abgerundetes Rechteck 8"/>
          <p:cNvSpPr/>
          <p:nvPr/>
        </p:nvSpPr>
        <p:spPr>
          <a:xfrm>
            <a:off x="923636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1385454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1847272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Abgerundetes Rechteck 11"/>
          <p:cNvSpPr/>
          <p:nvPr/>
        </p:nvSpPr>
        <p:spPr>
          <a:xfrm>
            <a:off x="2309090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Abgerundetes Rechteck 12"/>
          <p:cNvSpPr/>
          <p:nvPr/>
        </p:nvSpPr>
        <p:spPr>
          <a:xfrm>
            <a:off x="2770908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Abgerundetes Rechteck 13"/>
          <p:cNvSpPr/>
          <p:nvPr/>
        </p:nvSpPr>
        <p:spPr>
          <a:xfrm>
            <a:off x="3232726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428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815804" y="6195527"/>
            <a:ext cx="23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FFFF00"/>
                </a:solidFill>
              </a:rPr>
              <a:t>Matthäus.S</a:t>
            </a:r>
            <a:r>
              <a:rPr lang="de-DE" dirty="0" smtClean="0">
                <a:solidFill>
                  <a:srgbClr val="FFFF00"/>
                </a:solidFill>
              </a:rPr>
              <a:t> 24.10.2024</a:t>
            </a:r>
            <a:endParaRPr lang="de-DE" dirty="0">
              <a:solidFill>
                <a:srgbClr val="FFFF0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430" y="1179911"/>
            <a:ext cx="4688443" cy="449999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21297" y="737117"/>
            <a:ext cx="3069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FFFF00"/>
                </a:solidFill>
              </a:rPr>
              <a:t>E-Mail-Phishing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21297" y="2083513"/>
            <a:ext cx="3163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>
                <a:solidFill>
                  <a:srgbClr val="FFFF00"/>
                </a:solidFill>
              </a:rPr>
              <a:t>Spear</a:t>
            </a:r>
            <a:r>
              <a:rPr lang="de-DE" sz="3600" dirty="0">
                <a:solidFill>
                  <a:srgbClr val="FFFF00"/>
                </a:solidFill>
              </a:rPr>
              <a:t>-Phishing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121297" y="3429909"/>
            <a:ext cx="2752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FFFF00"/>
                </a:solidFill>
              </a:rPr>
              <a:t>Whaling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81946" y="4776305"/>
            <a:ext cx="26312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>
                <a:solidFill>
                  <a:srgbClr val="FFFF00"/>
                </a:solidFill>
              </a:rPr>
              <a:t>Vishing</a:t>
            </a:r>
            <a:r>
              <a:rPr lang="de-DE" sz="3600" dirty="0">
                <a:solidFill>
                  <a:srgbClr val="FFFF00"/>
                </a:solidFill>
              </a:rPr>
              <a:t> (Voice Phishing)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8770776" y="737117"/>
            <a:ext cx="3312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>
                <a:solidFill>
                  <a:srgbClr val="FFFF00"/>
                </a:solidFill>
              </a:rPr>
              <a:t>Smishing</a:t>
            </a:r>
            <a:r>
              <a:rPr lang="de-DE" sz="3600" dirty="0">
                <a:solidFill>
                  <a:srgbClr val="FFFF00"/>
                </a:solidFill>
              </a:rPr>
              <a:t> (SMS Phishing)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8770776" y="3033710"/>
            <a:ext cx="3018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>
                <a:solidFill>
                  <a:srgbClr val="FFFF00"/>
                </a:solidFill>
              </a:rPr>
              <a:t>Clone</a:t>
            </a:r>
            <a:r>
              <a:rPr lang="de-DE" sz="3600" dirty="0">
                <a:solidFill>
                  <a:srgbClr val="FFFF00"/>
                </a:solidFill>
              </a:rPr>
              <a:t> Phishing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8770776" y="4776305"/>
            <a:ext cx="31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>
                <a:solidFill>
                  <a:srgbClr val="FFFF00"/>
                </a:solidFill>
              </a:rPr>
              <a:t>Angler Phishing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0" y="6405418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14"/>
          <p:cNvSpPr/>
          <p:nvPr/>
        </p:nvSpPr>
        <p:spPr>
          <a:xfrm>
            <a:off x="461818" y="6405418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Abgerundetes Rechteck 15"/>
          <p:cNvSpPr/>
          <p:nvPr/>
        </p:nvSpPr>
        <p:spPr>
          <a:xfrm>
            <a:off x="923636" y="6405418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Abgerundetes Rechteck 16"/>
          <p:cNvSpPr/>
          <p:nvPr/>
        </p:nvSpPr>
        <p:spPr>
          <a:xfrm>
            <a:off x="1385454" y="6405418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Abgerundetes Rechteck 17"/>
          <p:cNvSpPr/>
          <p:nvPr/>
        </p:nvSpPr>
        <p:spPr>
          <a:xfrm>
            <a:off x="1847272" y="6405418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Abgerundetes Rechteck 18"/>
          <p:cNvSpPr/>
          <p:nvPr/>
        </p:nvSpPr>
        <p:spPr>
          <a:xfrm>
            <a:off x="2309090" y="6405418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Abgerundetes Rechteck 19"/>
          <p:cNvSpPr/>
          <p:nvPr/>
        </p:nvSpPr>
        <p:spPr>
          <a:xfrm>
            <a:off x="2770908" y="6405418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Abgerundetes Rechteck 20"/>
          <p:cNvSpPr/>
          <p:nvPr/>
        </p:nvSpPr>
        <p:spPr>
          <a:xfrm>
            <a:off x="3232726" y="6405418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669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815804" y="6195527"/>
            <a:ext cx="23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FFFF00"/>
                </a:solidFill>
              </a:rPr>
              <a:t>Matthäus.S</a:t>
            </a:r>
            <a:r>
              <a:rPr lang="de-DE" dirty="0" smtClean="0">
                <a:solidFill>
                  <a:srgbClr val="FFFF00"/>
                </a:solidFill>
              </a:rPr>
              <a:t> 24.10.2024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19450" y="167781"/>
            <a:ext cx="542767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FFFF00"/>
                </a:solidFill>
              </a:rPr>
              <a:t>Vorgehensweise von Malware</a:t>
            </a:r>
            <a:r>
              <a:rPr lang="de-DE" sz="2800" dirty="0" smtClean="0">
                <a:solidFill>
                  <a:srgbClr val="FFFF00"/>
                </a:solidFill>
              </a:rPr>
              <a:t>:</a:t>
            </a:r>
          </a:p>
          <a:p>
            <a:endParaRPr lang="de-DE" dirty="0" smtClean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3200" dirty="0" smtClean="0">
                <a:solidFill>
                  <a:srgbClr val="FFFF00"/>
                </a:solidFill>
              </a:rPr>
              <a:t>Infektion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dirty="0" smtClean="0">
                <a:solidFill>
                  <a:srgbClr val="FFFF00"/>
                </a:solidFill>
              </a:rPr>
              <a:t>Installation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dirty="0" smtClean="0">
                <a:solidFill>
                  <a:srgbClr val="FFFF00"/>
                </a:solidFill>
              </a:rPr>
              <a:t>Ausführung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dirty="0" smtClean="0">
                <a:solidFill>
                  <a:srgbClr val="FFFF00"/>
                </a:solidFill>
              </a:rPr>
              <a:t>Verbreitung</a:t>
            </a:r>
            <a:endParaRPr lang="de-DE" sz="3200" dirty="0">
              <a:solidFill>
                <a:srgbClr val="FFFF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982956" y="3635083"/>
            <a:ext cx="2046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>
                <a:solidFill>
                  <a:srgbClr val="FFFF00"/>
                </a:solidFill>
              </a:rPr>
              <a:t>Viren</a:t>
            </a:r>
            <a:endParaRPr lang="de-DE" sz="3200" dirty="0">
              <a:solidFill>
                <a:srgbClr val="FFFF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387370" y="4051100"/>
            <a:ext cx="1921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FFFF00"/>
                </a:solidFill>
              </a:rPr>
              <a:t>Würmer</a:t>
            </a:r>
          </a:p>
        </p:txBody>
      </p:sp>
      <p:sp>
        <p:nvSpPr>
          <p:cNvPr id="7" name="Rechteck 6"/>
          <p:cNvSpPr/>
          <p:nvPr/>
        </p:nvSpPr>
        <p:spPr>
          <a:xfrm>
            <a:off x="505434" y="4715250"/>
            <a:ext cx="15696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dirty="0">
                <a:solidFill>
                  <a:srgbClr val="FFFF00"/>
                </a:solidFill>
              </a:rPr>
              <a:t>Trojaner</a:t>
            </a:r>
          </a:p>
        </p:txBody>
      </p:sp>
      <p:sp>
        <p:nvSpPr>
          <p:cNvPr id="8" name="Rechteck 7"/>
          <p:cNvSpPr/>
          <p:nvPr/>
        </p:nvSpPr>
        <p:spPr>
          <a:xfrm>
            <a:off x="2478947" y="5005773"/>
            <a:ext cx="2350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dirty="0" err="1">
                <a:solidFill>
                  <a:srgbClr val="FFFF00"/>
                </a:solidFill>
              </a:rPr>
              <a:t>Ransomware</a:t>
            </a:r>
            <a:endParaRPr lang="de-DE" sz="3200" dirty="0">
              <a:solidFill>
                <a:srgbClr val="FFFF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030261" y="5678312"/>
            <a:ext cx="16025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dirty="0">
                <a:solidFill>
                  <a:srgbClr val="FFFF00"/>
                </a:solidFill>
              </a:rPr>
              <a:t>Spyware</a:t>
            </a:r>
          </a:p>
        </p:txBody>
      </p:sp>
      <p:sp>
        <p:nvSpPr>
          <p:cNvPr id="10" name="Rechteck 9"/>
          <p:cNvSpPr/>
          <p:nvPr/>
        </p:nvSpPr>
        <p:spPr>
          <a:xfrm>
            <a:off x="4158524" y="3654849"/>
            <a:ext cx="14650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dirty="0" err="1">
                <a:solidFill>
                  <a:srgbClr val="FFFF00"/>
                </a:solidFill>
              </a:rPr>
              <a:t>Adware</a:t>
            </a:r>
            <a:endParaRPr lang="de-DE" sz="3200" dirty="0">
              <a:solidFill>
                <a:srgbClr val="FFFF00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5072908" y="4464260"/>
            <a:ext cx="15484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dirty="0" err="1">
                <a:solidFill>
                  <a:srgbClr val="FFFF00"/>
                </a:solidFill>
              </a:rPr>
              <a:t>Rootkits</a:t>
            </a:r>
            <a:endParaRPr lang="de-DE" sz="3200" dirty="0">
              <a:solidFill>
                <a:srgbClr val="FFFF00"/>
              </a:solidFill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Abgerundetes Rechteck 13"/>
          <p:cNvSpPr/>
          <p:nvPr/>
        </p:nvSpPr>
        <p:spPr>
          <a:xfrm>
            <a:off x="461818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14"/>
          <p:cNvSpPr/>
          <p:nvPr/>
        </p:nvSpPr>
        <p:spPr>
          <a:xfrm>
            <a:off x="923636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Abgerundetes Rechteck 15"/>
          <p:cNvSpPr/>
          <p:nvPr/>
        </p:nvSpPr>
        <p:spPr>
          <a:xfrm>
            <a:off x="1385454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Abgerundetes Rechteck 16"/>
          <p:cNvSpPr/>
          <p:nvPr/>
        </p:nvSpPr>
        <p:spPr>
          <a:xfrm>
            <a:off x="1847272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Abgerundetes Rechteck 17"/>
          <p:cNvSpPr/>
          <p:nvPr/>
        </p:nvSpPr>
        <p:spPr>
          <a:xfrm>
            <a:off x="2309090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Abgerundetes Rechteck 18"/>
          <p:cNvSpPr/>
          <p:nvPr/>
        </p:nvSpPr>
        <p:spPr>
          <a:xfrm>
            <a:off x="2770908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Abgerundetes Rechteck 19"/>
          <p:cNvSpPr/>
          <p:nvPr/>
        </p:nvSpPr>
        <p:spPr>
          <a:xfrm>
            <a:off x="3232726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847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815804" y="6195527"/>
            <a:ext cx="23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FFFF00"/>
                </a:solidFill>
              </a:rPr>
              <a:t>Matthäus.S</a:t>
            </a:r>
            <a:r>
              <a:rPr lang="de-DE" dirty="0" smtClean="0">
                <a:solidFill>
                  <a:srgbClr val="FFFF00"/>
                </a:solidFill>
              </a:rPr>
              <a:t> 24.10.2024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15635" y="0"/>
            <a:ext cx="1177636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dirty="0" smtClean="0">
                <a:solidFill>
                  <a:srgbClr val="FFFF00"/>
                </a:solidFill>
              </a:rPr>
              <a:t>(Distributed)</a:t>
            </a:r>
            <a:r>
              <a:rPr lang="de-DE" sz="6600" dirty="0">
                <a:solidFill>
                  <a:srgbClr val="FFFF00"/>
                </a:solidFill>
              </a:rPr>
              <a:t> </a:t>
            </a:r>
            <a:r>
              <a:rPr lang="de-DE" sz="6600" dirty="0" err="1" smtClean="0">
                <a:solidFill>
                  <a:srgbClr val="FFFF00"/>
                </a:solidFill>
              </a:rPr>
              <a:t>Denial</a:t>
            </a:r>
            <a:r>
              <a:rPr lang="de-DE" sz="6600" dirty="0" smtClean="0">
                <a:solidFill>
                  <a:srgbClr val="FFFF00"/>
                </a:solidFill>
              </a:rPr>
              <a:t>-</a:t>
            </a:r>
            <a:r>
              <a:rPr lang="de-DE" sz="6600" dirty="0" err="1" smtClean="0">
                <a:solidFill>
                  <a:srgbClr val="FFFF00"/>
                </a:solidFill>
              </a:rPr>
              <a:t>of</a:t>
            </a:r>
            <a:r>
              <a:rPr lang="de-DE" sz="6600" dirty="0" smtClean="0">
                <a:solidFill>
                  <a:srgbClr val="FFFF00"/>
                </a:solidFill>
              </a:rPr>
              <a:t>-Service (</a:t>
            </a:r>
            <a:r>
              <a:rPr lang="de-DE" sz="6600" dirty="0" err="1" smtClean="0">
                <a:solidFill>
                  <a:srgbClr val="FFFF00"/>
                </a:solidFill>
              </a:rPr>
              <a:t>DDoS</a:t>
            </a:r>
            <a:r>
              <a:rPr lang="de-DE" sz="6600" dirty="0" smtClean="0">
                <a:solidFill>
                  <a:srgbClr val="FFFF00"/>
                </a:solidFill>
              </a:rPr>
              <a:t>) und </a:t>
            </a:r>
            <a:r>
              <a:rPr lang="de-DE" sz="6600" dirty="0" err="1" smtClean="0">
                <a:solidFill>
                  <a:srgbClr val="FFFF00"/>
                </a:solidFill>
              </a:rPr>
              <a:t>DoS</a:t>
            </a:r>
            <a:endParaRPr lang="de-DE" sz="6600" dirty="0">
              <a:solidFill>
                <a:srgbClr val="FFFF00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925" y="2123658"/>
            <a:ext cx="7530828" cy="3765414"/>
          </a:xfrm>
          <a:prstGeom prst="rect">
            <a:avLst/>
          </a:prstGeom>
        </p:spPr>
      </p:pic>
      <p:sp>
        <p:nvSpPr>
          <p:cNvPr id="5" name="Abgerundetes Rechteck 4"/>
          <p:cNvSpPr/>
          <p:nvPr/>
        </p:nvSpPr>
        <p:spPr>
          <a:xfrm>
            <a:off x="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Abgerundetes Rechteck 5"/>
          <p:cNvSpPr/>
          <p:nvPr/>
        </p:nvSpPr>
        <p:spPr>
          <a:xfrm>
            <a:off x="461818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6"/>
          <p:cNvSpPr/>
          <p:nvPr/>
        </p:nvSpPr>
        <p:spPr>
          <a:xfrm>
            <a:off x="923636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Abgerundetes Rechteck 7"/>
          <p:cNvSpPr/>
          <p:nvPr/>
        </p:nvSpPr>
        <p:spPr>
          <a:xfrm>
            <a:off x="1385454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Abgerundetes Rechteck 8"/>
          <p:cNvSpPr/>
          <p:nvPr/>
        </p:nvSpPr>
        <p:spPr>
          <a:xfrm>
            <a:off x="1847272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2309090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2770908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Abgerundetes Rechteck 11"/>
          <p:cNvSpPr/>
          <p:nvPr/>
        </p:nvSpPr>
        <p:spPr>
          <a:xfrm>
            <a:off x="3232726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513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815804" y="6195527"/>
            <a:ext cx="23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FFFF00"/>
                </a:solidFill>
              </a:rPr>
              <a:t>Matthäus.S</a:t>
            </a:r>
            <a:r>
              <a:rPr lang="de-DE" dirty="0" smtClean="0">
                <a:solidFill>
                  <a:srgbClr val="FFFF00"/>
                </a:solidFill>
              </a:rPr>
              <a:t> 24.10.2024</a:t>
            </a:r>
            <a:endParaRPr lang="de-DE" dirty="0">
              <a:solidFill>
                <a:srgbClr val="FFFF00"/>
              </a:solidFill>
            </a:endParaRPr>
          </a:p>
        </p:txBody>
      </p:sp>
      <p:pic>
        <p:nvPicPr>
          <p:cNvPr id="5" name="Was ist eine DDoS-Attacke_ - Botnetze, Schutz &amp; Unterschied zu DoS-Angriff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"/>
            <a:ext cx="12192000" cy="6195526"/>
          </a:xfrm>
          <a:prstGeom prst="rect">
            <a:avLst/>
          </a:prstGeom>
        </p:spPr>
      </p:pic>
      <p:sp>
        <p:nvSpPr>
          <p:cNvPr id="6" name="Abgerundetes Rechteck 5"/>
          <p:cNvSpPr/>
          <p:nvPr/>
        </p:nvSpPr>
        <p:spPr>
          <a:xfrm>
            <a:off x="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6"/>
          <p:cNvSpPr/>
          <p:nvPr/>
        </p:nvSpPr>
        <p:spPr>
          <a:xfrm>
            <a:off x="461818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Abgerundetes Rechteck 7"/>
          <p:cNvSpPr/>
          <p:nvPr/>
        </p:nvSpPr>
        <p:spPr>
          <a:xfrm>
            <a:off x="923636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Abgerundetes Rechteck 8"/>
          <p:cNvSpPr/>
          <p:nvPr/>
        </p:nvSpPr>
        <p:spPr>
          <a:xfrm>
            <a:off x="1385454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1847272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2309090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Abgerundetes Rechteck 11"/>
          <p:cNvSpPr/>
          <p:nvPr/>
        </p:nvSpPr>
        <p:spPr>
          <a:xfrm>
            <a:off x="2770908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Abgerundetes Rechteck 12"/>
          <p:cNvSpPr/>
          <p:nvPr/>
        </p:nvSpPr>
        <p:spPr>
          <a:xfrm>
            <a:off x="3232726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59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00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290" y="1219169"/>
            <a:ext cx="7056582" cy="3969327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9815804" y="6377062"/>
            <a:ext cx="23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FFFF00"/>
                </a:solidFill>
              </a:rPr>
              <a:t>Matthäus.S</a:t>
            </a:r>
            <a:r>
              <a:rPr lang="de-DE" dirty="0" smtClean="0">
                <a:solidFill>
                  <a:srgbClr val="FFFF00"/>
                </a:solidFill>
              </a:rPr>
              <a:t> 24.10.2024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666268" y="295839"/>
            <a:ext cx="6859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de-DE" sz="5400" b="1" dirty="0" smtClean="0">
                <a:solidFill>
                  <a:srgbClr val="FFFF00"/>
                </a:solidFill>
              </a:rPr>
              <a:t>Man-in-</a:t>
            </a:r>
            <a:r>
              <a:rPr lang="de-DE" sz="5400" b="1" dirty="0" err="1" smtClean="0">
                <a:solidFill>
                  <a:srgbClr val="FFFF00"/>
                </a:solidFill>
              </a:rPr>
              <a:t>the</a:t>
            </a:r>
            <a:r>
              <a:rPr lang="de-DE" sz="5400" b="1" dirty="0" smtClean="0">
                <a:solidFill>
                  <a:srgbClr val="FFFF00"/>
                </a:solidFill>
              </a:rPr>
              <a:t>-</a:t>
            </a:r>
            <a:r>
              <a:rPr lang="de-DE" sz="5400" b="1" dirty="0" err="1" smtClean="0">
                <a:solidFill>
                  <a:srgbClr val="FFFF00"/>
                </a:solidFill>
              </a:rPr>
              <a:t>Middle</a:t>
            </a:r>
            <a:endParaRPr lang="de-DE" sz="5400" b="1" dirty="0" smtClean="0">
              <a:solidFill>
                <a:srgbClr val="FFFF00"/>
              </a:solidFill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Abgerundetes Rechteck 5"/>
          <p:cNvSpPr/>
          <p:nvPr/>
        </p:nvSpPr>
        <p:spPr>
          <a:xfrm>
            <a:off x="461818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6"/>
          <p:cNvSpPr/>
          <p:nvPr/>
        </p:nvSpPr>
        <p:spPr>
          <a:xfrm>
            <a:off x="923636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Abgerundetes Rechteck 7"/>
          <p:cNvSpPr/>
          <p:nvPr/>
        </p:nvSpPr>
        <p:spPr>
          <a:xfrm>
            <a:off x="1385454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Abgerundetes Rechteck 8"/>
          <p:cNvSpPr/>
          <p:nvPr/>
        </p:nvSpPr>
        <p:spPr>
          <a:xfrm>
            <a:off x="1847272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230909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2770908" y="6335437"/>
            <a:ext cx="461818" cy="4525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Abgerundetes Rechteck 11"/>
          <p:cNvSpPr/>
          <p:nvPr/>
        </p:nvSpPr>
        <p:spPr>
          <a:xfrm>
            <a:off x="3232726" y="6335437"/>
            <a:ext cx="461818" cy="4525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1379315" y="1746818"/>
            <a:ext cx="20781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FFFF00"/>
                </a:solidFill>
              </a:rPr>
              <a:t>Wi-Fi Eavesdropping</a:t>
            </a:r>
          </a:p>
        </p:txBody>
      </p:sp>
      <p:sp>
        <p:nvSpPr>
          <p:cNvPr id="15" name="Rechteck 14"/>
          <p:cNvSpPr/>
          <p:nvPr/>
        </p:nvSpPr>
        <p:spPr>
          <a:xfrm>
            <a:off x="1385454" y="2821502"/>
            <a:ext cx="21493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dirty="0">
                <a:solidFill>
                  <a:srgbClr val="FFFF00"/>
                </a:solidFill>
              </a:rPr>
              <a:t>HTTPS Spoofing</a:t>
            </a:r>
          </a:p>
        </p:txBody>
      </p:sp>
      <p:sp>
        <p:nvSpPr>
          <p:cNvPr id="16" name="Rechteck 15"/>
          <p:cNvSpPr/>
          <p:nvPr/>
        </p:nvSpPr>
        <p:spPr>
          <a:xfrm>
            <a:off x="1385454" y="3517983"/>
            <a:ext cx="1749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dirty="0">
                <a:solidFill>
                  <a:srgbClr val="FFFF00"/>
                </a:solidFill>
              </a:rPr>
              <a:t>E-Mail </a:t>
            </a:r>
            <a:r>
              <a:rPr lang="de-DE" sz="2400" dirty="0" err="1">
                <a:solidFill>
                  <a:srgbClr val="FFFF00"/>
                </a:solidFill>
              </a:rPr>
              <a:t>MitM</a:t>
            </a:r>
            <a:endParaRPr lang="de-DE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64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694544" y="6377062"/>
            <a:ext cx="2376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rgbClr val="FFFF00"/>
                </a:solidFill>
              </a:rPr>
              <a:t>Matthäus.S</a:t>
            </a:r>
            <a:r>
              <a:rPr lang="de-DE" dirty="0" smtClean="0">
                <a:solidFill>
                  <a:srgbClr val="FFFF00"/>
                </a:solidFill>
              </a:rPr>
              <a:t> 24.10.2024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847272" y="258618"/>
            <a:ext cx="37869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dirty="0" smtClean="0">
                <a:solidFill>
                  <a:srgbClr val="FFFF00"/>
                </a:solidFill>
              </a:rPr>
              <a:t>Fazit</a:t>
            </a:r>
            <a:endParaRPr lang="de-DE" sz="8000" dirty="0">
              <a:solidFill>
                <a:srgbClr val="FFFF00"/>
              </a:solidFill>
            </a:endParaRPr>
          </a:p>
        </p:txBody>
      </p:sp>
      <p:sp>
        <p:nvSpPr>
          <p:cNvPr id="4" name="Abgerundetes Rechteck 3"/>
          <p:cNvSpPr/>
          <p:nvPr/>
        </p:nvSpPr>
        <p:spPr>
          <a:xfrm>
            <a:off x="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/>
          <p:cNvSpPr/>
          <p:nvPr/>
        </p:nvSpPr>
        <p:spPr>
          <a:xfrm>
            <a:off x="461818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Abgerundetes Rechteck 5"/>
          <p:cNvSpPr/>
          <p:nvPr/>
        </p:nvSpPr>
        <p:spPr>
          <a:xfrm>
            <a:off x="923636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6"/>
          <p:cNvSpPr/>
          <p:nvPr/>
        </p:nvSpPr>
        <p:spPr>
          <a:xfrm>
            <a:off x="1385454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Abgerundetes Rechteck 7"/>
          <p:cNvSpPr/>
          <p:nvPr/>
        </p:nvSpPr>
        <p:spPr>
          <a:xfrm>
            <a:off x="1847272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Abgerundetes Rechteck 8"/>
          <p:cNvSpPr/>
          <p:nvPr/>
        </p:nvSpPr>
        <p:spPr>
          <a:xfrm>
            <a:off x="230909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2770908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3232726" y="6335437"/>
            <a:ext cx="461818" cy="4525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437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6242755" y="2822222"/>
            <a:ext cx="568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b="1" dirty="0" smtClean="0">
                <a:solidFill>
                  <a:srgbClr val="FFFF00"/>
                </a:solidFill>
              </a:rPr>
              <a:t>Danke für Ihre Aufmerksamkeit</a:t>
            </a:r>
            <a:endParaRPr lang="de-DE" sz="6000" b="1" dirty="0">
              <a:solidFill>
                <a:srgbClr val="FFFF66"/>
              </a:solidFill>
            </a:endParaRPr>
          </a:p>
        </p:txBody>
      </p:sp>
      <p:sp>
        <p:nvSpPr>
          <p:cNvPr id="3" name="Abgerundetes Rechteck 2"/>
          <p:cNvSpPr/>
          <p:nvPr/>
        </p:nvSpPr>
        <p:spPr>
          <a:xfrm>
            <a:off x="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/>
          <p:cNvSpPr/>
          <p:nvPr/>
        </p:nvSpPr>
        <p:spPr>
          <a:xfrm>
            <a:off x="461818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/>
          <p:cNvSpPr/>
          <p:nvPr/>
        </p:nvSpPr>
        <p:spPr>
          <a:xfrm>
            <a:off x="923636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Abgerundetes Rechteck 5"/>
          <p:cNvSpPr/>
          <p:nvPr/>
        </p:nvSpPr>
        <p:spPr>
          <a:xfrm>
            <a:off x="1385454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6"/>
          <p:cNvSpPr/>
          <p:nvPr/>
        </p:nvSpPr>
        <p:spPr>
          <a:xfrm>
            <a:off x="1847272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Abgerundetes Rechteck 7"/>
          <p:cNvSpPr/>
          <p:nvPr/>
        </p:nvSpPr>
        <p:spPr>
          <a:xfrm>
            <a:off x="2309090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Abgerundetes Rechteck 8"/>
          <p:cNvSpPr/>
          <p:nvPr/>
        </p:nvSpPr>
        <p:spPr>
          <a:xfrm>
            <a:off x="2770908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bgerundetes Rechteck 9"/>
          <p:cNvSpPr/>
          <p:nvPr/>
        </p:nvSpPr>
        <p:spPr>
          <a:xfrm>
            <a:off x="3232726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/>
          <p:cNvSpPr/>
          <p:nvPr/>
        </p:nvSpPr>
        <p:spPr>
          <a:xfrm>
            <a:off x="3694544" y="6335437"/>
            <a:ext cx="461818" cy="4525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9740906" y="6377062"/>
            <a:ext cx="2352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>
                <a:solidFill>
                  <a:srgbClr val="FFFF00"/>
                </a:solidFill>
              </a:rPr>
              <a:t>Matthäus.S</a:t>
            </a:r>
            <a:r>
              <a:rPr lang="de-DE" dirty="0">
                <a:solidFill>
                  <a:srgbClr val="FFFF00"/>
                </a:solidFill>
              </a:rPr>
              <a:t> 24.10.2024</a:t>
            </a:r>
          </a:p>
        </p:txBody>
      </p:sp>
    </p:spTree>
    <p:extLst>
      <p:ext uri="{BB962C8B-B14F-4D97-AF65-F5344CB8AC3E}">
        <p14:creationId xmlns:p14="http://schemas.microsoft.com/office/powerpoint/2010/main" val="164293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Breitbild</PresentationFormat>
  <Paragraphs>63</Paragraphs>
  <Slides>9</Slides>
  <Notes>3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</vt:lpstr>
      <vt:lpstr>Angriffsarten     im    IT-Sektor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User</dc:creator>
  <cp:lastModifiedBy>User</cp:lastModifiedBy>
  <cp:revision>35</cp:revision>
  <dcterms:created xsi:type="dcterms:W3CDTF">2024-10-22T09:46:42Z</dcterms:created>
  <dcterms:modified xsi:type="dcterms:W3CDTF">2024-10-24T08:45:12Z</dcterms:modified>
</cp:coreProperties>
</file>