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Shape 0"/>
          <p:cNvSpPr/>
          <p:nvPr/>
        </p:nvSpPr>
        <p:spPr>
          <a:xfrm>
            <a:off x="6858000" y="0"/>
            <a:ext cx="2286000" cy="514350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3" name="Shape 1"/>
          <p:cNvSpPr/>
          <p:nvPr/>
        </p:nvSpPr>
        <p:spPr>
          <a:xfrm>
            <a:off x="6858000" y="0"/>
            <a:ext cx="54864" cy="514350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19" name="Text 17"/>
          <p:cNvSpPr/>
          <p:nvPr/>
        </p:nvSpPr>
        <p:spPr>
          <a:xfrm>
            <a:off x="365760" y="640080"/>
            <a:ext cx="62179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SQL</a:t>
            </a:r>
            <a:endParaRPr lang="en-US" sz="7200" dirty="0"/>
          </a:p>
        </p:txBody>
      </p:sp>
      <p:sp>
        <p:nvSpPr>
          <p:cNvPr id="20" name="Text 18"/>
          <p:cNvSpPr/>
          <p:nvPr/>
        </p:nvSpPr>
        <p:spPr>
          <a:xfrm>
            <a:off x="365760" y="1737360"/>
            <a:ext cx="6217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Structured Query Language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365760" y="2267712"/>
            <a:ext cx="62179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DDL · DML · DQL · JOINs · Aggregatfunktionen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365760" y="2834640"/>
            <a:ext cx="3474720" cy="384048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23" name="Text 21"/>
          <p:cNvSpPr/>
          <p:nvPr/>
        </p:nvSpPr>
        <p:spPr>
          <a:xfrm>
            <a:off x="365760" y="2834640"/>
            <a:ext cx="34747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F  |  Lernfeld 5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365760" y="4754880"/>
            <a:ext cx="8412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7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Vor- / Nachname  |  21.4.2026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7040880" y="731520"/>
            <a:ext cx="1920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7040880" y="1600200"/>
            <a:ext cx="1920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FROM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7040880" y="2468880"/>
            <a:ext cx="1920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WHERE</a:t>
            </a: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7040880" y="3337560"/>
            <a:ext cx="1920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JOIN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SQL – Kategorien im Überblick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SQL – Grundlagen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2 von 18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SQL ist die Standardsprache für relationale Datenbanken – aufgeteilt in vier Kategorien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115568"/>
            <a:ext cx="2011680" cy="502920"/>
          </a:xfrm>
          <a:prstGeom prst="rect">
            <a:avLst/>
          </a:prstGeom>
          <a:solidFill>
            <a:srgbClr val="003366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274320" y="1115568"/>
            <a:ext cx="65836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DDL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950976" y="1115568"/>
            <a:ext cx="129844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Definition Language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274320" y="1645920"/>
            <a:ext cx="2011680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15" name="Text 13"/>
          <p:cNvSpPr/>
          <p:nvPr/>
        </p:nvSpPr>
        <p:spPr>
          <a:xfrm>
            <a:off x="329184" y="1645920"/>
            <a:ext cx="19202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CREATE  ·  ALTER  ·  DROP  ·  TRUNCATE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74320" y="2020824"/>
            <a:ext cx="2011680" cy="804672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365760" y="2057400"/>
            <a:ext cx="1874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Datenbankstrukturen erstellen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 verändern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2450592" y="1115568"/>
            <a:ext cx="2011680" cy="502920"/>
          </a:xfrm>
          <a:prstGeom prst="rect">
            <a:avLst/>
          </a:prstGeom>
          <a:solidFill>
            <a:srgbClr val="0066AA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2450592" y="1115568"/>
            <a:ext cx="65836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DML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3127248" y="1115568"/>
            <a:ext cx="129844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Manipulation Language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2450592" y="1645920"/>
            <a:ext cx="2011680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2" name="Text 20"/>
          <p:cNvSpPr/>
          <p:nvPr/>
        </p:nvSpPr>
        <p:spPr>
          <a:xfrm>
            <a:off x="2505456" y="1645920"/>
            <a:ext cx="19202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INSERT  ·  UPDATE  ·  DELETE</a:t>
            </a:r>
            <a:endParaRPr lang="en-US" sz="950" dirty="0"/>
          </a:p>
        </p:txBody>
      </p:sp>
      <p:sp>
        <p:nvSpPr>
          <p:cNvPr id="23" name="Shape 21"/>
          <p:cNvSpPr/>
          <p:nvPr/>
        </p:nvSpPr>
        <p:spPr>
          <a:xfrm>
            <a:off x="2450592" y="2020824"/>
            <a:ext cx="2011680" cy="804672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2542032" y="2057400"/>
            <a:ext cx="1874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 einfügen, ändern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 löschen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4626864" y="1115568"/>
            <a:ext cx="2011680" cy="502920"/>
          </a:xfrm>
          <a:prstGeom prst="rect">
            <a:avLst/>
          </a:prstGeom>
          <a:solidFill>
            <a:srgbClr val="0077AA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4626864" y="1115568"/>
            <a:ext cx="65836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DQL</a:t>
            </a:r>
            <a:endParaRPr lang="en-US" sz="2000" dirty="0"/>
          </a:p>
        </p:txBody>
      </p:sp>
      <p:sp>
        <p:nvSpPr>
          <p:cNvPr id="27" name="Text 25"/>
          <p:cNvSpPr/>
          <p:nvPr/>
        </p:nvSpPr>
        <p:spPr>
          <a:xfrm>
            <a:off x="5303520" y="1115568"/>
            <a:ext cx="129844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Query Language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4626864" y="1645920"/>
            <a:ext cx="2011680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9" name="Text 27"/>
          <p:cNvSpPr/>
          <p:nvPr/>
        </p:nvSpPr>
        <p:spPr>
          <a:xfrm>
            <a:off x="4681728" y="1645920"/>
            <a:ext cx="19202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 ·  FROM  ·  WHERE  ·  JOIN</a:t>
            </a:r>
            <a:endParaRPr lang="en-US" sz="950" dirty="0"/>
          </a:p>
        </p:txBody>
      </p:sp>
      <p:sp>
        <p:nvSpPr>
          <p:cNvPr id="30" name="Shape 28"/>
          <p:cNvSpPr/>
          <p:nvPr/>
        </p:nvSpPr>
        <p:spPr>
          <a:xfrm>
            <a:off x="4626864" y="2020824"/>
            <a:ext cx="2011680" cy="804672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31" name="Text 29"/>
          <p:cNvSpPr/>
          <p:nvPr/>
        </p:nvSpPr>
        <p:spPr>
          <a:xfrm>
            <a:off x="4718304" y="2057400"/>
            <a:ext cx="1874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 abfragen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 filtern</a:t>
            </a:r>
            <a:endParaRPr lang="en-US" sz="1150" dirty="0"/>
          </a:p>
        </p:txBody>
      </p:sp>
      <p:sp>
        <p:nvSpPr>
          <p:cNvPr id="32" name="Shape 30"/>
          <p:cNvSpPr/>
          <p:nvPr/>
        </p:nvSpPr>
        <p:spPr>
          <a:xfrm>
            <a:off x="6803136" y="1115568"/>
            <a:ext cx="2011680" cy="502920"/>
          </a:xfrm>
          <a:prstGeom prst="rect">
            <a:avLst/>
          </a:prstGeom>
          <a:solidFill>
            <a:srgbClr val="006633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33" name="Text 31"/>
          <p:cNvSpPr/>
          <p:nvPr/>
        </p:nvSpPr>
        <p:spPr>
          <a:xfrm>
            <a:off x="6803136" y="1115568"/>
            <a:ext cx="65836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DCL</a:t>
            </a:r>
            <a:endParaRPr lang="en-US" sz="2000" dirty="0"/>
          </a:p>
        </p:txBody>
      </p:sp>
      <p:sp>
        <p:nvSpPr>
          <p:cNvPr id="34" name="Text 32"/>
          <p:cNvSpPr/>
          <p:nvPr/>
        </p:nvSpPr>
        <p:spPr>
          <a:xfrm>
            <a:off x="7479792" y="1115568"/>
            <a:ext cx="129844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Control Language</a:t>
            </a:r>
            <a:endParaRPr lang="en-US" sz="1000" dirty="0"/>
          </a:p>
        </p:txBody>
      </p:sp>
      <p:sp>
        <p:nvSpPr>
          <p:cNvPr id="35" name="Shape 33"/>
          <p:cNvSpPr/>
          <p:nvPr/>
        </p:nvSpPr>
        <p:spPr>
          <a:xfrm>
            <a:off x="6803136" y="1645920"/>
            <a:ext cx="2011680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6" name="Text 34"/>
          <p:cNvSpPr/>
          <p:nvPr/>
        </p:nvSpPr>
        <p:spPr>
          <a:xfrm>
            <a:off x="6858000" y="1645920"/>
            <a:ext cx="19202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GRANT  ·  REVOKE</a:t>
            </a:r>
            <a:endParaRPr lang="en-US" sz="950" dirty="0"/>
          </a:p>
        </p:txBody>
      </p:sp>
      <p:sp>
        <p:nvSpPr>
          <p:cNvPr id="37" name="Shape 35"/>
          <p:cNvSpPr/>
          <p:nvPr/>
        </p:nvSpPr>
        <p:spPr>
          <a:xfrm>
            <a:off x="6803136" y="2020824"/>
            <a:ext cx="2011680" cy="804672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38" name="Text 36"/>
          <p:cNvSpPr/>
          <p:nvPr/>
        </p:nvSpPr>
        <p:spPr>
          <a:xfrm>
            <a:off x="6894576" y="2057400"/>
            <a:ext cx="1874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Zugriffsrechte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verwalten</a:t>
            </a:r>
            <a:endParaRPr lang="en-US" sz="1150" dirty="0"/>
          </a:p>
        </p:txBody>
      </p:sp>
      <p:sp>
        <p:nvSpPr>
          <p:cNvPr id="39" name="Shape 37"/>
          <p:cNvSpPr/>
          <p:nvPr/>
        </p:nvSpPr>
        <p:spPr>
          <a:xfrm>
            <a:off x="274320" y="2971800"/>
            <a:ext cx="8503920" cy="347472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40" name="Text 38"/>
          <p:cNvSpPr/>
          <p:nvPr/>
        </p:nvSpPr>
        <p:spPr>
          <a:xfrm>
            <a:off x="365760" y="2971800"/>
            <a:ext cx="83667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Auswertungsreihenfolge einer SELECT-Abfrage:</a:t>
            </a:r>
            <a:endParaRPr lang="en-US" sz="1200" dirty="0"/>
          </a:p>
        </p:txBody>
      </p:sp>
      <p:sp>
        <p:nvSpPr>
          <p:cNvPr id="41" name="Shape 39"/>
          <p:cNvSpPr/>
          <p:nvPr/>
        </p:nvSpPr>
        <p:spPr>
          <a:xfrm>
            <a:off x="274320" y="3364992"/>
            <a:ext cx="1143000" cy="347472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42" name="Text 40"/>
          <p:cNvSpPr/>
          <p:nvPr/>
        </p:nvSpPr>
        <p:spPr>
          <a:xfrm>
            <a:off x="310896" y="3364992"/>
            <a:ext cx="10789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1. FROM</a:t>
            </a:r>
            <a:endParaRPr lang="en-US" sz="1000" dirty="0"/>
          </a:p>
        </p:txBody>
      </p:sp>
      <p:sp>
        <p:nvSpPr>
          <p:cNvPr id="43" name="Shape 41"/>
          <p:cNvSpPr/>
          <p:nvPr/>
        </p:nvSpPr>
        <p:spPr>
          <a:xfrm>
            <a:off x="1481328" y="3364992"/>
            <a:ext cx="1143000" cy="34747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4" name="Text 42"/>
          <p:cNvSpPr/>
          <p:nvPr/>
        </p:nvSpPr>
        <p:spPr>
          <a:xfrm>
            <a:off x="1517904" y="3364992"/>
            <a:ext cx="10789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2. WHERE</a:t>
            </a:r>
            <a:endParaRPr lang="en-US" sz="1000" dirty="0"/>
          </a:p>
        </p:txBody>
      </p:sp>
      <p:sp>
        <p:nvSpPr>
          <p:cNvPr id="45" name="Shape 43"/>
          <p:cNvSpPr/>
          <p:nvPr/>
        </p:nvSpPr>
        <p:spPr>
          <a:xfrm>
            <a:off x="2688336" y="3364992"/>
            <a:ext cx="1143000" cy="347472"/>
          </a:xfrm>
          <a:prstGeom prst="rect">
            <a:avLst/>
          </a:prstGeom>
          <a:solidFill>
            <a:srgbClr val="0077AA"/>
          </a:solidFill>
          <a:ln/>
        </p:spPr>
      </p:sp>
      <p:sp>
        <p:nvSpPr>
          <p:cNvPr id="46" name="Text 44"/>
          <p:cNvSpPr/>
          <p:nvPr/>
        </p:nvSpPr>
        <p:spPr>
          <a:xfrm>
            <a:off x="2724912" y="3364992"/>
            <a:ext cx="10789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3. GROUP BY</a:t>
            </a:r>
            <a:endParaRPr lang="en-US" sz="1000" dirty="0"/>
          </a:p>
        </p:txBody>
      </p:sp>
      <p:sp>
        <p:nvSpPr>
          <p:cNvPr id="47" name="Shape 45"/>
          <p:cNvSpPr/>
          <p:nvPr/>
        </p:nvSpPr>
        <p:spPr>
          <a:xfrm>
            <a:off x="3895344" y="3364992"/>
            <a:ext cx="1143000" cy="347472"/>
          </a:xfrm>
          <a:prstGeom prst="rect">
            <a:avLst/>
          </a:prstGeom>
          <a:solidFill>
            <a:srgbClr val="006633"/>
          </a:solidFill>
          <a:ln/>
        </p:spPr>
      </p:sp>
      <p:sp>
        <p:nvSpPr>
          <p:cNvPr id="48" name="Text 46"/>
          <p:cNvSpPr/>
          <p:nvPr/>
        </p:nvSpPr>
        <p:spPr>
          <a:xfrm>
            <a:off x="3931920" y="3364992"/>
            <a:ext cx="10789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4. HAVING</a:t>
            </a:r>
            <a:endParaRPr lang="en-US" sz="1000" dirty="0"/>
          </a:p>
        </p:txBody>
      </p:sp>
      <p:sp>
        <p:nvSpPr>
          <p:cNvPr id="49" name="Shape 47"/>
          <p:cNvSpPr/>
          <p:nvPr/>
        </p:nvSpPr>
        <p:spPr>
          <a:xfrm>
            <a:off x="5102352" y="3364992"/>
            <a:ext cx="1143000" cy="347472"/>
          </a:xfrm>
          <a:prstGeom prst="rect">
            <a:avLst/>
          </a:prstGeom>
          <a:solidFill>
            <a:srgbClr val="0088BB"/>
          </a:solidFill>
          <a:ln/>
        </p:spPr>
      </p:sp>
      <p:sp>
        <p:nvSpPr>
          <p:cNvPr id="50" name="Text 48"/>
          <p:cNvSpPr/>
          <p:nvPr/>
        </p:nvSpPr>
        <p:spPr>
          <a:xfrm>
            <a:off x="5138928" y="3364992"/>
            <a:ext cx="10789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5. SELECT</a:t>
            </a:r>
            <a:endParaRPr lang="en-US" sz="1000" dirty="0"/>
          </a:p>
        </p:txBody>
      </p:sp>
      <p:sp>
        <p:nvSpPr>
          <p:cNvPr id="51" name="Shape 49"/>
          <p:cNvSpPr/>
          <p:nvPr/>
        </p:nvSpPr>
        <p:spPr>
          <a:xfrm>
            <a:off x="6309360" y="3364992"/>
            <a:ext cx="1143000" cy="347472"/>
          </a:xfrm>
          <a:prstGeom prst="rect">
            <a:avLst/>
          </a:prstGeom>
          <a:solidFill>
            <a:srgbClr val="006644"/>
          </a:solidFill>
          <a:ln/>
        </p:spPr>
      </p:sp>
      <p:sp>
        <p:nvSpPr>
          <p:cNvPr id="52" name="Text 50"/>
          <p:cNvSpPr/>
          <p:nvPr/>
        </p:nvSpPr>
        <p:spPr>
          <a:xfrm>
            <a:off x="6345936" y="3364992"/>
            <a:ext cx="10789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6. ORDER BY</a:t>
            </a:r>
            <a:endParaRPr lang="en-US" sz="1000" dirty="0"/>
          </a:p>
        </p:txBody>
      </p:sp>
      <p:sp>
        <p:nvSpPr>
          <p:cNvPr id="53" name="Shape 51"/>
          <p:cNvSpPr/>
          <p:nvPr/>
        </p:nvSpPr>
        <p:spPr>
          <a:xfrm>
            <a:off x="7516368" y="3364992"/>
            <a:ext cx="1143000" cy="347472"/>
          </a:xfrm>
          <a:prstGeom prst="rect">
            <a:avLst/>
          </a:prstGeom>
          <a:solidFill>
            <a:srgbClr val="595959"/>
          </a:solidFill>
          <a:ln/>
        </p:spPr>
      </p:sp>
      <p:sp>
        <p:nvSpPr>
          <p:cNvPr id="54" name="Text 52"/>
          <p:cNvSpPr/>
          <p:nvPr/>
        </p:nvSpPr>
        <p:spPr>
          <a:xfrm>
            <a:off x="7552944" y="3364992"/>
            <a:ext cx="10789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7. LIMIT</a:t>
            </a:r>
            <a:endParaRPr lang="en-US" sz="1000" dirty="0"/>
          </a:p>
        </p:txBody>
      </p:sp>
      <p:sp>
        <p:nvSpPr>
          <p:cNvPr id="55" name="Shape 53"/>
          <p:cNvSpPr/>
          <p:nvPr/>
        </p:nvSpPr>
        <p:spPr>
          <a:xfrm>
            <a:off x="274320" y="3794760"/>
            <a:ext cx="8503920" cy="32004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56" name="Text 54"/>
          <p:cNvSpPr/>
          <p:nvPr/>
        </p:nvSpPr>
        <p:spPr>
          <a:xfrm>
            <a:off x="365760" y="3794760"/>
            <a:ext cx="8366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Bekannte DBMS:</a:t>
            </a:r>
            <a:endParaRPr lang="en-US" sz="1200" dirty="0"/>
          </a:p>
        </p:txBody>
      </p:sp>
      <p:sp>
        <p:nvSpPr>
          <p:cNvPr id="57" name="Shape 55"/>
          <p:cNvSpPr/>
          <p:nvPr/>
        </p:nvSpPr>
        <p:spPr>
          <a:xfrm>
            <a:off x="274320" y="4142232"/>
            <a:ext cx="8503920" cy="320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58" name="Text 56"/>
          <p:cNvSpPr/>
          <p:nvPr/>
        </p:nvSpPr>
        <p:spPr>
          <a:xfrm>
            <a:off x="365760" y="4142232"/>
            <a:ext cx="8321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MySQL  ·  PostgreSQL  ·  Microsoft SQL Server  ·  Oracle Database  ·  SQLite  ·  MariaDB</a:t>
            </a:r>
            <a:endParaRPr lang="en-US" sz="11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Tabellenstruktur verstehen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SQL – Grundlagen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3 von 18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Tabelle = Spalten (Attribute) + Zeilen (Datensätze / Tupel)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115568"/>
            <a:ext cx="135331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2" name="Text 10"/>
          <p:cNvSpPr/>
          <p:nvPr/>
        </p:nvSpPr>
        <p:spPr>
          <a:xfrm>
            <a:off x="310896" y="1115568"/>
            <a:ext cx="12984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KundenID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1645920" y="1115568"/>
            <a:ext cx="181051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4" name="Text 12"/>
          <p:cNvSpPr/>
          <p:nvPr/>
        </p:nvSpPr>
        <p:spPr>
          <a:xfrm>
            <a:off x="1682496" y="1115568"/>
            <a:ext cx="17556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3474720" y="1115568"/>
            <a:ext cx="199339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6" name="Text 14"/>
          <p:cNvSpPr/>
          <p:nvPr/>
        </p:nvSpPr>
        <p:spPr>
          <a:xfrm>
            <a:off x="3511296" y="1115568"/>
            <a:ext cx="19385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Email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486400" y="1115568"/>
            <a:ext cx="135331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8" name="Text 16"/>
          <p:cNvSpPr/>
          <p:nvPr/>
        </p:nvSpPr>
        <p:spPr>
          <a:xfrm>
            <a:off x="5522976" y="1115568"/>
            <a:ext cx="12984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Stadt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6858000" y="1115568"/>
            <a:ext cx="144475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0" name="Text 18"/>
          <p:cNvSpPr/>
          <p:nvPr/>
        </p:nvSpPr>
        <p:spPr>
          <a:xfrm>
            <a:off x="6894576" y="1115568"/>
            <a:ext cx="13898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PLZ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274320" y="1499616"/>
            <a:ext cx="13533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2" name="Text 20"/>
          <p:cNvSpPr/>
          <p:nvPr/>
        </p:nvSpPr>
        <p:spPr>
          <a:xfrm>
            <a:off x="310896" y="1499616"/>
            <a:ext cx="12984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1645920" y="1499616"/>
            <a:ext cx="18105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4" name="Text 22"/>
          <p:cNvSpPr/>
          <p:nvPr/>
        </p:nvSpPr>
        <p:spPr>
          <a:xfrm>
            <a:off x="1682496" y="1499616"/>
            <a:ext cx="1755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 Müller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3474720" y="1499616"/>
            <a:ext cx="199339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6" name="Text 24"/>
          <p:cNvSpPr/>
          <p:nvPr/>
        </p:nvSpPr>
        <p:spPr>
          <a:xfrm>
            <a:off x="3511296" y="1499616"/>
            <a:ext cx="19385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max@mail.de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5486400" y="1499616"/>
            <a:ext cx="13533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8" name="Text 26"/>
          <p:cNvSpPr/>
          <p:nvPr/>
        </p:nvSpPr>
        <p:spPr>
          <a:xfrm>
            <a:off x="5522976" y="1499616"/>
            <a:ext cx="12984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Lübeck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6858000" y="1499616"/>
            <a:ext cx="144475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0" name="Text 28"/>
          <p:cNvSpPr/>
          <p:nvPr/>
        </p:nvSpPr>
        <p:spPr>
          <a:xfrm>
            <a:off x="6894576" y="1499616"/>
            <a:ext cx="13898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23560</a:t>
            </a:r>
            <a:endParaRPr lang="en-US" sz="1050" dirty="0"/>
          </a:p>
        </p:txBody>
      </p:sp>
      <p:sp>
        <p:nvSpPr>
          <p:cNvPr id="31" name="Shape 29"/>
          <p:cNvSpPr/>
          <p:nvPr/>
        </p:nvSpPr>
        <p:spPr>
          <a:xfrm>
            <a:off x="274320" y="1847088"/>
            <a:ext cx="135331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2" name="Text 30"/>
          <p:cNvSpPr/>
          <p:nvPr/>
        </p:nvSpPr>
        <p:spPr>
          <a:xfrm>
            <a:off x="310896" y="1847088"/>
            <a:ext cx="12984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1645920" y="1847088"/>
            <a:ext cx="181051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4" name="Text 32"/>
          <p:cNvSpPr/>
          <p:nvPr/>
        </p:nvSpPr>
        <p:spPr>
          <a:xfrm>
            <a:off x="1682496" y="1847088"/>
            <a:ext cx="1755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Anna Schmidt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3474720" y="1847088"/>
            <a:ext cx="199339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6" name="Text 34"/>
          <p:cNvSpPr/>
          <p:nvPr/>
        </p:nvSpPr>
        <p:spPr>
          <a:xfrm>
            <a:off x="3511296" y="1847088"/>
            <a:ext cx="19385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anna@mail.de</a:t>
            </a:r>
            <a:endParaRPr lang="en-US" sz="1050" dirty="0"/>
          </a:p>
        </p:txBody>
      </p:sp>
      <p:sp>
        <p:nvSpPr>
          <p:cNvPr id="37" name="Shape 35"/>
          <p:cNvSpPr/>
          <p:nvPr/>
        </p:nvSpPr>
        <p:spPr>
          <a:xfrm>
            <a:off x="5486400" y="1847088"/>
            <a:ext cx="135331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8" name="Text 36"/>
          <p:cNvSpPr/>
          <p:nvPr/>
        </p:nvSpPr>
        <p:spPr>
          <a:xfrm>
            <a:off x="5522976" y="1847088"/>
            <a:ext cx="12984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Hamburg</a:t>
            </a:r>
            <a:endParaRPr lang="en-US" sz="1050" dirty="0"/>
          </a:p>
        </p:txBody>
      </p:sp>
      <p:sp>
        <p:nvSpPr>
          <p:cNvPr id="39" name="Shape 37"/>
          <p:cNvSpPr/>
          <p:nvPr/>
        </p:nvSpPr>
        <p:spPr>
          <a:xfrm>
            <a:off x="6858000" y="1847088"/>
            <a:ext cx="144475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0" name="Text 38"/>
          <p:cNvSpPr/>
          <p:nvPr/>
        </p:nvSpPr>
        <p:spPr>
          <a:xfrm>
            <a:off x="6894576" y="1847088"/>
            <a:ext cx="13898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20095</a:t>
            </a:r>
            <a:endParaRPr lang="en-US" sz="1050" dirty="0"/>
          </a:p>
        </p:txBody>
      </p:sp>
      <p:sp>
        <p:nvSpPr>
          <p:cNvPr id="41" name="Shape 39"/>
          <p:cNvSpPr/>
          <p:nvPr/>
        </p:nvSpPr>
        <p:spPr>
          <a:xfrm>
            <a:off x="274320" y="2194560"/>
            <a:ext cx="13533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2" name="Text 40"/>
          <p:cNvSpPr/>
          <p:nvPr/>
        </p:nvSpPr>
        <p:spPr>
          <a:xfrm>
            <a:off x="310896" y="2194560"/>
            <a:ext cx="12984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50" dirty="0"/>
          </a:p>
        </p:txBody>
      </p:sp>
      <p:sp>
        <p:nvSpPr>
          <p:cNvPr id="43" name="Shape 41"/>
          <p:cNvSpPr/>
          <p:nvPr/>
        </p:nvSpPr>
        <p:spPr>
          <a:xfrm>
            <a:off x="1645920" y="2194560"/>
            <a:ext cx="18105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4" name="Text 42"/>
          <p:cNvSpPr/>
          <p:nvPr/>
        </p:nvSpPr>
        <p:spPr>
          <a:xfrm>
            <a:off x="1682496" y="2194560"/>
            <a:ext cx="1755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Tom Weber</a:t>
            </a:r>
            <a:endParaRPr lang="en-US" sz="1050" dirty="0"/>
          </a:p>
        </p:txBody>
      </p:sp>
      <p:sp>
        <p:nvSpPr>
          <p:cNvPr id="45" name="Shape 43"/>
          <p:cNvSpPr/>
          <p:nvPr/>
        </p:nvSpPr>
        <p:spPr>
          <a:xfrm>
            <a:off x="3474720" y="2194560"/>
            <a:ext cx="199339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6" name="Text 44"/>
          <p:cNvSpPr/>
          <p:nvPr/>
        </p:nvSpPr>
        <p:spPr>
          <a:xfrm>
            <a:off x="3511296" y="2194560"/>
            <a:ext cx="19385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tom@web.de</a:t>
            </a:r>
            <a:endParaRPr lang="en-US" sz="1050" dirty="0"/>
          </a:p>
        </p:txBody>
      </p:sp>
      <p:sp>
        <p:nvSpPr>
          <p:cNvPr id="47" name="Shape 45"/>
          <p:cNvSpPr/>
          <p:nvPr/>
        </p:nvSpPr>
        <p:spPr>
          <a:xfrm>
            <a:off x="5486400" y="2194560"/>
            <a:ext cx="13533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8" name="Text 46"/>
          <p:cNvSpPr/>
          <p:nvPr/>
        </p:nvSpPr>
        <p:spPr>
          <a:xfrm>
            <a:off x="5522976" y="2194560"/>
            <a:ext cx="12984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Berlin</a:t>
            </a:r>
            <a:endParaRPr lang="en-US" sz="1050" dirty="0"/>
          </a:p>
        </p:txBody>
      </p:sp>
      <p:sp>
        <p:nvSpPr>
          <p:cNvPr id="49" name="Shape 47"/>
          <p:cNvSpPr/>
          <p:nvPr/>
        </p:nvSpPr>
        <p:spPr>
          <a:xfrm>
            <a:off x="6858000" y="2194560"/>
            <a:ext cx="144475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0" name="Text 48"/>
          <p:cNvSpPr/>
          <p:nvPr/>
        </p:nvSpPr>
        <p:spPr>
          <a:xfrm>
            <a:off x="6894576" y="2194560"/>
            <a:ext cx="13898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10115</a:t>
            </a:r>
            <a:endParaRPr lang="en-US" sz="1050" dirty="0"/>
          </a:p>
        </p:txBody>
      </p:sp>
      <p:sp>
        <p:nvSpPr>
          <p:cNvPr id="51" name="Shape 49"/>
          <p:cNvSpPr/>
          <p:nvPr/>
        </p:nvSpPr>
        <p:spPr>
          <a:xfrm>
            <a:off x="274320" y="2724912"/>
            <a:ext cx="4206240" cy="347472"/>
          </a:xfrm>
          <a:prstGeom prst="rect">
            <a:avLst/>
          </a:prstGeom>
          <a:solidFill>
            <a:srgbClr val="003366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52" name="Text 50"/>
          <p:cNvSpPr/>
          <p:nvPr/>
        </p:nvSpPr>
        <p:spPr>
          <a:xfrm>
            <a:off x="365760" y="2724912"/>
            <a:ext cx="40690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Primärschlüssel (PK)</a:t>
            </a:r>
            <a:endParaRPr lang="en-US" sz="1200" dirty="0"/>
          </a:p>
        </p:txBody>
      </p:sp>
      <p:sp>
        <p:nvSpPr>
          <p:cNvPr id="53" name="Shape 51"/>
          <p:cNvSpPr/>
          <p:nvPr/>
        </p:nvSpPr>
        <p:spPr>
          <a:xfrm>
            <a:off x="274320" y="3090672"/>
            <a:ext cx="4206240" cy="47548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54" name="Text 52"/>
          <p:cNvSpPr/>
          <p:nvPr/>
        </p:nvSpPr>
        <p:spPr>
          <a:xfrm>
            <a:off x="365760" y="3118104"/>
            <a:ext cx="406908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KundenID – eindeutig, NOT NULL, identifiziert jede Zeile</a:t>
            </a:r>
            <a:endParaRPr lang="en-US" sz="1100" dirty="0"/>
          </a:p>
        </p:txBody>
      </p:sp>
      <p:sp>
        <p:nvSpPr>
          <p:cNvPr id="55" name="Shape 53"/>
          <p:cNvSpPr/>
          <p:nvPr/>
        </p:nvSpPr>
        <p:spPr>
          <a:xfrm>
            <a:off x="4663440" y="2724912"/>
            <a:ext cx="4206240" cy="347472"/>
          </a:xfrm>
          <a:prstGeom prst="rect">
            <a:avLst/>
          </a:prstGeom>
          <a:solidFill>
            <a:srgbClr val="0066AA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56" name="Text 54"/>
          <p:cNvSpPr/>
          <p:nvPr/>
        </p:nvSpPr>
        <p:spPr>
          <a:xfrm>
            <a:off x="4754880" y="2724912"/>
            <a:ext cx="40690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Fremdschlüssel (FK)</a:t>
            </a:r>
            <a:endParaRPr lang="en-US" sz="1200" dirty="0"/>
          </a:p>
        </p:txBody>
      </p:sp>
      <p:sp>
        <p:nvSpPr>
          <p:cNvPr id="57" name="Shape 55"/>
          <p:cNvSpPr/>
          <p:nvPr/>
        </p:nvSpPr>
        <p:spPr>
          <a:xfrm>
            <a:off x="4663440" y="3090672"/>
            <a:ext cx="4206240" cy="47548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58" name="Text 56"/>
          <p:cNvSpPr/>
          <p:nvPr/>
        </p:nvSpPr>
        <p:spPr>
          <a:xfrm>
            <a:off x="4754880" y="3118104"/>
            <a:ext cx="406908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Verweist auf PK einer anderen Tabelle → referentielle Integrität</a:t>
            </a:r>
            <a:endParaRPr lang="en-US" sz="1100" dirty="0"/>
          </a:p>
        </p:txBody>
      </p:sp>
      <p:sp>
        <p:nvSpPr>
          <p:cNvPr id="59" name="Shape 57"/>
          <p:cNvSpPr/>
          <p:nvPr/>
        </p:nvSpPr>
        <p:spPr>
          <a:xfrm>
            <a:off x="274320" y="3639312"/>
            <a:ext cx="4206240" cy="347472"/>
          </a:xfrm>
          <a:prstGeom prst="rect">
            <a:avLst/>
          </a:prstGeom>
          <a:solidFill>
            <a:srgbClr val="0077AA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60" name="Text 58"/>
          <p:cNvSpPr/>
          <p:nvPr/>
        </p:nvSpPr>
        <p:spPr>
          <a:xfrm>
            <a:off x="365760" y="3639312"/>
            <a:ext cx="40690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NULL</a:t>
            </a:r>
            <a:endParaRPr lang="en-US" sz="1200" dirty="0"/>
          </a:p>
        </p:txBody>
      </p:sp>
      <p:sp>
        <p:nvSpPr>
          <p:cNvPr id="61" name="Shape 59"/>
          <p:cNvSpPr/>
          <p:nvPr/>
        </p:nvSpPr>
        <p:spPr>
          <a:xfrm>
            <a:off x="274320" y="4005072"/>
            <a:ext cx="4206240" cy="47548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62" name="Text 60"/>
          <p:cNvSpPr/>
          <p:nvPr/>
        </p:nvSpPr>
        <p:spPr>
          <a:xfrm>
            <a:off x="365760" y="4032504"/>
            <a:ext cx="406908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 Wert – nicht gleich 0 oder leer! Abfrage: IS NULL / IS NOT NULL</a:t>
            </a:r>
            <a:endParaRPr lang="en-US" sz="1100" dirty="0"/>
          </a:p>
        </p:txBody>
      </p:sp>
      <p:sp>
        <p:nvSpPr>
          <p:cNvPr id="63" name="Shape 61"/>
          <p:cNvSpPr/>
          <p:nvPr/>
        </p:nvSpPr>
        <p:spPr>
          <a:xfrm>
            <a:off x="4663440" y="3639312"/>
            <a:ext cx="4206240" cy="347472"/>
          </a:xfrm>
          <a:prstGeom prst="rect">
            <a:avLst/>
          </a:prstGeom>
          <a:solidFill>
            <a:srgbClr val="006633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64" name="Text 62"/>
          <p:cNvSpPr/>
          <p:nvPr/>
        </p:nvSpPr>
        <p:spPr>
          <a:xfrm>
            <a:off x="4754880" y="3639312"/>
            <a:ext cx="40690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Datentypen</a:t>
            </a:r>
            <a:endParaRPr lang="en-US" sz="1200" dirty="0"/>
          </a:p>
        </p:txBody>
      </p:sp>
      <p:sp>
        <p:nvSpPr>
          <p:cNvPr id="65" name="Shape 63"/>
          <p:cNvSpPr/>
          <p:nvPr/>
        </p:nvSpPr>
        <p:spPr>
          <a:xfrm>
            <a:off x="4663440" y="4005072"/>
            <a:ext cx="4206240" cy="47548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66" name="Text 64"/>
          <p:cNvSpPr/>
          <p:nvPr/>
        </p:nvSpPr>
        <p:spPr>
          <a:xfrm>
            <a:off x="4754880" y="4032504"/>
            <a:ext cx="406908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INT, VARCHAR(n), CHAR(n), DATE, DECIMAL(p,s), BOOLEAN, TEXT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DDL – CREATE TABLE &amp; Constraints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SQL – Grundlagen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4 von 18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Tabellen anlegen und Regeln für Dateneingabe definieren (Constraints)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115568"/>
            <a:ext cx="4937760" cy="2112264"/>
          </a:xfrm>
          <a:prstGeom prst="rect">
            <a:avLst/>
          </a:prstGeom>
          <a:solidFill>
            <a:srgbClr val="1A1A2E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365760" y="1188720"/>
            <a:ext cx="477316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CREATE TABLE Kunden (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365760" y="1435608"/>
            <a:ext cx="477316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KundenID  INT          PRIMARY KEY,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365760" y="1682496"/>
            <a:ext cx="477316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Name      VARCHAR(100) NOT NULL,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365760" y="1929384"/>
            <a:ext cx="477316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Email     VARCHAR(150) UNIQUE,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365760" y="2176272"/>
            <a:ext cx="477316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PLZ       CHAR(5),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365760" y="2423160"/>
            <a:ext cx="477316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Stadt     VARCHAR(50)  DEFAULT 'Unbekannt',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365760" y="2670048"/>
            <a:ext cx="477316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Alter     INT          CHECK (Alter &gt;= 0)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365760" y="2916936"/>
            <a:ext cx="477316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);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5349240" y="1115568"/>
            <a:ext cx="3520440" cy="32004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1" name="Text 19"/>
          <p:cNvSpPr/>
          <p:nvPr/>
        </p:nvSpPr>
        <p:spPr>
          <a:xfrm>
            <a:off x="5440680" y="1115568"/>
            <a:ext cx="3383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Constraints: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5349240" y="1463040"/>
            <a:ext cx="1417320" cy="356616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3" name="Text 21"/>
          <p:cNvSpPr/>
          <p:nvPr/>
        </p:nvSpPr>
        <p:spPr>
          <a:xfrm>
            <a:off x="5394960" y="1472184"/>
            <a:ext cx="1344168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PRIMARY KEY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6793992" y="1463040"/>
            <a:ext cx="2075688" cy="35661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5" name="Text 23"/>
          <p:cNvSpPr/>
          <p:nvPr/>
        </p:nvSpPr>
        <p:spPr>
          <a:xfrm>
            <a:off x="6839712" y="1472184"/>
            <a:ext cx="200253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Eindeutig + NOT NULL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5349240" y="1847088"/>
            <a:ext cx="1417320" cy="356616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27" name="Text 25"/>
          <p:cNvSpPr/>
          <p:nvPr/>
        </p:nvSpPr>
        <p:spPr>
          <a:xfrm>
            <a:off x="5394960" y="1856232"/>
            <a:ext cx="1344168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NOT NULL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6793992" y="1847088"/>
            <a:ext cx="2075688" cy="356616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9" name="Text 27"/>
          <p:cNvSpPr/>
          <p:nvPr/>
        </p:nvSpPr>
        <p:spPr>
          <a:xfrm>
            <a:off x="6839712" y="1856232"/>
            <a:ext cx="200253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Darf nicht leer sein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5349240" y="2231136"/>
            <a:ext cx="1417320" cy="356616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1" name="Text 29"/>
          <p:cNvSpPr/>
          <p:nvPr/>
        </p:nvSpPr>
        <p:spPr>
          <a:xfrm>
            <a:off x="5394960" y="2240280"/>
            <a:ext cx="1344168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UNIQUE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6793992" y="2231136"/>
            <a:ext cx="2075688" cy="35661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3" name="Text 31"/>
          <p:cNvSpPr/>
          <p:nvPr/>
        </p:nvSpPr>
        <p:spPr>
          <a:xfrm>
            <a:off x="6839712" y="2240280"/>
            <a:ext cx="200253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Muss eindeutig sein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5349240" y="2615184"/>
            <a:ext cx="1417320" cy="356616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35" name="Text 33"/>
          <p:cNvSpPr/>
          <p:nvPr/>
        </p:nvSpPr>
        <p:spPr>
          <a:xfrm>
            <a:off x="5394960" y="2624328"/>
            <a:ext cx="1344168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DEFAULT wert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6793992" y="2615184"/>
            <a:ext cx="2075688" cy="356616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7" name="Text 35"/>
          <p:cNvSpPr/>
          <p:nvPr/>
        </p:nvSpPr>
        <p:spPr>
          <a:xfrm>
            <a:off x="6839712" y="2624328"/>
            <a:ext cx="200253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Standardwert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>
            <a:off x="5349240" y="2999232"/>
            <a:ext cx="1417320" cy="356616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9" name="Text 37"/>
          <p:cNvSpPr/>
          <p:nvPr/>
        </p:nvSpPr>
        <p:spPr>
          <a:xfrm>
            <a:off x="5394960" y="3008376"/>
            <a:ext cx="1344168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CHECK (Bed.)</a:t>
            </a:r>
            <a:endParaRPr lang="en-US" sz="1000" dirty="0"/>
          </a:p>
        </p:txBody>
      </p:sp>
      <p:sp>
        <p:nvSpPr>
          <p:cNvPr id="40" name="Shape 38"/>
          <p:cNvSpPr/>
          <p:nvPr/>
        </p:nvSpPr>
        <p:spPr>
          <a:xfrm>
            <a:off x="6793992" y="2999232"/>
            <a:ext cx="2075688" cy="35661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1" name="Text 39"/>
          <p:cNvSpPr/>
          <p:nvPr/>
        </p:nvSpPr>
        <p:spPr>
          <a:xfrm>
            <a:off x="6839712" y="3008376"/>
            <a:ext cx="200253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Bedingung prüfen</a:t>
            </a:r>
            <a:endParaRPr lang="en-US" sz="1000" dirty="0"/>
          </a:p>
        </p:txBody>
      </p:sp>
      <p:sp>
        <p:nvSpPr>
          <p:cNvPr id="42" name="Shape 40"/>
          <p:cNvSpPr/>
          <p:nvPr/>
        </p:nvSpPr>
        <p:spPr>
          <a:xfrm>
            <a:off x="5349240" y="3383280"/>
            <a:ext cx="3520440" cy="347472"/>
          </a:xfrm>
          <a:prstGeom prst="rect">
            <a:avLst/>
          </a:prstGeom>
          <a:solidFill>
            <a:srgbClr val="006633"/>
          </a:solidFill>
          <a:ln/>
        </p:spPr>
      </p:sp>
      <p:sp>
        <p:nvSpPr>
          <p:cNvPr id="43" name="Text 41"/>
          <p:cNvSpPr/>
          <p:nvPr/>
        </p:nvSpPr>
        <p:spPr>
          <a:xfrm>
            <a:off x="5394960" y="3383280"/>
            <a:ext cx="34290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FOREIGN KEY → Verweis auf andere Tabelle</a:t>
            </a:r>
            <a:endParaRPr lang="en-US" sz="1000" dirty="0"/>
          </a:p>
        </p:txBody>
      </p:sp>
      <p:sp>
        <p:nvSpPr>
          <p:cNvPr id="44" name="Shape 42"/>
          <p:cNvSpPr/>
          <p:nvPr/>
        </p:nvSpPr>
        <p:spPr>
          <a:xfrm>
            <a:off x="274320" y="3794760"/>
            <a:ext cx="8503920" cy="32004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45" name="Text 43"/>
          <p:cNvSpPr/>
          <p:nvPr/>
        </p:nvSpPr>
        <p:spPr>
          <a:xfrm>
            <a:off x="365760" y="3794760"/>
            <a:ext cx="8366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Fremdschlüssel-Beispiel:</a:t>
            </a:r>
            <a:endParaRPr lang="en-US" sz="1200" dirty="0"/>
          </a:p>
        </p:txBody>
      </p:sp>
      <p:sp>
        <p:nvSpPr>
          <p:cNvPr id="46" name="Shape 44"/>
          <p:cNvSpPr/>
          <p:nvPr/>
        </p:nvSpPr>
        <p:spPr>
          <a:xfrm>
            <a:off x="274320" y="4142232"/>
            <a:ext cx="8503920" cy="384048"/>
          </a:xfrm>
          <a:prstGeom prst="rect">
            <a:avLst/>
          </a:prstGeom>
          <a:solidFill>
            <a:srgbClr val="1A1A2E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47" name="Text 45"/>
          <p:cNvSpPr/>
          <p:nvPr/>
        </p:nvSpPr>
        <p:spPr>
          <a:xfrm>
            <a:off x="365760" y="4215384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FOREIGN KEY (KundenID) REFERENCES Kunden(KundenID)  ON DELETE CASCADE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DDL – ALTER TABLE &amp; DROP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SQL – Grundlagen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5 von 18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Bestehende Tabellenstrukturen ändern und entfernen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115568"/>
            <a:ext cx="4206240" cy="320040"/>
          </a:xfrm>
          <a:prstGeom prst="rect">
            <a:avLst/>
          </a:prstGeom>
          <a:solidFill>
            <a:srgbClr val="003366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365760" y="1115568"/>
            <a:ext cx="4069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Spalte hinzufügen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274320" y="1463040"/>
            <a:ext cx="4206240" cy="384048"/>
          </a:xfrm>
          <a:prstGeom prst="rect">
            <a:avLst/>
          </a:prstGeom>
          <a:solidFill>
            <a:srgbClr val="1A1A2E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365760" y="1536192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ALTER TABLE Kunden ADD COLUMN Telefon VARCHAR(20);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4663440" y="1115568"/>
            <a:ext cx="4206240" cy="320040"/>
          </a:xfrm>
          <a:prstGeom prst="rect">
            <a:avLst/>
          </a:prstGeom>
          <a:solidFill>
            <a:srgbClr val="0066AA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4754880" y="1115568"/>
            <a:ext cx="4069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Spalte ändern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4663440" y="1463040"/>
            <a:ext cx="4206240" cy="384048"/>
          </a:xfrm>
          <a:prstGeom prst="rect">
            <a:avLst/>
          </a:prstGeom>
          <a:solidFill>
            <a:srgbClr val="1A1A2E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4754880" y="1536192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ALTER TABLE Kunden MODIFY COLUMN Name VARCHAR(200);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274320" y="2596896"/>
            <a:ext cx="4206240" cy="320040"/>
          </a:xfrm>
          <a:prstGeom prst="rect">
            <a:avLst/>
          </a:prstGeom>
          <a:solidFill>
            <a:srgbClr val="0077AA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365760" y="2596896"/>
            <a:ext cx="4069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Spalte löschen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274320" y="2944368"/>
            <a:ext cx="4206240" cy="384048"/>
          </a:xfrm>
          <a:prstGeom prst="rect">
            <a:avLst/>
          </a:prstGeom>
          <a:solidFill>
            <a:srgbClr val="1A1A2E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365760" y="3017520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ALTER TABLE Kunden DROP COLUMN Telefon;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4663440" y="2596896"/>
            <a:ext cx="4206240" cy="320040"/>
          </a:xfrm>
          <a:prstGeom prst="rect">
            <a:avLst/>
          </a:prstGeom>
          <a:solidFill>
            <a:srgbClr val="006633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4754880" y="2596896"/>
            <a:ext cx="4069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FK hinzufügen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663440" y="2944368"/>
            <a:ext cx="4206240" cy="630936"/>
          </a:xfrm>
          <a:prstGeom prst="rect">
            <a:avLst/>
          </a:prstGeom>
          <a:solidFill>
            <a:srgbClr val="1A1A2E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4754880" y="3017520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ALTER TABLE Bestellungen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4754880" y="3264408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ADD FOREIGN KEY (KundenID) REFERENCES Kunden(KundenID);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274320" y="4160520"/>
            <a:ext cx="4206240" cy="347472"/>
          </a:xfrm>
          <a:prstGeom prst="rect">
            <a:avLst/>
          </a:prstGeom>
          <a:solidFill>
            <a:srgbClr val="AA2200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9" name="Text 27"/>
          <p:cNvSpPr/>
          <p:nvPr/>
        </p:nvSpPr>
        <p:spPr>
          <a:xfrm>
            <a:off x="347472" y="4160520"/>
            <a:ext cx="409651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DROP TABLE Kunden;  -- KOMPLETT löschen!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663440" y="4160520"/>
            <a:ext cx="4206240" cy="347472"/>
          </a:xfrm>
          <a:prstGeom prst="rect">
            <a:avLst/>
          </a:prstGeom>
          <a:solidFill>
            <a:srgbClr val="CC7700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31" name="Text 29"/>
          <p:cNvSpPr/>
          <p:nvPr/>
        </p:nvSpPr>
        <p:spPr>
          <a:xfrm>
            <a:off x="4736592" y="4160520"/>
            <a:ext cx="409651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TRUNCATE TABLE Kunden;  -- alle Zeilen weg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DML – INSERT INTO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SQL – Grundlagen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6 von 18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Neue Datensätze in eine Tabelle einfügen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115568"/>
            <a:ext cx="8503920" cy="32004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2" name="Text 10"/>
          <p:cNvSpPr/>
          <p:nvPr/>
        </p:nvSpPr>
        <p:spPr>
          <a:xfrm>
            <a:off x="365760" y="1115568"/>
            <a:ext cx="8366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Syntax:  INSERT INTO Tabelle (Spalten) VALUES (Werte);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274320" y="1481328"/>
            <a:ext cx="8503920" cy="2112264"/>
          </a:xfrm>
          <a:prstGeom prst="rect">
            <a:avLst/>
          </a:prstGeom>
          <a:solidFill>
            <a:srgbClr val="1A1A2E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365760" y="1554480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Einzelner Datensatz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365760" y="1801368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INSERT INTO Kunden (Name, Email, Stadt, PLZ)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365760" y="2048256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VALUES ('Max Müller', 'max@mail.de', 'Lübeck', '23560');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365760" y="2295144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365760" y="2542032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Mehrere Datensätze auf einmal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365760" y="2788920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INSERT INTO Kunden (Name, Email, Stadt, PLZ) VALUES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365760" y="3035808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('Anna Schmidt', 'anna@mail.de', 'Hamburg', '20095'),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365760" y="3282696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('Tom Weber',    'tom@web.de',   'Berlin',  '10115');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274320" y="3639312"/>
            <a:ext cx="8503920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3" name="Text 21"/>
          <p:cNvSpPr/>
          <p:nvPr/>
        </p:nvSpPr>
        <p:spPr>
          <a:xfrm>
            <a:off x="365760" y="3639312"/>
            <a:ext cx="83210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  Text in Hochkommas: 'Lübeck'  –  Zahlen ohne Hochkommas: 42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74320" y="4023360"/>
            <a:ext cx="8503920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5" name="Text 23"/>
          <p:cNvSpPr/>
          <p:nvPr/>
        </p:nvSpPr>
        <p:spPr>
          <a:xfrm>
            <a:off x="365760" y="4023360"/>
            <a:ext cx="83210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  AUTO_INCREMENT: PK nicht angeben – wird automatisch gesetzt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274320" y="4407408"/>
            <a:ext cx="8503920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7" name="Text 25"/>
          <p:cNvSpPr/>
          <p:nvPr/>
        </p:nvSpPr>
        <p:spPr>
          <a:xfrm>
            <a:off x="365760" y="4407408"/>
            <a:ext cx="83210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  NULL einfügen: NULL als Wert angeben – nur wenn Spalte nullable ist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DML – UPDATE und DELETE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SQL – Grundlagen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7 von 18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 ändern und löschen – IMMER mit WHERE!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115568"/>
            <a:ext cx="4206240" cy="32004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12" name="Text 10"/>
          <p:cNvSpPr/>
          <p:nvPr/>
        </p:nvSpPr>
        <p:spPr>
          <a:xfrm>
            <a:off x="365760" y="1115568"/>
            <a:ext cx="4069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 – Daten ändern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274320" y="1463040"/>
            <a:ext cx="4206240" cy="2359152"/>
          </a:xfrm>
          <a:prstGeom prst="rect">
            <a:avLst/>
          </a:prstGeom>
          <a:solidFill>
            <a:srgbClr val="1A1A2E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365760" y="1536192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UPDATE Kunden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365760" y="1783080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SET Email = 'neu@mail.de'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365760" y="2029968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WHERE KundenID = 1;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365760" y="2276856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365760" y="2523744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Mehrere Spalten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365760" y="2770632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UPDATE Kunden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365760" y="3017520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SET Email = 'neu@mail.de',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365760" y="3264408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Stadt = 'Hamburg'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365760" y="3511296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WHERE KundenID = 1;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4663440" y="1115568"/>
            <a:ext cx="4206240" cy="320040"/>
          </a:xfrm>
          <a:prstGeom prst="rect">
            <a:avLst/>
          </a:prstGeom>
          <a:solidFill>
            <a:srgbClr val="AA2200"/>
          </a:solidFill>
          <a:ln/>
        </p:spPr>
      </p:sp>
      <p:sp>
        <p:nvSpPr>
          <p:cNvPr id="24" name="Text 22"/>
          <p:cNvSpPr/>
          <p:nvPr/>
        </p:nvSpPr>
        <p:spPr>
          <a:xfrm>
            <a:off x="4754880" y="1115568"/>
            <a:ext cx="4069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DELETE – Zeilen löschen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663440" y="1463040"/>
            <a:ext cx="4206240" cy="2359152"/>
          </a:xfrm>
          <a:prstGeom prst="rect">
            <a:avLst/>
          </a:prstGeom>
          <a:solidFill>
            <a:srgbClr val="1A1A2E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4754880" y="1536192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DELETE FROM Kunden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4754880" y="1783080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WHERE KundenID = 1;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4754880" y="2029968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1050" dirty="0"/>
          </a:p>
        </p:txBody>
      </p:sp>
      <p:sp>
        <p:nvSpPr>
          <p:cNvPr id="29" name="Text 27"/>
          <p:cNvSpPr/>
          <p:nvPr/>
        </p:nvSpPr>
        <p:spPr>
          <a:xfrm>
            <a:off x="4754880" y="2276856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Mehrere nach Bedingung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4754880" y="2523744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DELETE FROM Kunden</a:t>
            </a:r>
            <a:endParaRPr lang="en-US" sz="1050" dirty="0"/>
          </a:p>
        </p:txBody>
      </p:sp>
      <p:sp>
        <p:nvSpPr>
          <p:cNvPr id="31" name="Text 29"/>
          <p:cNvSpPr/>
          <p:nvPr/>
        </p:nvSpPr>
        <p:spPr>
          <a:xfrm>
            <a:off x="4754880" y="2770632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WHERE Stadt = 'Hamburg';</a:t>
            </a:r>
            <a:endParaRPr lang="en-US" sz="1050" dirty="0"/>
          </a:p>
        </p:txBody>
      </p:sp>
      <p:sp>
        <p:nvSpPr>
          <p:cNvPr id="32" name="Text 30"/>
          <p:cNvSpPr/>
          <p:nvPr/>
        </p:nvSpPr>
        <p:spPr>
          <a:xfrm>
            <a:off x="4754880" y="3017520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4754880" y="3264408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ALLE löschen (gefährlich!)</a:t>
            </a:r>
            <a:endParaRPr lang="en-US" sz="1050" dirty="0"/>
          </a:p>
        </p:txBody>
      </p:sp>
      <p:sp>
        <p:nvSpPr>
          <p:cNvPr id="34" name="Text 32"/>
          <p:cNvSpPr/>
          <p:nvPr/>
        </p:nvSpPr>
        <p:spPr>
          <a:xfrm>
            <a:off x="4754880" y="3511296"/>
            <a:ext cx="404164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DELETE FROM Kunden;  -- kein WHERE!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274320" y="3858768"/>
            <a:ext cx="8503920" cy="621792"/>
          </a:xfrm>
          <a:prstGeom prst="rect">
            <a:avLst/>
          </a:prstGeom>
          <a:solidFill>
            <a:srgbClr val="AA2200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36" name="Text 34"/>
          <p:cNvSpPr/>
          <p:nvPr/>
        </p:nvSpPr>
        <p:spPr>
          <a:xfrm>
            <a:off x="365760" y="3895344"/>
            <a:ext cx="832104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 ACHTUNG: </a:t>
            </a:r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 und DELETE ohne WHERE wirken auf ALLE Zeilen!</a:t>
            </a:r>
            <a:endParaRPr lang="en-US" sz="1400" dirty="0"/>
          </a:p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Tipp: erst mit SELECT * FROM Kunden WHERE ... prüfen, dann UPDATE/DELETE.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DQL – SELECT · FROM · WHERE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SQL – Grundlagen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8 von 18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 aus Tabellen abfragen und filtern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115568"/>
            <a:ext cx="4846320" cy="2852928"/>
          </a:xfrm>
          <a:prstGeom prst="rect">
            <a:avLst/>
          </a:prstGeom>
          <a:solidFill>
            <a:srgbClr val="1A1A2E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365760" y="1188720"/>
            <a:ext cx="46817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Alle Spalten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365760" y="1435608"/>
            <a:ext cx="46817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* FROM Kunden;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365760" y="1682496"/>
            <a:ext cx="46817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365760" y="1929384"/>
            <a:ext cx="46817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Bestimmte Spalten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365760" y="2176272"/>
            <a:ext cx="46817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Name, Email FROM Kunden;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365760" y="2423160"/>
            <a:ext cx="46817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365760" y="2670048"/>
            <a:ext cx="46817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Mit Alias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365760" y="2916936"/>
            <a:ext cx="46817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Name AS Kundenname FROM Kunden;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365760" y="3163824"/>
            <a:ext cx="46817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365760" y="3410712"/>
            <a:ext cx="46817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Mit Filter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365760" y="3657600"/>
            <a:ext cx="46817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* FROM Kunden WHERE Stadt = 'Lübeck';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5257800" y="1115568"/>
            <a:ext cx="3611880" cy="32004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4" name="Text 22"/>
          <p:cNvSpPr/>
          <p:nvPr/>
        </p:nvSpPr>
        <p:spPr>
          <a:xfrm>
            <a:off x="5349240" y="1115568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WHERE-Operatoren: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5257800" y="1463040"/>
            <a:ext cx="1554480" cy="33832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6" name="Text 24"/>
          <p:cNvSpPr/>
          <p:nvPr/>
        </p:nvSpPr>
        <p:spPr>
          <a:xfrm>
            <a:off x="5303520" y="1472184"/>
            <a:ext cx="148132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 / != / &lt;&gt;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6839712" y="1463040"/>
            <a:ext cx="2029968" cy="33832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8" name="Text 26"/>
          <p:cNvSpPr/>
          <p:nvPr/>
        </p:nvSpPr>
        <p:spPr>
          <a:xfrm>
            <a:off x="6885432" y="1472184"/>
            <a:ext cx="195681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Gleich / Ungleich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5257800" y="1828800"/>
            <a:ext cx="1554480" cy="338328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30" name="Text 28"/>
          <p:cNvSpPr/>
          <p:nvPr/>
        </p:nvSpPr>
        <p:spPr>
          <a:xfrm>
            <a:off x="5303520" y="1837944"/>
            <a:ext cx="148132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 &gt; &lt;= &gt;=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6839712" y="1828800"/>
            <a:ext cx="2029968" cy="33832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2" name="Text 30"/>
          <p:cNvSpPr/>
          <p:nvPr/>
        </p:nvSpPr>
        <p:spPr>
          <a:xfrm>
            <a:off x="6885432" y="1837944"/>
            <a:ext cx="195681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Vergleich</a:t>
            </a:r>
            <a:endParaRPr lang="en-US" sz="1000" dirty="0"/>
          </a:p>
        </p:txBody>
      </p:sp>
      <p:sp>
        <p:nvSpPr>
          <p:cNvPr id="33" name="Shape 31"/>
          <p:cNvSpPr/>
          <p:nvPr/>
        </p:nvSpPr>
        <p:spPr>
          <a:xfrm>
            <a:off x="5257800" y="2194560"/>
            <a:ext cx="1554480" cy="33832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4" name="Text 32"/>
          <p:cNvSpPr/>
          <p:nvPr/>
        </p:nvSpPr>
        <p:spPr>
          <a:xfrm>
            <a:off x="5303520" y="2203704"/>
            <a:ext cx="148132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AND / OR / NOT</a:t>
            </a:r>
            <a:endParaRPr lang="en-US" sz="1000" dirty="0"/>
          </a:p>
        </p:txBody>
      </p:sp>
      <p:sp>
        <p:nvSpPr>
          <p:cNvPr id="35" name="Shape 33"/>
          <p:cNvSpPr/>
          <p:nvPr/>
        </p:nvSpPr>
        <p:spPr>
          <a:xfrm>
            <a:off x="6839712" y="2194560"/>
            <a:ext cx="2029968" cy="33832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6" name="Text 34"/>
          <p:cNvSpPr/>
          <p:nvPr/>
        </p:nvSpPr>
        <p:spPr>
          <a:xfrm>
            <a:off x="6885432" y="2203704"/>
            <a:ext cx="195681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Logisch</a:t>
            </a:r>
            <a:endParaRPr lang="en-US" sz="1000" dirty="0"/>
          </a:p>
        </p:txBody>
      </p:sp>
      <p:sp>
        <p:nvSpPr>
          <p:cNvPr id="37" name="Shape 35"/>
          <p:cNvSpPr/>
          <p:nvPr/>
        </p:nvSpPr>
        <p:spPr>
          <a:xfrm>
            <a:off x="5257800" y="2560320"/>
            <a:ext cx="1554480" cy="338328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38" name="Text 36"/>
          <p:cNvSpPr/>
          <p:nvPr/>
        </p:nvSpPr>
        <p:spPr>
          <a:xfrm>
            <a:off x="5303520" y="2569464"/>
            <a:ext cx="148132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LIKE 'M%'</a:t>
            </a:r>
            <a:endParaRPr lang="en-US" sz="1000" dirty="0"/>
          </a:p>
        </p:txBody>
      </p:sp>
      <p:sp>
        <p:nvSpPr>
          <p:cNvPr id="39" name="Shape 37"/>
          <p:cNvSpPr/>
          <p:nvPr/>
        </p:nvSpPr>
        <p:spPr>
          <a:xfrm>
            <a:off x="6839712" y="2560320"/>
            <a:ext cx="2029968" cy="33832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0" name="Text 38"/>
          <p:cNvSpPr/>
          <p:nvPr/>
        </p:nvSpPr>
        <p:spPr>
          <a:xfrm>
            <a:off x="6885432" y="2569464"/>
            <a:ext cx="195681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 = beliebig viele Zeichen</a:t>
            </a:r>
            <a:endParaRPr lang="en-US" sz="1000" dirty="0"/>
          </a:p>
        </p:txBody>
      </p:sp>
      <p:sp>
        <p:nvSpPr>
          <p:cNvPr id="41" name="Shape 39"/>
          <p:cNvSpPr/>
          <p:nvPr/>
        </p:nvSpPr>
        <p:spPr>
          <a:xfrm>
            <a:off x="5257800" y="2926080"/>
            <a:ext cx="1554480" cy="33832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42" name="Text 40"/>
          <p:cNvSpPr/>
          <p:nvPr/>
        </p:nvSpPr>
        <p:spPr>
          <a:xfrm>
            <a:off x="5303520" y="2935224"/>
            <a:ext cx="148132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LIKE '_X_'</a:t>
            </a:r>
            <a:endParaRPr lang="en-US" sz="1000" dirty="0"/>
          </a:p>
        </p:txBody>
      </p:sp>
      <p:sp>
        <p:nvSpPr>
          <p:cNvPr id="43" name="Shape 41"/>
          <p:cNvSpPr/>
          <p:nvPr/>
        </p:nvSpPr>
        <p:spPr>
          <a:xfrm>
            <a:off x="6839712" y="2926080"/>
            <a:ext cx="2029968" cy="33832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4" name="Text 42"/>
          <p:cNvSpPr/>
          <p:nvPr/>
        </p:nvSpPr>
        <p:spPr>
          <a:xfrm>
            <a:off x="6885432" y="2935224"/>
            <a:ext cx="195681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 = genau 1 Zeichen</a:t>
            </a:r>
            <a:endParaRPr lang="en-US" sz="1000" dirty="0"/>
          </a:p>
        </p:txBody>
      </p:sp>
      <p:sp>
        <p:nvSpPr>
          <p:cNvPr id="45" name="Shape 43"/>
          <p:cNvSpPr/>
          <p:nvPr/>
        </p:nvSpPr>
        <p:spPr>
          <a:xfrm>
            <a:off x="5257800" y="3291840"/>
            <a:ext cx="1554480" cy="338328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6" name="Text 44"/>
          <p:cNvSpPr/>
          <p:nvPr/>
        </p:nvSpPr>
        <p:spPr>
          <a:xfrm>
            <a:off x="5303520" y="3300984"/>
            <a:ext cx="148132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 (a,b,c)</a:t>
            </a:r>
            <a:endParaRPr lang="en-US" sz="1000" dirty="0"/>
          </a:p>
        </p:txBody>
      </p:sp>
      <p:sp>
        <p:nvSpPr>
          <p:cNvPr id="47" name="Shape 45"/>
          <p:cNvSpPr/>
          <p:nvPr/>
        </p:nvSpPr>
        <p:spPr>
          <a:xfrm>
            <a:off x="6839712" y="3291840"/>
            <a:ext cx="2029968" cy="33832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8" name="Text 46"/>
          <p:cNvSpPr/>
          <p:nvPr/>
        </p:nvSpPr>
        <p:spPr>
          <a:xfrm>
            <a:off x="6885432" y="3300984"/>
            <a:ext cx="195681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Wert in Liste</a:t>
            </a:r>
            <a:endParaRPr lang="en-US" sz="1000" dirty="0"/>
          </a:p>
        </p:txBody>
      </p:sp>
      <p:sp>
        <p:nvSpPr>
          <p:cNvPr id="49" name="Shape 47"/>
          <p:cNvSpPr/>
          <p:nvPr/>
        </p:nvSpPr>
        <p:spPr>
          <a:xfrm>
            <a:off x="5257800" y="3657600"/>
            <a:ext cx="1554480" cy="33832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50" name="Text 48"/>
          <p:cNvSpPr/>
          <p:nvPr/>
        </p:nvSpPr>
        <p:spPr>
          <a:xfrm>
            <a:off x="5303520" y="3666744"/>
            <a:ext cx="148132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BETWEEN a AND b</a:t>
            </a:r>
            <a:endParaRPr lang="en-US" sz="1000" dirty="0"/>
          </a:p>
        </p:txBody>
      </p:sp>
      <p:sp>
        <p:nvSpPr>
          <p:cNvPr id="51" name="Shape 49"/>
          <p:cNvSpPr/>
          <p:nvPr/>
        </p:nvSpPr>
        <p:spPr>
          <a:xfrm>
            <a:off x="6839712" y="3657600"/>
            <a:ext cx="2029968" cy="33832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2" name="Text 50"/>
          <p:cNvSpPr/>
          <p:nvPr/>
        </p:nvSpPr>
        <p:spPr>
          <a:xfrm>
            <a:off x="6885432" y="3666744"/>
            <a:ext cx="195681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Bereich (inklusiv)</a:t>
            </a:r>
            <a:endParaRPr lang="en-US" sz="1000" dirty="0"/>
          </a:p>
        </p:txBody>
      </p:sp>
      <p:sp>
        <p:nvSpPr>
          <p:cNvPr id="53" name="Shape 51"/>
          <p:cNvSpPr/>
          <p:nvPr/>
        </p:nvSpPr>
        <p:spPr>
          <a:xfrm>
            <a:off x="5257800" y="4023360"/>
            <a:ext cx="1554480" cy="338328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54" name="Text 52"/>
          <p:cNvSpPr/>
          <p:nvPr/>
        </p:nvSpPr>
        <p:spPr>
          <a:xfrm>
            <a:off x="5303520" y="4032504"/>
            <a:ext cx="1481328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IS NULL</a:t>
            </a:r>
            <a:endParaRPr lang="en-US" sz="1000" dirty="0"/>
          </a:p>
        </p:txBody>
      </p:sp>
      <p:sp>
        <p:nvSpPr>
          <p:cNvPr id="55" name="Shape 53"/>
          <p:cNvSpPr/>
          <p:nvPr/>
        </p:nvSpPr>
        <p:spPr>
          <a:xfrm>
            <a:off x="6839712" y="4023360"/>
            <a:ext cx="2029968" cy="33832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6" name="Text 54"/>
          <p:cNvSpPr/>
          <p:nvPr/>
        </p:nvSpPr>
        <p:spPr>
          <a:xfrm>
            <a:off x="6885432" y="4032504"/>
            <a:ext cx="1956816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NULL-Prüfung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DQL – ORDER BY · LIMIT · DISTINCT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SQL – Grundlagen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9 von 18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Ergebnisse sortieren, begrenzen und Duplikate ausblenden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115568"/>
            <a:ext cx="8503920" cy="2852928"/>
          </a:xfrm>
          <a:prstGeom prst="rect">
            <a:avLst/>
          </a:prstGeom>
          <a:solidFill>
            <a:srgbClr val="1A1A2E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365760" y="1188720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Sortierung aufsteigend (Standard) / absteigend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365760" y="1435608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* FROM Kunden ORDER BY Name ASC;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365760" y="1682496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* FROM Kunden ORDER BY Name DESC;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365760" y="1929384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* FROM Kunden ORDER BY Stadt ASC, Name ASC;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365760" y="2176272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365760" y="2423160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Erste N Ergebnisse / ab Zeile N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365760" y="2670048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* FROM Kunden ORDER BY Name LIMIT 10;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365760" y="2916936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* FROM Kunden LIMIT 10 OFFSET 20;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365760" y="3163824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365760" y="3410712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Duplikate ausblenden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365760" y="3657600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DISTINCT Stadt FROM Kunden;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274320" y="4041648"/>
            <a:ext cx="8503920" cy="32004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4" name="Text 22"/>
          <p:cNvSpPr/>
          <p:nvPr/>
        </p:nvSpPr>
        <p:spPr>
          <a:xfrm>
            <a:off x="365760" y="4041648"/>
            <a:ext cx="8366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Auswertungsreihenfolge: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274320" y="4407408"/>
            <a:ext cx="1143000" cy="347472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6" name="Text 24"/>
          <p:cNvSpPr/>
          <p:nvPr/>
        </p:nvSpPr>
        <p:spPr>
          <a:xfrm>
            <a:off x="301752" y="4407408"/>
            <a:ext cx="1097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1.FROM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1481328" y="4407408"/>
            <a:ext cx="1143000" cy="34747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28" name="Text 26"/>
          <p:cNvSpPr/>
          <p:nvPr/>
        </p:nvSpPr>
        <p:spPr>
          <a:xfrm>
            <a:off x="1508760" y="4407408"/>
            <a:ext cx="1097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2.WHERE</a:t>
            </a:r>
            <a:endParaRPr lang="en-US" sz="950" dirty="0"/>
          </a:p>
        </p:txBody>
      </p:sp>
      <p:sp>
        <p:nvSpPr>
          <p:cNvPr id="29" name="Shape 27"/>
          <p:cNvSpPr/>
          <p:nvPr/>
        </p:nvSpPr>
        <p:spPr>
          <a:xfrm>
            <a:off x="2688336" y="4407408"/>
            <a:ext cx="1143000" cy="347472"/>
          </a:xfrm>
          <a:prstGeom prst="rect">
            <a:avLst/>
          </a:prstGeom>
          <a:solidFill>
            <a:srgbClr val="0077AA"/>
          </a:solidFill>
          <a:ln/>
        </p:spPr>
      </p:sp>
      <p:sp>
        <p:nvSpPr>
          <p:cNvPr id="30" name="Text 28"/>
          <p:cNvSpPr/>
          <p:nvPr/>
        </p:nvSpPr>
        <p:spPr>
          <a:xfrm>
            <a:off x="2715768" y="4407408"/>
            <a:ext cx="1097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3.GROUP BY</a:t>
            </a:r>
            <a:endParaRPr lang="en-US" sz="950" dirty="0"/>
          </a:p>
        </p:txBody>
      </p:sp>
      <p:sp>
        <p:nvSpPr>
          <p:cNvPr id="31" name="Shape 29"/>
          <p:cNvSpPr/>
          <p:nvPr/>
        </p:nvSpPr>
        <p:spPr>
          <a:xfrm>
            <a:off x="3895344" y="4407408"/>
            <a:ext cx="1143000" cy="347472"/>
          </a:xfrm>
          <a:prstGeom prst="rect">
            <a:avLst/>
          </a:prstGeom>
          <a:solidFill>
            <a:srgbClr val="006633"/>
          </a:solidFill>
          <a:ln/>
        </p:spPr>
      </p:sp>
      <p:sp>
        <p:nvSpPr>
          <p:cNvPr id="32" name="Text 30"/>
          <p:cNvSpPr/>
          <p:nvPr/>
        </p:nvSpPr>
        <p:spPr>
          <a:xfrm>
            <a:off x="3922776" y="4407408"/>
            <a:ext cx="1097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4.HAVING</a:t>
            </a:r>
            <a:endParaRPr lang="en-US" sz="950" dirty="0"/>
          </a:p>
        </p:txBody>
      </p:sp>
      <p:sp>
        <p:nvSpPr>
          <p:cNvPr id="33" name="Shape 31"/>
          <p:cNvSpPr/>
          <p:nvPr/>
        </p:nvSpPr>
        <p:spPr>
          <a:xfrm>
            <a:off x="5102352" y="4407408"/>
            <a:ext cx="1143000" cy="347472"/>
          </a:xfrm>
          <a:prstGeom prst="rect">
            <a:avLst/>
          </a:prstGeom>
          <a:solidFill>
            <a:srgbClr val="0088BB"/>
          </a:solidFill>
          <a:ln/>
        </p:spPr>
      </p:sp>
      <p:sp>
        <p:nvSpPr>
          <p:cNvPr id="34" name="Text 32"/>
          <p:cNvSpPr/>
          <p:nvPr/>
        </p:nvSpPr>
        <p:spPr>
          <a:xfrm>
            <a:off x="5129784" y="4407408"/>
            <a:ext cx="1097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5.SELECT</a:t>
            </a:r>
            <a:endParaRPr lang="en-US" sz="950" dirty="0"/>
          </a:p>
        </p:txBody>
      </p:sp>
      <p:sp>
        <p:nvSpPr>
          <p:cNvPr id="35" name="Shape 33"/>
          <p:cNvSpPr/>
          <p:nvPr/>
        </p:nvSpPr>
        <p:spPr>
          <a:xfrm>
            <a:off x="6309360" y="4407408"/>
            <a:ext cx="1143000" cy="347472"/>
          </a:xfrm>
          <a:prstGeom prst="rect">
            <a:avLst/>
          </a:prstGeom>
          <a:solidFill>
            <a:srgbClr val="006644"/>
          </a:solidFill>
          <a:ln/>
        </p:spPr>
      </p:sp>
      <p:sp>
        <p:nvSpPr>
          <p:cNvPr id="36" name="Text 34"/>
          <p:cNvSpPr/>
          <p:nvPr/>
        </p:nvSpPr>
        <p:spPr>
          <a:xfrm>
            <a:off x="6336792" y="4407408"/>
            <a:ext cx="1097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6.ORDER BY</a:t>
            </a:r>
            <a:endParaRPr lang="en-US" sz="950" dirty="0"/>
          </a:p>
        </p:txBody>
      </p:sp>
      <p:sp>
        <p:nvSpPr>
          <p:cNvPr id="37" name="Shape 35"/>
          <p:cNvSpPr/>
          <p:nvPr/>
        </p:nvSpPr>
        <p:spPr>
          <a:xfrm>
            <a:off x="7516368" y="4407408"/>
            <a:ext cx="1143000" cy="347472"/>
          </a:xfrm>
          <a:prstGeom prst="rect">
            <a:avLst/>
          </a:prstGeom>
          <a:solidFill>
            <a:srgbClr val="595959"/>
          </a:solidFill>
          <a:ln/>
        </p:spPr>
      </p:sp>
      <p:sp>
        <p:nvSpPr>
          <p:cNvPr id="38" name="Text 36"/>
          <p:cNvSpPr/>
          <p:nvPr/>
        </p:nvSpPr>
        <p:spPr>
          <a:xfrm>
            <a:off x="7543800" y="4407408"/>
            <a:ext cx="1097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7.LIMIT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Aggregatfunktionen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SQL – Grundlagen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10 von 18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Berechnen Werte über mehrere Zeilen – immer mit SELECT kombinieren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115568"/>
            <a:ext cx="181051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2" name="Text 10"/>
          <p:cNvSpPr/>
          <p:nvPr/>
        </p:nvSpPr>
        <p:spPr>
          <a:xfrm>
            <a:off x="310896" y="1115568"/>
            <a:ext cx="17556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Funktion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2103120" y="1115568"/>
            <a:ext cx="226771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4" name="Text 12"/>
          <p:cNvSpPr/>
          <p:nvPr/>
        </p:nvSpPr>
        <p:spPr>
          <a:xfrm>
            <a:off x="2139696" y="1115568"/>
            <a:ext cx="22128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Bedeutung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389120" y="1115568"/>
            <a:ext cx="432511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6" name="Text 14"/>
          <p:cNvSpPr/>
          <p:nvPr/>
        </p:nvSpPr>
        <p:spPr>
          <a:xfrm>
            <a:off x="4425696" y="1115568"/>
            <a:ext cx="42702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274320" y="1499616"/>
            <a:ext cx="18105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8" name="Text 16"/>
          <p:cNvSpPr/>
          <p:nvPr/>
        </p:nvSpPr>
        <p:spPr>
          <a:xfrm>
            <a:off x="310896" y="1499616"/>
            <a:ext cx="1755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COUNT(*)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2103120" y="1499616"/>
            <a:ext cx="22677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0" name="Text 18"/>
          <p:cNvSpPr/>
          <p:nvPr/>
        </p:nvSpPr>
        <p:spPr>
          <a:xfrm>
            <a:off x="2139696" y="1499616"/>
            <a:ext cx="22128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Anzahl aller Zeilen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4389120" y="1499616"/>
            <a:ext cx="43251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2" name="Text 20"/>
          <p:cNvSpPr/>
          <p:nvPr/>
        </p:nvSpPr>
        <p:spPr>
          <a:xfrm>
            <a:off x="4425696" y="1499616"/>
            <a:ext cx="42702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SELECT COUNT(*) FROM Kunden;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274320" y="1847088"/>
            <a:ext cx="181051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4" name="Text 22"/>
          <p:cNvSpPr/>
          <p:nvPr/>
        </p:nvSpPr>
        <p:spPr>
          <a:xfrm>
            <a:off x="310896" y="1847088"/>
            <a:ext cx="1755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COUNT(Spalte)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2103120" y="1847088"/>
            <a:ext cx="226771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6" name="Text 24"/>
          <p:cNvSpPr/>
          <p:nvPr/>
        </p:nvSpPr>
        <p:spPr>
          <a:xfrm>
            <a:off x="2139696" y="1847088"/>
            <a:ext cx="22128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Anzahl nicht-NULL-Werte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4389120" y="1847088"/>
            <a:ext cx="432511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8" name="Text 26"/>
          <p:cNvSpPr/>
          <p:nvPr/>
        </p:nvSpPr>
        <p:spPr>
          <a:xfrm>
            <a:off x="4425696" y="1847088"/>
            <a:ext cx="42702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SELECT COUNT(Email) FROM Kunden;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74320" y="2194560"/>
            <a:ext cx="18105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0" name="Text 28"/>
          <p:cNvSpPr/>
          <p:nvPr/>
        </p:nvSpPr>
        <p:spPr>
          <a:xfrm>
            <a:off x="310896" y="2194560"/>
            <a:ext cx="1755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SUM(Spalte)</a:t>
            </a:r>
            <a:endParaRPr lang="en-US" sz="1050" dirty="0"/>
          </a:p>
        </p:txBody>
      </p:sp>
      <p:sp>
        <p:nvSpPr>
          <p:cNvPr id="31" name="Shape 29"/>
          <p:cNvSpPr/>
          <p:nvPr/>
        </p:nvSpPr>
        <p:spPr>
          <a:xfrm>
            <a:off x="2103120" y="2194560"/>
            <a:ext cx="22677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2" name="Text 30"/>
          <p:cNvSpPr/>
          <p:nvPr/>
        </p:nvSpPr>
        <p:spPr>
          <a:xfrm>
            <a:off x="2139696" y="2194560"/>
            <a:ext cx="22128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Summe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4389120" y="2194560"/>
            <a:ext cx="43251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4" name="Text 32"/>
          <p:cNvSpPr/>
          <p:nvPr/>
        </p:nvSpPr>
        <p:spPr>
          <a:xfrm>
            <a:off x="4425696" y="2194560"/>
            <a:ext cx="42702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SELECT SUM(Betrag) FROM Bestellungen;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274320" y="2542032"/>
            <a:ext cx="181051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6" name="Text 34"/>
          <p:cNvSpPr/>
          <p:nvPr/>
        </p:nvSpPr>
        <p:spPr>
          <a:xfrm>
            <a:off x="310896" y="2542032"/>
            <a:ext cx="1755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AVG(Spalte)</a:t>
            </a:r>
            <a:endParaRPr lang="en-US" sz="1050" dirty="0"/>
          </a:p>
        </p:txBody>
      </p:sp>
      <p:sp>
        <p:nvSpPr>
          <p:cNvPr id="37" name="Shape 35"/>
          <p:cNvSpPr/>
          <p:nvPr/>
        </p:nvSpPr>
        <p:spPr>
          <a:xfrm>
            <a:off x="2103120" y="2542032"/>
            <a:ext cx="226771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8" name="Text 36"/>
          <p:cNvSpPr/>
          <p:nvPr/>
        </p:nvSpPr>
        <p:spPr>
          <a:xfrm>
            <a:off x="2139696" y="2542032"/>
            <a:ext cx="22128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Durchschnitt</a:t>
            </a:r>
            <a:endParaRPr lang="en-US" sz="1050" dirty="0"/>
          </a:p>
        </p:txBody>
      </p:sp>
      <p:sp>
        <p:nvSpPr>
          <p:cNvPr id="39" name="Shape 37"/>
          <p:cNvSpPr/>
          <p:nvPr/>
        </p:nvSpPr>
        <p:spPr>
          <a:xfrm>
            <a:off x="4389120" y="2542032"/>
            <a:ext cx="432511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0" name="Text 38"/>
          <p:cNvSpPr/>
          <p:nvPr/>
        </p:nvSpPr>
        <p:spPr>
          <a:xfrm>
            <a:off x="4425696" y="2542032"/>
            <a:ext cx="42702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SELECT AVG(Betrag) FROM Bestellungen;</a:t>
            </a:r>
            <a:endParaRPr lang="en-US" sz="1050" dirty="0"/>
          </a:p>
        </p:txBody>
      </p:sp>
      <p:sp>
        <p:nvSpPr>
          <p:cNvPr id="41" name="Shape 39"/>
          <p:cNvSpPr/>
          <p:nvPr/>
        </p:nvSpPr>
        <p:spPr>
          <a:xfrm>
            <a:off x="274320" y="2889504"/>
            <a:ext cx="18105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2" name="Text 40"/>
          <p:cNvSpPr/>
          <p:nvPr/>
        </p:nvSpPr>
        <p:spPr>
          <a:xfrm>
            <a:off x="310896" y="2889504"/>
            <a:ext cx="1755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MIN(Spalte)</a:t>
            </a:r>
            <a:endParaRPr lang="en-US" sz="1050" dirty="0"/>
          </a:p>
        </p:txBody>
      </p:sp>
      <p:sp>
        <p:nvSpPr>
          <p:cNvPr id="43" name="Shape 41"/>
          <p:cNvSpPr/>
          <p:nvPr/>
        </p:nvSpPr>
        <p:spPr>
          <a:xfrm>
            <a:off x="2103120" y="2889504"/>
            <a:ext cx="22677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4" name="Text 42"/>
          <p:cNvSpPr/>
          <p:nvPr/>
        </p:nvSpPr>
        <p:spPr>
          <a:xfrm>
            <a:off x="2139696" y="2889504"/>
            <a:ext cx="22128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Kleinster Wert</a:t>
            </a:r>
            <a:endParaRPr lang="en-US" sz="1050" dirty="0"/>
          </a:p>
        </p:txBody>
      </p:sp>
      <p:sp>
        <p:nvSpPr>
          <p:cNvPr id="45" name="Shape 43"/>
          <p:cNvSpPr/>
          <p:nvPr/>
        </p:nvSpPr>
        <p:spPr>
          <a:xfrm>
            <a:off x="4389120" y="2889504"/>
            <a:ext cx="43251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6" name="Text 44"/>
          <p:cNvSpPr/>
          <p:nvPr/>
        </p:nvSpPr>
        <p:spPr>
          <a:xfrm>
            <a:off x="4425696" y="2889504"/>
            <a:ext cx="42702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SELECT MIN(Betrag) FROM Bestellungen;</a:t>
            </a:r>
            <a:endParaRPr lang="en-US" sz="1050" dirty="0"/>
          </a:p>
        </p:txBody>
      </p:sp>
      <p:sp>
        <p:nvSpPr>
          <p:cNvPr id="47" name="Shape 45"/>
          <p:cNvSpPr/>
          <p:nvPr/>
        </p:nvSpPr>
        <p:spPr>
          <a:xfrm>
            <a:off x="274320" y="3236976"/>
            <a:ext cx="181051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8" name="Text 46"/>
          <p:cNvSpPr/>
          <p:nvPr/>
        </p:nvSpPr>
        <p:spPr>
          <a:xfrm>
            <a:off x="310896" y="3236976"/>
            <a:ext cx="1755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MAX(Spalte)</a:t>
            </a:r>
            <a:endParaRPr lang="en-US" sz="1050" dirty="0"/>
          </a:p>
        </p:txBody>
      </p:sp>
      <p:sp>
        <p:nvSpPr>
          <p:cNvPr id="49" name="Shape 47"/>
          <p:cNvSpPr/>
          <p:nvPr/>
        </p:nvSpPr>
        <p:spPr>
          <a:xfrm>
            <a:off x="2103120" y="3236976"/>
            <a:ext cx="226771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0" name="Text 48"/>
          <p:cNvSpPr/>
          <p:nvPr/>
        </p:nvSpPr>
        <p:spPr>
          <a:xfrm>
            <a:off x="2139696" y="3236976"/>
            <a:ext cx="22128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Größter Wert</a:t>
            </a:r>
            <a:endParaRPr lang="en-US" sz="1050" dirty="0"/>
          </a:p>
        </p:txBody>
      </p:sp>
      <p:sp>
        <p:nvSpPr>
          <p:cNvPr id="51" name="Shape 49"/>
          <p:cNvSpPr/>
          <p:nvPr/>
        </p:nvSpPr>
        <p:spPr>
          <a:xfrm>
            <a:off x="4389120" y="3236976"/>
            <a:ext cx="432511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2" name="Text 50"/>
          <p:cNvSpPr/>
          <p:nvPr/>
        </p:nvSpPr>
        <p:spPr>
          <a:xfrm>
            <a:off x="4425696" y="3236976"/>
            <a:ext cx="42702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SELECT MAX(Betrag) FROM Bestellungen;</a:t>
            </a:r>
            <a:endParaRPr lang="en-US" sz="1050" dirty="0"/>
          </a:p>
        </p:txBody>
      </p:sp>
      <p:sp>
        <p:nvSpPr>
          <p:cNvPr id="53" name="Shape 51"/>
          <p:cNvSpPr/>
          <p:nvPr/>
        </p:nvSpPr>
        <p:spPr>
          <a:xfrm>
            <a:off x="274320" y="3694176"/>
            <a:ext cx="8503920" cy="32004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54" name="Text 52"/>
          <p:cNvSpPr/>
          <p:nvPr/>
        </p:nvSpPr>
        <p:spPr>
          <a:xfrm>
            <a:off x="365760" y="3694176"/>
            <a:ext cx="8366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Kombiniertes Beispiel:</a:t>
            </a:r>
            <a:endParaRPr lang="en-US" sz="1200" dirty="0"/>
          </a:p>
        </p:txBody>
      </p:sp>
      <p:sp>
        <p:nvSpPr>
          <p:cNvPr id="55" name="Shape 53"/>
          <p:cNvSpPr/>
          <p:nvPr/>
        </p:nvSpPr>
        <p:spPr>
          <a:xfrm>
            <a:off x="274320" y="4041648"/>
            <a:ext cx="8503920" cy="877824"/>
          </a:xfrm>
          <a:prstGeom prst="rect">
            <a:avLst/>
          </a:prstGeom>
          <a:solidFill>
            <a:srgbClr val="1A1A2E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56" name="Text 54"/>
          <p:cNvSpPr/>
          <p:nvPr/>
        </p:nvSpPr>
        <p:spPr>
          <a:xfrm>
            <a:off x="365760" y="4114800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COUNT(*) AS Anzahl, SUM(Betrag) AS Umsatz,</a:t>
            </a:r>
            <a:endParaRPr lang="en-US" sz="1050" dirty="0"/>
          </a:p>
        </p:txBody>
      </p:sp>
      <p:sp>
        <p:nvSpPr>
          <p:cNvPr id="57" name="Text 55"/>
          <p:cNvSpPr/>
          <p:nvPr/>
        </p:nvSpPr>
        <p:spPr>
          <a:xfrm>
            <a:off x="365760" y="4361688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AVG(Betrag) AS Schnitt, MIN(Betrag) AS Min, MAX(Betrag) AS Max</a:t>
            </a:r>
            <a:endParaRPr lang="en-US" sz="1050" dirty="0"/>
          </a:p>
        </p:txBody>
      </p:sp>
      <p:sp>
        <p:nvSpPr>
          <p:cNvPr id="58" name="Text 56"/>
          <p:cNvSpPr/>
          <p:nvPr/>
        </p:nvSpPr>
        <p:spPr>
          <a:xfrm>
            <a:off x="365760" y="4608576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FROM Bestellungen;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 BY und HAVING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SQL – Grundlagen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11 von 18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 BY gruppiert Zeilen – HAVING filtert nach Aggregatwerten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115568"/>
            <a:ext cx="8503920" cy="2852928"/>
          </a:xfrm>
          <a:prstGeom prst="rect">
            <a:avLst/>
          </a:prstGeom>
          <a:solidFill>
            <a:srgbClr val="1A1A2E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365760" y="1188720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Kunden pro Stadt zählen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365760" y="1435608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Stadt, COUNT(*) AS Anzahl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365760" y="1682496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FROM Kunden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365760" y="1929384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GROUP BY Stadt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365760" y="2176272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ORDER BY Anzahl DESC;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365760" y="2423160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365760" y="2670048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Umsatz pro Kunde – nur Kunden mit Umsatz &gt; 500 EUR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365760" y="2916936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k.Name, SUM(b.Betrag) AS Umsatz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365760" y="3163824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FROM Kunden k JOIN Bestellungen b ON k.KundenID = b.KundenID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365760" y="3410712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GROUP BY k.KundenID, k.Name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365760" y="3657600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HAVING SUM(b.Betrag) &gt; 500  ORDER BY Umsatz DESC;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274320" y="4041648"/>
            <a:ext cx="8503920" cy="32004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24" name="Text 22"/>
          <p:cNvSpPr/>
          <p:nvPr/>
        </p:nvSpPr>
        <p:spPr>
          <a:xfrm>
            <a:off x="365760" y="4041648"/>
            <a:ext cx="8366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vs. HAVING – der wichtigste Unterschied: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274320" y="4407408"/>
            <a:ext cx="4206240" cy="34747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26" name="Text 24"/>
          <p:cNvSpPr/>
          <p:nvPr/>
        </p:nvSpPr>
        <p:spPr>
          <a:xfrm>
            <a:off x="347472" y="4407408"/>
            <a:ext cx="409651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WHERE: filtert Zeilen VOR der Gruppierung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4663440" y="4407408"/>
            <a:ext cx="4206240" cy="347472"/>
          </a:xfrm>
          <a:prstGeom prst="rect">
            <a:avLst/>
          </a:prstGeom>
          <a:solidFill>
            <a:srgbClr val="006633"/>
          </a:solidFill>
          <a:ln/>
        </p:spPr>
      </p:sp>
      <p:sp>
        <p:nvSpPr>
          <p:cNvPr id="28" name="Text 26"/>
          <p:cNvSpPr/>
          <p:nvPr/>
        </p:nvSpPr>
        <p:spPr>
          <a:xfrm>
            <a:off x="4736592" y="4407408"/>
            <a:ext cx="409651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HAVING: filtert Gruppen NACH der Aggregation</a:t>
            </a:r>
            <a:endParaRPr lang="en-US" sz="11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JOINs – Überblick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SQL – Grundlagen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12 von 18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JOINs verknüpfen Daten aus mehreren Tabellen über gemeinsame Schlüssel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115568"/>
            <a:ext cx="658368" cy="1536192"/>
          </a:xfrm>
          <a:prstGeom prst="rect">
            <a:avLst/>
          </a:prstGeom>
          <a:solidFill>
            <a:srgbClr val="003366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274320" y="1115568"/>
            <a:ext cx="658368" cy="15361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∩</a:t>
            </a:r>
            <a:endParaRPr lang="en-US" sz="3000" dirty="0"/>
          </a:p>
        </p:txBody>
      </p:sp>
      <p:sp>
        <p:nvSpPr>
          <p:cNvPr id="13" name="Shape 11"/>
          <p:cNvSpPr/>
          <p:nvPr/>
        </p:nvSpPr>
        <p:spPr>
          <a:xfrm>
            <a:off x="960120" y="1115568"/>
            <a:ext cx="3520440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4" name="Text 12"/>
          <p:cNvSpPr/>
          <p:nvPr/>
        </p:nvSpPr>
        <p:spPr>
          <a:xfrm>
            <a:off x="1024128" y="1115568"/>
            <a:ext cx="3383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INNER JOIN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960120" y="1499616"/>
            <a:ext cx="3520440" cy="65836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1024128" y="1536192"/>
            <a:ext cx="33832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Nur Zeilen mit Match in BEIDEN Tabellen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960120" y="2185416"/>
            <a:ext cx="3520440" cy="43891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18" name="Text 16"/>
          <p:cNvSpPr/>
          <p:nvPr/>
        </p:nvSpPr>
        <p:spPr>
          <a:xfrm>
            <a:off x="1024128" y="2212848"/>
            <a:ext cx="3383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z.B.: Kunden die Bestellungen haben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4663440" y="1115568"/>
            <a:ext cx="658368" cy="1536192"/>
          </a:xfrm>
          <a:prstGeom prst="rect">
            <a:avLst/>
          </a:prstGeom>
          <a:solidFill>
            <a:srgbClr val="0066AA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4663440" y="1115568"/>
            <a:ext cx="658368" cy="15361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⊃</a:t>
            </a:r>
            <a:endParaRPr lang="en-US" sz="3000" dirty="0"/>
          </a:p>
        </p:txBody>
      </p:sp>
      <p:sp>
        <p:nvSpPr>
          <p:cNvPr id="21" name="Shape 19"/>
          <p:cNvSpPr/>
          <p:nvPr/>
        </p:nvSpPr>
        <p:spPr>
          <a:xfrm>
            <a:off x="5349240" y="1115568"/>
            <a:ext cx="3520440" cy="384048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22" name="Text 20"/>
          <p:cNvSpPr/>
          <p:nvPr/>
        </p:nvSpPr>
        <p:spPr>
          <a:xfrm>
            <a:off x="5413248" y="1115568"/>
            <a:ext cx="3383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LEFT JOIN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5349240" y="1499616"/>
            <a:ext cx="3520440" cy="65836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5413248" y="1536192"/>
            <a:ext cx="33832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Zeilen links + Match rechts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(rechts NULL wenn kein Match)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5349240" y="2185416"/>
            <a:ext cx="3520440" cy="43891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6" name="Text 24"/>
          <p:cNvSpPr/>
          <p:nvPr/>
        </p:nvSpPr>
        <p:spPr>
          <a:xfrm>
            <a:off x="5413248" y="2212848"/>
            <a:ext cx="3383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z.B.: Alle Kunden, auch ohne Bestellung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274320" y="2898648"/>
            <a:ext cx="658368" cy="1536192"/>
          </a:xfrm>
          <a:prstGeom prst="rect">
            <a:avLst/>
          </a:prstGeom>
          <a:solidFill>
            <a:srgbClr val="0077AA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8" name="Text 26"/>
          <p:cNvSpPr/>
          <p:nvPr/>
        </p:nvSpPr>
        <p:spPr>
          <a:xfrm>
            <a:off x="274320" y="2898648"/>
            <a:ext cx="658368" cy="15361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⊂</a:t>
            </a:r>
            <a:endParaRPr lang="en-US" sz="3000" dirty="0"/>
          </a:p>
        </p:txBody>
      </p:sp>
      <p:sp>
        <p:nvSpPr>
          <p:cNvPr id="29" name="Shape 27"/>
          <p:cNvSpPr/>
          <p:nvPr/>
        </p:nvSpPr>
        <p:spPr>
          <a:xfrm>
            <a:off x="960120" y="2898648"/>
            <a:ext cx="3520440" cy="384048"/>
          </a:xfrm>
          <a:prstGeom prst="rect">
            <a:avLst/>
          </a:prstGeom>
          <a:solidFill>
            <a:srgbClr val="0077AA"/>
          </a:solidFill>
          <a:ln/>
        </p:spPr>
      </p:sp>
      <p:sp>
        <p:nvSpPr>
          <p:cNvPr id="30" name="Text 28"/>
          <p:cNvSpPr/>
          <p:nvPr/>
        </p:nvSpPr>
        <p:spPr>
          <a:xfrm>
            <a:off x="1024128" y="2898648"/>
            <a:ext cx="3383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RIGHT JOIN</a:t>
            </a:r>
            <a:endParaRPr lang="en-US" sz="1400" dirty="0"/>
          </a:p>
        </p:txBody>
      </p:sp>
      <p:sp>
        <p:nvSpPr>
          <p:cNvPr id="31" name="Shape 29"/>
          <p:cNvSpPr/>
          <p:nvPr/>
        </p:nvSpPr>
        <p:spPr>
          <a:xfrm>
            <a:off x="960120" y="3282696"/>
            <a:ext cx="3520440" cy="65836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32" name="Text 30"/>
          <p:cNvSpPr/>
          <p:nvPr/>
        </p:nvSpPr>
        <p:spPr>
          <a:xfrm>
            <a:off x="1024128" y="3319272"/>
            <a:ext cx="33832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Zeilen rechts + Match links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(links NULL wenn kein Match)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60120" y="3968496"/>
            <a:ext cx="3520440" cy="43891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4" name="Text 32"/>
          <p:cNvSpPr/>
          <p:nvPr/>
        </p:nvSpPr>
        <p:spPr>
          <a:xfrm>
            <a:off x="1024128" y="3995928"/>
            <a:ext cx="3383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z.B.: Selten – lieber LEFT JOIN mit</a:t>
            </a:r>
            <a:endParaRPr lang="en-US" sz="1050" dirty="0"/>
          </a:p>
          <a:p>
            <a:pPr indent="0" marL="0">
              <a:buNone/>
            </a:pPr>
            <a:r>
              <a:rPr lang="en-US" sz="1050" i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vertauschten Tabellen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4663440" y="2898648"/>
            <a:ext cx="658368" cy="1536192"/>
          </a:xfrm>
          <a:prstGeom prst="rect">
            <a:avLst/>
          </a:prstGeom>
          <a:solidFill>
            <a:srgbClr val="006633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36" name="Text 34"/>
          <p:cNvSpPr/>
          <p:nvPr/>
        </p:nvSpPr>
        <p:spPr>
          <a:xfrm>
            <a:off x="4663440" y="2898648"/>
            <a:ext cx="658368" cy="15361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∪</a:t>
            </a:r>
            <a:endParaRPr lang="en-US" sz="3000" dirty="0"/>
          </a:p>
        </p:txBody>
      </p:sp>
      <p:sp>
        <p:nvSpPr>
          <p:cNvPr id="37" name="Shape 35"/>
          <p:cNvSpPr/>
          <p:nvPr/>
        </p:nvSpPr>
        <p:spPr>
          <a:xfrm>
            <a:off x="5349240" y="2898648"/>
            <a:ext cx="3520440" cy="384048"/>
          </a:xfrm>
          <a:prstGeom prst="rect">
            <a:avLst/>
          </a:prstGeom>
          <a:solidFill>
            <a:srgbClr val="006633"/>
          </a:solidFill>
          <a:ln/>
        </p:spPr>
      </p:sp>
      <p:sp>
        <p:nvSpPr>
          <p:cNvPr id="38" name="Text 36"/>
          <p:cNvSpPr/>
          <p:nvPr/>
        </p:nvSpPr>
        <p:spPr>
          <a:xfrm>
            <a:off x="5413248" y="2898648"/>
            <a:ext cx="3383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OUTER JOIN</a:t>
            </a:r>
            <a:endParaRPr lang="en-US" sz="1400" dirty="0"/>
          </a:p>
        </p:txBody>
      </p:sp>
      <p:sp>
        <p:nvSpPr>
          <p:cNvPr id="39" name="Shape 37"/>
          <p:cNvSpPr/>
          <p:nvPr/>
        </p:nvSpPr>
        <p:spPr>
          <a:xfrm>
            <a:off x="5349240" y="3282696"/>
            <a:ext cx="3520440" cy="65836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40" name="Text 38"/>
          <p:cNvSpPr/>
          <p:nvPr/>
        </p:nvSpPr>
        <p:spPr>
          <a:xfrm>
            <a:off x="5413248" y="3319272"/>
            <a:ext cx="33832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Zeilen beider Tabellen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(NULL wo kein Match)</a:t>
            </a:r>
            <a:endParaRPr lang="en-US" sz="1100" dirty="0"/>
          </a:p>
        </p:txBody>
      </p:sp>
      <p:sp>
        <p:nvSpPr>
          <p:cNvPr id="41" name="Shape 39"/>
          <p:cNvSpPr/>
          <p:nvPr/>
        </p:nvSpPr>
        <p:spPr>
          <a:xfrm>
            <a:off x="5349240" y="3968496"/>
            <a:ext cx="3520440" cy="43891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2" name="Text 40"/>
          <p:cNvSpPr/>
          <p:nvPr/>
        </p:nvSpPr>
        <p:spPr>
          <a:xfrm>
            <a:off x="5413248" y="3995928"/>
            <a:ext cx="3383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z.B.: Vollständige Übersicht</a:t>
            </a:r>
            <a:endParaRPr lang="en-US" sz="1050" dirty="0"/>
          </a:p>
          <a:p>
            <a:pPr indent="0" marL="0">
              <a:buNone/>
            </a:pPr>
            <a:r>
              <a:rPr lang="en-US" sz="1050" i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(nicht alle DBMS!)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INNER JOIN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SQL – Grundlagen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13 von 18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Verknüpft nur Zeilen mit übereinstimmenden Werten in beiden Tabellen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115568"/>
            <a:ext cx="8503920" cy="1618488"/>
          </a:xfrm>
          <a:prstGeom prst="rect">
            <a:avLst/>
          </a:prstGeom>
          <a:solidFill>
            <a:srgbClr val="1A1A2E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365760" y="1188720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Kunden mit Bestellungen (INNER JOIN)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365760" y="1435608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k.KundenID, k.Name, b.BestellID, b.Betrag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365760" y="1682496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FROM Kunden k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365760" y="1929384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INNER JOIN Bestellungen b ON k.KundenID = b.KundenID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365760" y="2176272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WHERE b.Betrag &gt; 100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365760" y="2423160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ORDER BY b.Betrag DESC;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274320" y="2798064"/>
            <a:ext cx="8503920" cy="32004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9" name="Text 17"/>
          <p:cNvSpPr/>
          <p:nvPr/>
        </p:nvSpPr>
        <p:spPr>
          <a:xfrm>
            <a:off x="365760" y="2798064"/>
            <a:ext cx="8366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Ergebnis – nur Kunden MIT Bestellungen (Anna + Sarah fehlen!):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274320" y="3145536"/>
            <a:ext cx="144475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1" name="Text 19"/>
          <p:cNvSpPr/>
          <p:nvPr/>
        </p:nvSpPr>
        <p:spPr>
          <a:xfrm>
            <a:off x="310896" y="3145536"/>
            <a:ext cx="13898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KundenID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1737360" y="3145536"/>
            <a:ext cx="226771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3" name="Text 21"/>
          <p:cNvSpPr/>
          <p:nvPr/>
        </p:nvSpPr>
        <p:spPr>
          <a:xfrm>
            <a:off x="1773936" y="3145536"/>
            <a:ext cx="22128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023360" y="3145536"/>
            <a:ext cx="181051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5" name="Text 23"/>
          <p:cNvSpPr/>
          <p:nvPr/>
        </p:nvSpPr>
        <p:spPr>
          <a:xfrm>
            <a:off x="4059936" y="3145536"/>
            <a:ext cx="17556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BestellID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5852160" y="3145536"/>
            <a:ext cx="213055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7" name="Text 25"/>
          <p:cNvSpPr/>
          <p:nvPr/>
        </p:nvSpPr>
        <p:spPr>
          <a:xfrm>
            <a:off x="5888736" y="3145536"/>
            <a:ext cx="20756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Betrag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274320" y="3529584"/>
            <a:ext cx="144475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9" name="Text 27"/>
          <p:cNvSpPr/>
          <p:nvPr/>
        </p:nvSpPr>
        <p:spPr>
          <a:xfrm>
            <a:off x="310896" y="3529584"/>
            <a:ext cx="13898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1737360" y="3529584"/>
            <a:ext cx="22677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1" name="Text 29"/>
          <p:cNvSpPr/>
          <p:nvPr/>
        </p:nvSpPr>
        <p:spPr>
          <a:xfrm>
            <a:off x="1773936" y="3529584"/>
            <a:ext cx="22128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 Müller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4023360" y="3529584"/>
            <a:ext cx="18105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3" name="Text 31"/>
          <p:cNvSpPr/>
          <p:nvPr/>
        </p:nvSpPr>
        <p:spPr>
          <a:xfrm>
            <a:off x="4059936" y="3529584"/>
            <a:ext cx="1755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101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5852160" y="3529584"/>
            <a:ext cx="213055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5" name="Text 33"/>
          <p:cNvSpPr/>
          <p:nvPr/>
        </p:nvSpPr>
        <p:spPr>
          <a:xfrm>
            <a:off x="5888736" y="3529584"/>
            <a:ext cx="20756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149,99</a:t>
            </a:r>
            <a:endParaRPr lang="en-US" sz="1050" dirty="0"/>
          </a:p>
        </p:txBody>
      </p:sp>
      <p:sp>
        <p:nvSpPr>
          <p:cNvPr id="36" name="Shape 34"/>
          <p:cNvSpPr/>
          <p:nvPr/>
        </p:nvSpPr>
        <p:spPr>
          <a:xfrm>
            <a:off x="274320" y="3877056"/>
            <a:ext cx="144475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7" name="Text 35"/>
          <p:cNvSpPr/>
          <p:nvPr/>
        </p:nvSpPr>
        <p:spPr>
          <a:xfrm>
            <a:off x="310896" y="3877056"/>
            <a:ext cx="13898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50" dirty="0"/>
          </a:p>
        </p:txBody>
      </p:sp>
      <p:sp>
        <p:nvSpPr>
          <p:cNvPr id="38" name="Shape 36"/>
          <p:cNvSpPr/>
          <p:nvPr/>
        </p:nvSpPr>
        <p:spPr>
          <a:xfrm>
            <a:off x="1737360" y="3877056"/>
            <a:ext cx="226771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9" name="Text 37"/>
          <p:cNvSpPr/>
          <p:nvPr/>
        </p:nvSpPr>
        <p:spPr>
          <a:xfrm>
            <a:off x="1773936" y="3877056"/>
            <a:ext cx="22128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Tom Weber</a:t>
            </a:r>
            <a:endParaRPr lang="en-US" sz="1050" dirty="0"/>
          </a:p>
        </p:txBody>
      </p:sp>
      <p:sp>
        <p:nvSpPr>
          <p:cNvPr id="40" name="Shape 38"/>
          <p:cNvSpPr/>
          <p:nvPr/>
        </p:nvSpPr>
        <p:spPr>
          <a:xfrm>
            <a:off x="4023360" y="3877056"/>
            <a:ext cx="181051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1" name="Text 39"/>
          <p:cNvSpPr/>
          <p:nvPr/>
        </p:nvSpPr>
        <p:spPr>
          <a:xfrm>
            <a:off x="4059936" y="3877056"/>
            <a:ext cx="1755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102</a:t>
            </a:r>
            <a:endParaRPr lang="en-US" sz="1050" dirty="0"/>
          </a:p>
        </p:txBody>
      </p:sp>
      <p:sp>
        <p:nvSpPr>
          <p:cNvPr id="42" name="Shape 40"/>
          <p:cNvSpPr/>
          <p:nvPr/>
        </p:nvSpPr>
        <p:spPr>
          <a:xfrm>
            <a:off x="5852160" y="3877056"/>
            <a:ext cx="213055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3" name="Text 41"/>
          <p:cNvSpPr/>
          <p:nvPr/>
        </p:nvSpPr>
        <p:spPr>
          <a:xfrm>
            <a:off x="5888736" y="3877056"/>
            <a:ext cx="20756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299,00</a:t>
            </a:r>
            <a:endParaRPr lang="en-US" sz="1050" dirty="0"/>
          </a:p>
        </p:txBody>
      </p:sp>
      <p:sp>
        <p:nvSpPr>
          <p:cNvPr id="44" name="Shape 42"/>
          <p:cNvSpPr/>
          <p:nvPr/>
        </p:nvSpPr>
        <p:spPr>
          <a:xfrm>
            <a:off x="274320" y="4261104"/>
            <a:ext cx="8503920" cy="347472"/>
          </a:xfrm>
          <a:prstGeom prst="rect">
            <a:avLst/>
          </a:prstGeom>
          <a:solidFill>
            <a:srgbClr val="AA2200"/>
          </a:solidFill>
          <a:ln/>
        </p:spPr>
      </p:sp>
      <p:sp>
        <p:nvSpPr>
          <p:cNvPr id="45" name="Text 43"/>
          <p:cNvSpPr/>
          <p:nvPr/>
        </p:nvSpPr>
        <p:spPr>
          <a:xfrm>
            <a:off x="347472" y="4261104"/>
            <a:ext cx="83667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INNER JOIN: Kunden OHNE Bestellungen erscheinen NICHT – für vollständige Liste: LEFT JOIN!</a:t>
            </a:r>
            <a:endParaRPr lang="en-US" sz="11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LEFT JOIN – alle linken Zeilen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SQL – Grundlagen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14 von 18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Zeilen der linken Tabelle – auch ohne passenden Eintrag rechts (dann NULL)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115568"/>
            <a:ext cx="8503920" cy="2359152"/>
          </a:xfrm>
          <a:prstGeom prst="rect">
            <a:avLst/>
          </a:prstGeom>
          <a:solidFill>
            <a:srgbClr val="1A1A2E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365760" y="1188720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ALLE Kunden – auch ohne Bestellungen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365760" y="1435608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k.Name, b.BestellID, b.Betrag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365760" y="1682496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FROM Kunden k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365760" y="1929384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LEFT JOIN Bestellungen b ON k.KundenID = b.KundenID;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365760" y="2176272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365760" y="2423160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Nur Kunden OHNE Bestellung (NULL-Filter)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365760" y="2670048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k.Name FROM Kunden k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365760" y="2916936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LEFT JOIN Bestellungen b ON k.KundenID = b.KundenID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365760" y="3163824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WHERE b.BestellID IS NULL;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274320" y="3547872"/>
            <a:ext cx="8503920" cy="32004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2" name="Text 20"/>
          <p:cNvSpPr/>
          <p:nvPr/>
        </p:nvSpPr>
        <p:spPr>
          <a:xfrm>
            <a:off x="365760" y="3547872"/>
            <a:ext cx="8366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Ergebnis (alle Kunden – fehlende Bestelldaten = NULL):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274320" y="3895344"/>
            <a:ext cx="226771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4" name="Text 22"/>
          <p:cNvSpPr/>
          <p:nvPr/>
        </p:nvSpPr>
        <p:spPr>
          <a:xfrm>
            <a:off x="310896" y="3895344"/>
            <a:ext cx="22128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2560320" y="3895344"/>
            <a:ext cx="350215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6" name="Text 24"/>
          <p:cNvSpPr/>
          <p:nvPr/>
        </p:nvSpPr>
        <p:spPr>
          <a:xfrm>
            <a:off x="2596896" y="3895344"/>
            <a:ext cx="34472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BestellID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6080760" y="3895344"/>
            <a:ext cx="2221992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8" name="Text 26"/>
          <p:cNvSpPr/>
          <p:nvPr/>
        </p:nvSpPr>
        <p:spPr>
          <a:xfrm>
            <a:off x="6117336" y="3895344"/>
            <a:ext cx="21671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Betrag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274320" y="4279392"/>
            <a:ext cx="22677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0" name="Text 28"/>
          <p:cNvSpPr/>
          <p:nvPr/>
        </p:nvSpPr>
        <p:spPr>
          <a:xfrm>
            <a:off x="310896" y="4279392"/>
            <a:ext cx="22128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 Müller</a:t>
            </a:r>
            <a:endParaRPr lang="en-US" sz="1050" dirty="0"/>
          </a:p>
        </p:txBody>
      </p:sp>
      <p:sp>
        <p:nvSpPr>
          <p:cNvPr id="31" name="Shape 29"/>
          <p:cNvSpPr/>
          <p:nvPr/>
        </p:nvSpPr>
        <p:spPr>
          <a:xfrm>
            <a:off x="2560320" y="4279392"/>
            <a:ext cx="350215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2" name="Text 30"/>
          <p:cNvSpPr/>
          <p:nvPr/>
        </p:nvSpPr>
        <p:spPr>
          <a:xfrm>
            <a:off x="2596896" y="4279392"/>
            <a:ext cx="34472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101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6080760" y="4279392"/>
            <a:ext cx="222199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4" name="Text 32"/>
          <p:cNvSpPr/>
          <p:nvPr/>
        </p:nvSpPr>
        <p:spPr>
          <a:xfrm>
            <a:off x="6117336" y="4279392"/>
            <a:ext cx="21671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149,99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274320" y="4626864"/>
            <a:ext cx="226771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6" name="Text 34"/>
          <p:cNvSpPr/>
          <p:nvPr/>
        </p:nvSpPr>
        <p:spPr>
          <a:xfrm>
            <a:off x="310896" y="4626864"/>
            <a:ext cx="22128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Anna Schmidt</a:t>
            </a:r>
            <a:endParaRPr lang="en-US" sz="1050" dirty="0"/>
          </a:p>
        </p:txBody>
      </p:sp>
      <p:sp>
        <p:nvSpPr>
          <p:cNvPr id="37" name="Shape 35"/>
          <p:cNvSpPr/>
          <p:nvPr/>
        </p:nvSpPr>
        <p:spPr>
          <a:xfrm>
            <a:off x="2560320" y="4626864"/>
            <a:ext cx="350215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8" name="Text 36"/>
          <p:cNvSpPr/>
          <p:nvPr/>
        </p:nvSpPr>
        <p:spPr>
          <a:xfrm>
            <a:off x="2596896" y="4626864"/>
            <a:ext cx="34472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NULL  ← kein Match!</a:t>
            </a:r>
            <a:endParaRPr lang="en-US" sz="1050" dirty="0"/>
          </a:p>
        </p:txBody>
      </p:sp>
      <p:sp>
        <p:nvSpPr>
          <p:cNvPr id="39" name="Shape 37"/>
          <p:cNvSpPr/>
          <p:nvPr/>
        </p:nvSpPr>
        <p:spPr>
          <a:xfrm>
            <a:off x="6080760" y="4626864"/>
            <a:ext cx="222199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0" name="Text 38"/>
          <p:cNvSpPr/>
          <p:nvPr/>
        </p:nvSpPr>
        <p:spPr>
          <a:xfrm>
            <a:off x="6117336" y="4626864"/>
            <a:ext cx="21671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NULL</a:t>
            </a:r>
            <a:endParaRPr lang="en-US" sz="1050" dirty="0"/>
          </a:p>
        </p:txBody>
      </p:sp>
      <p:sp>
        <p:nvSpPr>
          <p:cNvPr id="41" name="Shape 39"/>
          <p:cNvSpPr/>
          <p:nvPr/>
        </p:nvSpPr>
        <p:spPr>
          <a:xfrm>
            <a:off x="274320" y="4974336"/>
            <a:ext cx="226771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2" name="Text 40"/>
          <p:cNvSpPr/>
          <p:nvPr/>
        </p:nvSpPr>
        <p:spPr>
          <a:xfrm>
            <a:off x="310896" y="4974336"/>
            <a:ext cx="22128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Tom Weber</a:t>
            </a:r>
            <a:endParaRPr lang="en-US" sz="1050" dirty="0"/>
          </a:p>
        </p:txBody>
      </p:sp>
      <p:sp>
        <p:nvSpPr>
          <p:cNvPr id="43" name="Shape 41"/>
          <p:cNvSpPr/>
          <p:nvPr/>
        </p:nvSpPr>
        <p:spPr>
          <a:xfrm>
            <a:off x="2560320" y="4974336"/>
            <a:ext cx="350215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4" name="Text 42"/>
          <p:cNvSpPr/>
          <p:nvPr/>
        </p:nvSpPr>
        <p:spPr>
          <a:xfrm>
            <a:off x="2596896" y="4974336"/>
            <a:ext cx="34472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102</a:t>
            </a:r>
            <a:endParaRPr lang="en-US" sz="1050" dirty="0"/>
          </a:p>
        </p:txBody>
      </p:sp>
      <p:sp>
        <p:nvSpPr>
          <p:cNvPr id="45" name="Shape 43"/>
          <p:cNvSpPr/>
          <p:nvPr/>
        </p:nvSpPr>
        <p:spPr>
          <a:xfrm>
            <a:off x="6080760" y="4974336"/>
            <a:ext cx="2221992" cy="3474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6" name="Text 44"/>
          <p:cNvSpPr/>
          <p:nvPr/>
        </p:nvSpPr>
        <p:spPr>
          <a:xfrm>
            <a:off x="6117336" y="4974336"/>
            <a:ext cx="21671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299,00</a:t>
            </a:r>
            <a:endParaRPr lang="en-US" sz="1050" dirty="0"/>
          </a:p>
        </p:txBody>
      </p:sp>
      <p:sp>
        <p:nvSpPr>
          <p:cNvPr id="47" name="Shape 45"/>
          <p:cNvSpPr/>
          <p:nvPr/>
        </p:nvSpPr>
        <p:spPr>
          <a:xfrm>
            <a:off x="274320" y="5321808"/>
            <a:ext cx="226771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8" name="Text 46"/>
          <p:cNvSpPr/>
          <p:nvPr/>
        </p:nvSpPr>
        <p:spPr>
          <a:xfrm>
            <a:off x="310896" y="5321808"/>
            <a:ext cx="22128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Sarah Braun</a:t>
            </a:r>
            <a:endParaRPr lang="en-US" sz="1050" dirty="0"/>
          </a:p>
        </p:txBody>
      </p:sp>
      <p:sp>
        <p:nvSpPr>
          <p:cNvPr id="49" name="Shape 47"/>
          <p:cNvSpPr/>
          <p:nvPr/>
        </p:nvSpPr>
        <p:spPr>
          <a:xfrm>
            <a:off x="2560320" y="5321808"/>
            <a:ext cx="350215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0" name="Text 48"/>
          <p:cNvSpPr/>
          <p:nvPr/>
        </p:nvSpPr>
        <p:spPr>
          <a:xfrm>
            <a:off x="2596896" y="5321808"/>
            <a:ext cx="34472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NULL  ← kein Match!</a:t>
            </a:r>
            <a:endParaRPr lang="en-US" sz="1050" dirty="0"/>
          </a:p>
        </p:txBody>
      </p:sp>
      <p:sp>
        <p:nvSpPr>
          <p:cNvPr id="51" name="Shape 49"/>
          <p:cNvSpPr/>
          <p:nvPr/>
        </p:nvSpPr>
        <p:spPr>
          <a:xfrm>
            <a:off x="6080760" y="5321808"/>
            <a:ext cx="2221992" cy="34747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2" name="Text 50"/>
          <p:cNvSpPr/>
          <p:nvPr/>
        </p:nvSpPr>
        <p:spPr>
          <a:xfrm>
            <a:off x="6117336" y="5321808"/>
            <a:ext cx="21671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NULL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Subqueries (Unterabfragen)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SQL – Grundlagen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15 von 18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SELECT-Abfrage als Teil einer anderen – flexibel, manchmal langsamer als JOIN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115568"/>
            <a:ext cx="8503920" cy="3593592"/>
          </a:xfrm>
          <a:prstGeom prst="rect">
            <a:avLst/>
          </a:prstGeom>
          <a:solidFill>
            <a:srgbClr val="1A1A2E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365760" y="1188720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IN-Subquery: Kunden die mind. 1 Bestellung haben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365760" y="1435608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Name FROM Kunden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365760" y="1682496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WHERE KundenID IN (SELECT KundenID FROM Bestellungen);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365760" y="1929384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365760" y="2176272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Vergleich mit Aggregat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365760" y="2423160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Name FROM Kunden WHERE KundenID IN (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365760" y="2670048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SELECT KundenID FROM Bestellungen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365760" y="2916936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GROUP BY KundenID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365760" y="3163824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HAVING SUM(Betrag) &gt; (SELECT AVG(Betrag) FROM Bestellungen)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365760" y="3410712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);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365760" y="3657600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365760" y="3904488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EXISTS-Variante (oft schneller)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365760" y="4151376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k.Name FROM Kunden k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365760" y="4398264"/>
            <a:ext cx="833932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WHERE EXISTS (SELECT 1 FROM Bestellungen b WHERE b.KundenID = k.KundenID);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Transaktionen – BEGIN · COMMIT · ROLLBACK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BBCCDD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BBCC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SQL – Grundlagen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99999"/>
                </a:solidFill>
              </a:rPr>
              <a:t>16 von 18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Transaktionen bündeln mehrere SQL-Befehle zu einer atomaren Einheit (ACID)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115568"/>
            <a:ext cx="4937760" cy="3346704"/>
          </a:xfrm>
          <a:prstGeom prst="rect">
            <a:avLst/>
          </a:prstGeom>
          <a:solidFill>
            <a:srgbClr val="1A1A2E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365760" y="1188720"/>
            <a:ext cx="477316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Banküberweisung: atomar!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365760" y="1435608"/>
            <a:ext cx="477316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BEGIN;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365760" y="1682496"/>
            <a:ext cx="477316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365760" y="1929384"/>
            <a:ext cx="477316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UPDATE Konten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365760" y="2176272"/>
            <a:ext cx="477316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SET Saldo = Saldo - 500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365760" y="2423160"/>
            <a:ext cx="477316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WHERE KontoID = 1;  -- Abbuchung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365760" y="2670048"/>
            <a:ext cx="477316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365760" y="2916936"/>
            <a:ext cx="477316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UPDATE Konten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365760" y="3163824"/>
            <a:ext cx="477316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SET Saldo = Saldo + 500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365760" y="3410712"/>
            <a:ext cx="477316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WHERE KontoID = 2;  -- Gutschrift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365760" y="3657600"/>
            <a:ext cx="477316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365760" y="3904488"/>
            <a:ext cx="477316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COMMIT;  -- Speichern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365760" y="4151376"/>
            <a:ext cx="4773168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oder: ROLLBACK;  -- alles zurück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5440680" y="1115568"/>
            <a:ext cx="3429000" cy="32004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6" name="Text 24"/>
          <p:cNvSpPr/>
          <p:nvPr/>
        </p:nvSpPr>
        <p:spPr>
          <a:xfrm>
            <a:off x="5532120" y="1115568"/>
            <a:ext cx="3291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ACID-Eigenschaften: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5440680" y="1463040"/>
            <a:ext cx="475488" cy="77724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8" name="Text 26"/>
          <p:cNvSpPr/>
          <p:nvPr/>
        </p:nvSpPr>
        <p:spPr>
          <a:xfrm>
            <a:off x="5440680" y="1463040"/>
            <a:ext cx="47548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2400" dirty="0"/>
          </a:p>
        </p:txBody>
      </p:sp>
      <p:sp>
        <p:nvSpPr>
          <p:cNvPr id="29" name="Shape 27"/>
          <p:cNvSpPr/>
          <p:nvPr/>
        </p:nvSpPr>
        <p:spPr>
          <a:xfrm>
            <a:off x="5943600" y="1463040"/>
            <a:ext cx="2926080" cy="7772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30" name="Text 28"/>
          <p:cNvSpPr/>
          <p:nvPr/>
        </p:nvSpPr>
        <p:spPr>
          <a:xfrm>
            <a:off x="6007608" y="1499616"/>
            <a:ext cx="2816352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Atomicity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Alles oder nichts</a:t>
            </a:r>
            <a:endParaRPr lang="en-US" sz="1050" dirty="0"/>
          </a:p>
        </p:txBody>
      </p:sp>
      <p:sp>
        <p:nvSpPr>
          <p:cNvPr id="31" name="Shape 29"/>
          <p:cNvSpPr/>
          <p:nvPr/>
        </p:nvSpPr>
        <p:spPr>
          <a:xfrm>
            <a:off x="5440680" y="2331720"/>
            <a:ext cx="475488" cy="77724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32" name="Text 30"/>
          <p:cNvSpPr/>
          <p:nvPr/>
        </p:nvSpPr>
        <p:spPr>
          <a:xfrm>
            <a:off x="5440680" y="2331720"/>
            <a:ext cx="47548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2400" dirty="0"/>
          </a:p>
        </p:txBody>
      </p:sp>
      <p:sp>
        <p:nvSpPr>
          <p:cNvPr id="33" name="Shape 31"/>
          <p:cNvSpPr/>
          <p:nvPr/>
        </p:nvSpPr>
        <p:spPr>
          <a:xfrm>
            <a:off x="5943600" y="2331720"/>
            <a:ext cx="2926080" cy="7772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34" name="Text 32"/>
          <p:cNvSpPr/>
          <p:nvPr/>
        </p:nvSpPr>
        <p:spPr>
          <a:xfrm>
            <a:off x="6007608" y="2368296"/>
            <a:ext cx="2816352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Consistency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 bleibt konsistent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5440680" y="3200400"/>
            <a:ext cx="475488" cy="777240"/>
          </a:xfrm>
          <a:prstGeom prst="rect">
            <a:avLst/>
          </a:prstGeom>
          <a:solidFill>
            <a:srgbClr val="0077AA"/>
          </a:solidFill>
          <a:ln/>
        </p:spPr>
      </p:sp>
      <p:sp>
        <p:nvSpPr>
          <p:cNvPr id="36" name="Text 34"/>
          <p:cNvSpPr/>
          <p:nvPr/>
        </p:nvSpPr>
        <p:spPr>
          <a:xfrm>
            <a:off x="5440680" y="3200400"/>
            <a:ext cx="47548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endParaRPr lang="en-US" sz="2400" dirty="0"/>
          </a:p>
        </p:txBody>
      </p:sp>
      <p:sp>
        <p:nvSpPr>
          <p:cNvPr id="37" name="Shape 35"/>
          <p:cNvSpPr/>
          <p:nvPr/>
        </p:nvSpPr>
        <p:spPr>
          <a:xfrm>
            <a:off x="5943600" y="3200400"/>
            <a:ext cx="2926080" cy="7772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38" name="Text 36"/>
          <p:cNvSpPr/>
          <p:nvPr/>
        </p:nvSpPr>
        <p:spPr>
          <a:xfrm>
            <a:off x="6007608" y="3236976"/>
            <a:ext cx="2816352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Isolation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Transaktionen beeinflussen sich nicht</a:t>
            </a:r>
            <a:endParaRPr lang="en-US" sz="1050" dirty="0"/>
          </a:p>
        </p:txBody>
      </p:sp>
      <p:sp>
        <p:nvSpPr>
          <p:cNvPr id="39" name="Shape 37"/>
          <p:cNvSpPr/>
          <p:nvPr/>
        </p:nvSpPr>
        <p:spPr>
          <a:xfrm>
            <a:off x="5440680" y="4069080"/>
            <a:ext cx="475488" cy="777240"/>
          </a:xfrm>
          <a:prstGeom prst="rect">
            <a:avLst/>
          </a:prstGeom>
          <a:solidFill>
            <a:srgbClr val="006633"/>
          </a:solidFill>
          <a:ln/>
        </p:spPr>
      </p:sp>
      <p:sp>
        <p:nvSpPr>
          <p:cNvPr id="40" name="Text 38"/>
          <p:cNvSpPr/>
          <p:nvPr/>
        </p:nvSpPr>
        <p:spPr>
          <a:xfrm>
            <a:off x="5440680" y="4069080"/>
            <a:ext cx="47548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2400" dirty="0"/>
          </a:p>
        </p:txBody>
      </p:sp>
      <p:sp>
        <p:nvSpPr>
          <p:cNvPr id="41" name="Shape 39"/>
          <p:cNvSpPr/>
          <p:nvPr/>
        </p:nvSpPr>
        <p:spPr>
          <a:xfrm>
            <a:off x="5943600" y="4069080"/>
            <a:ext cx="2926080" cy="7772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42" name="Text 40"/>
          <p:cNvSpPr/>
          <p:nvPr/>
        </p:nvSpPr>
        <p:spPr>
          <a:xfrm>
            <a:off x="6007608" y="4105656"/>
            <a:ext cx="2816352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Durability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COMMIT-Daten bleiben dauerhaft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Shape 0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91440"/>
            <a:ext cx="8412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Zusammenfassung &amp; Prüfungstipps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274320" y="1207008"/>
            <a:ext cx="4206240" cy="1051560"/>
          </a:xfrm>
          <a:prstGeom prst="rect">
            <a:avLst/>
          </a:prstGeom>
          <a:solidFill>
            <a:srgbClr val="1A3A5C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274320" y="1207008"/>
            <a:ext cx="777240" cy="105156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6" name="Text 4"/>
          <p:cNvSpPr/>
          <p:nvPr/>
        </p:nvSpPr>
        <p:spPr>
          <a:xfrm>
            <a:off x="274320" y="1207008"/>
            <a:ext cx="777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DDL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43000" y="1298448"/>
            <a:ext cx="32461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CREATE · ALTER · DROP · TRUNCATE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1143000" y="1709928"/>
            <a:ext cx="32461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Tabellenstruktur – Spalten, Datentypen, Constraints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4663440" y="1207008"/>
            <a:ext cx="4206240" cy="1051560"/>
          </a:xfrm>
          <a:prstGeom prst="rect">
            <a:avLst/>
          </a:prstGeom>
          <a:solidFill>
            <a:srgbClr val="1A3A5C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663440" y="1207008"/>
            <a:ext cx="777240" cy="105156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11" name="Text 9"/>
          <p:cNvSpPr/>
          <p:nvPr/>
        </p:nvSpPr>
        <p:spPr>
          <a:xfrm>
            <a:off x="4663440" y="1207008"/>
            <a:ext cx="777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DML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5532120" y="1298448"/>
            <a:ext cx="32461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INSERT · UPDATE · DELETE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5532120" y="1709928"/>
            <a:ext cx="32461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 schreiben – IMMER WHERE bei UPDATE/DELETE!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274320" y="2414016"/>
            <a:ext cx="4206240" cy="1051560"/>
          </a:xfrm>
          <a:prstGeom prst="rect">
            <a:avLst/>
          </a:prstGeom>
          <a:solidFill>
            <a:srgbClr val="1A3A5C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274320" y="2414016"/>
            <a:ext cx="777240" cy="105156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16" name="Text 14"/>
          <p:cNvSpPr/>
          <p:nvPr/>
        </p:nvSpPr>
        <p:spPr>
          <a:xfrm>
            <a:off x="274320" y="2414016"/>
            <a:ext cx="777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DQL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1143000" y="2505456"/>
            <a:ext cx="32461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· FROM · WHERE · ORDER BY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1143000" y="2916936"/>
            <a:ext cx="32461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 lesen – Auswertungsreihenfolge: FROM→WHERE→GROUP BY→HAVING→SELECT→ORDER BY→LIMIT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4663440" y="2414016"/>
            <a:ext cx="4206240" cy="1051560"/>
          </a:xfrm>
          <a:prstGeom prst="rect">
            <a:avLst/>
          </a:prstGeom>
          <a:solidFill>
            <a:srgbClr val="1A3A5C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4663440" y="2414016"/>
            <a:ext cx="777240" cy="105156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21" name="Text 19"/>
          <p:cNvSpPr/>
          <p:nvPr/>
        </p:nvSpPr>
        <p:spPr>
          <a:xfrm>
            <a:off x="4663440" y="2414016"/>
            <a:ext cx="777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Agg.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532120" y="2505456"/>
            <a:ext cx="32461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COUNT · SUM · AVG · MIN · MAX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5532120" y="2916936"/>
            <a:ext cx="32461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Immer mit GROUP BY wenn nach Spalten gruppiert wird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274320" y="3621024"/>
            <a:ext cx="4206240" cy="1051560"/>
          </a:xfrm>
          <a:prstGeom prst="rect">
            <a:avLst/>
          </a:prstGeom>
          <a:solidFill>
            <a:srgbClr val="1A3A5C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274320" y="3621024"/>
            <a:ext cx="777240" cy="105156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26" name="Text 24"/>
          <p:cNvSpPr/>
          <p:nvPr/>
        </p:nvSpPr>
        <p:spPr>
          <a:xfrm>
            <a:off x="274320" y="3621024"/>
            <a:ext cx="777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 BY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1143000" y="3712464"/>
            <a:ext cx="32461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 HAVING für Aggregat-Filter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1143000" y="4123944"/>
            <a:ext cx="32461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filtert Zeilen, HAVING filtert Gruppen – nicht verwechseln!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4663440" y="3621024"/>
            <a:ext cx="4206240" cy="1051560"/>
          </a:xfrm>
          <a:prstGeom prst="rect">
            <a:avLst/>
          </a:prstGeom>
          <a:solidFill>
            <a:srgbClr val="1A3A5C"/>
          </a:solidFill>
          <a:ln/>
          <a:effectLst>
            <a:outerShdw sx="100000" sy="100000" kx="0" ky="0" algn="bl" rotWithShape="0" blurRad="50800" dist="25400" dir="8100000">
              <a:srgbClr val="000000">
                <a:alpha val="12000"/>
              </a:srgbClr>
            </a:outerShdw>
          </a:effectLst>
        </p:spPr>
      </p:sp>
      <p:sp>
        <p:nvSpPr>
          <p:cNvPr id="30" name="Shape 28"/>
          <p:cNvSpPr/>
          <p:nvPr/>
        </p:nvSpPr>
        <p:spPr>
          <a:xfrm>
            <a:off x="4663440" y="3621024"/>
            <a:ext cx="777240" cy="105156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1" name="Text 29"/>
          <p:cNvSpPr/>
          <p:nvPr/>
        </p:nvSpPr>
        <p:spPr>
          <a:xfrm>
            <a:off x="4663440" y="3621024"/>
            <a:ext cx="777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JOINs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5532120" y="3712464"/>
            <a:ext cx="32461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INNER · LEFT · RIGHT · FULL OUTER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5532120" y="4123944"/>
            <a:ext cx="32461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INNER = Schnittmenge · LEFT = alle links + Match rechts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365760" y="4754880"/>
            <a:ext cx="8412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– Unternehmen für Bildung  |  Standort Lübeck  |  Modul F / Lernfeld 5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Shape 0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91440"/>
            <a:ext cx="8412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Fragen &amp; Diskussion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365760" y="1325880"/>
            <a:ext cx="8412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F  |  Lernfeld 5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65760" y="1664208"/>
            <a:ext cx="8412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SQL – Grundlagen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365760" y="3017520"/>
            <a:ext cx="8412480" cy="621792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7" name="Text 5"/>
          <p:cNvSpPr/>
          <p:nvPr/>
        </p:nvSpPr>
        <p:spPr>
          <a:xfrm>
            <a:off x="365760" y="3017520"/>
            <a:ext cx="84124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Aufgabe: Schreibe eine SQL-Abfrage, die alle Kunden aus Lübeck mit ihren Bestellungen zeigt (Name, Betrag, Datum), sortiert nach Betrag absteigend. Zeige nur Kunden mit Gesamtumsatz &gt; 100 EUR.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365760" y="4754880"/>
            <a:ext cx="8412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– Unternehmen für Bildung  |  Standort Lübeck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SQL Grundlagen</dc:title>
  <dc:subject/>
  <dc:creator>Jo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