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149" d="100"/>
          <a:sy n="149" d="100"/>
        </p:scale>
        <p:origin x="54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698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3794760"/>
            <a:ext cx="8942832" cy="134874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FIAE / FISI · Modul 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Vorgehensmodelle der</a:t>
            </a:r>
            <a:endParaRPr lang="en-US" sz="4000" dirty="0"/>
          </a:p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Softwareentwicklung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57200" y="3858768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Wasserfallmodell · V-Modell XT · Spiralmodell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Iterative &amp; agile Modelle · IHK-Vergleichstabelle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48920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  ·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Überblick – Vorgehensmodelle im Vergleich (IHK AP2-Pflicht)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Überblick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15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47472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IHK-Prüfungskatalog (ab 2025): Klassische und iterative Modelle müssen unterschieden werden können.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234440"/>
            <a:ext cx="28346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8600" y="1234440"/>
            <a:ext cx="28346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2710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Klassische Modelle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38328" y="1545336"/>
            <a:ext cx="26334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Sequentielle Phasenfolge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vorab vollständig fixiert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Wasserfall, V-Modell XT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 bei stabilen, klar definierten Anforderungen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154680" y="1234440"/>
            <a:ext cx="28346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154680" y="1234440"/>
            <a:ext cx="283464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46120" y="12710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Iterative Modelle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264408" y="1545336"/>
            <a:ext cx="26334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Mehrfache Durchläufe von Phasen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Schrittweise Verfeinerung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Spiralmodell, RUP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 bei mittlerer Komplexität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080760" y="1234440"/>
            <a:ext cx="28346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080760" y="1234440"/>
            <a:ext cx="2834640" cy="29260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12710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 Modelle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190488" y="1545336"/>
            <a:ext cx="26334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Kurze Iterationszyklen (Sprints)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evolving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Scrum, Kanban, XP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 bei unklaren/veränderlichen Anforderungen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28600" y="2898648"/>
            <a:ext cx="8686800" cy="3657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74320" y="2898648"/>
            <a:ext cx="8595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IHK: Für jedes Modell Phasen kennen, Vor-/Nachteile nennen und Einsatzgebiet begründen können!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365760" y="3630168"/>
            <a:ext cx="8412480" cy="0"/>
          </a:xfrm>
          <a:prstGeom prst="line">
            <a:avLst/>
          </a:prstGeom>
          <a:noFill/>
          <a:ln w="25400">
            <a:solidFill>
              <a:srgbClr val="CCE0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74320" y="3538728"/>
            <a:ext cx="182880" cy="182880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-137160" y="3264408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Wasserfall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0" y="3758184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1970er</a:t>
            </a:r>
            <a:endParaRPr lang="en-US" sz="800" dirty="0"/>
          </a:p>
        </p:txBody>
      </p:sp>
      <p:sp>
        <p:nvSpPr>
          <p:cNvPr id="27" name="Shape 25"/>
          <p:cNvSpPr/>
          <p:nvPr/>
        </p:nvSpPr>
        <p:spPr>
          <a:xfrm>
            <a:off x="2377440" y="3538728"/>
            <a:ext cx="182880" cy="182880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965960" y="3264408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2103120" y="3758184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1980er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4480560" y="3538728"/>
            <a:ext cx="182880" cy="182880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069080" y="3264408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Spiralmodell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4206240" y="3758184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1988</a:t>
            </a:r>
            <a:endParaRPr lang="en-US" sz="800" dirty="0"/>
          </a:p>
        </p:txBody>
      </p:sp>
      <p:sp>
        <p:nvSpPr>
          <p:cNvPr id="33" name="Shape 31"/>
          <p:cNvSpPr/>
          <p:nvPr/>
        </p:nvSpPr>
        <p:spPr>
          <a:xfrm>
            <a:off x="6583680" y="3538728"/>
            <a:ext cx="182880" cy="182880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172200" y="3264408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RUP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6309360" y="3758184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1999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8686800" y="3538728"/>
            <a:ext cx="182880" cy="182880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275320" y="3264408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Scrum/Kanban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8412480" y="3758184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2001+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Wasserfallmodell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Klassiker – sequentiell und plangetrieben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Wasserfallmodell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15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Wasserfallmodell – Phasen &amp; Merkmale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Wasserfallmodell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15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420624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Wasserfallmodell (Royce, 1970) ist das älteste und bekannteste Vorgehensmodell. Phasen laufen streng sequenziell ab – wie Wasser fließt Arbeit nur nach unten.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316736"/>
            <a:ext cx="3566160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1316736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Anforderungsanalyse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20040" y="1664208"/>
            <a:ext cx="20116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700" dirty="0"/>
          </a:p>
        </p:txBody>
      </p:sp>
      <p:sp>
        <p:nvSpPr>
          <p:cNvPr id="12" name="Shape 10"/>
          <p:cNvSpPr/>
          <p:nvPr/>
        </p:nvSpPr>
        <p:spPr>
          <a:xfrm>
            <a:off x="594360" y="1737360"/>
            <a:ext cx="3566160" cy="3657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173736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Systemdesign / Architektur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85800" y="2084832"/>
            <a:ext cx="20116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960120" y="2157984"/>
            <a:ext cx="3566160" cy="36576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51560" y="2157984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Implementierung (Coding)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51560" y="2505456"/>
            <a:ext cx="20116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1565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700" dirty="0"/>
          </a:p>
        </p:txBody>
      </p:sp>
      <p:sp>
        <p:nvSpPr>
          <p:cNvPr id="18" name="Shape 16"/>
          <p:cNvSpPr/>
          <p:nvPr/>
        </p:nvSpPr>
        <p:spPr>
          <a:xfrm>
            <a:off x="1325880" y="2578608"/>
            <a:ext cx="3566160" cy="36576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417320" y="2578608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Integration &amp; Test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417320" y="2926080"/>
            <a:ext cx="20116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1691640" y="2999232"/>
            <a:ext cx="3566160" cy="365760"/>
          </a:xfrm>
          <a:prstGeom prst="rect">
            <a:avLst/>
          </a:prstGeom>
          <a:solidFill>
            <a:srgbClr val="4A148C"/>
          </a:solidFill>
          <a:ln w="12700">
            <a:solidFill>
              <a:srgbClr val="4A14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783080" y="2999232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Deployment (Auslieferung)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783080" y="3346704"/>
            <a:ext cx="20116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700" dirty="0">
                <a:solidFill>
                  <a:srgbClr val="4A14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</a:t>
            </a:r>
            <a:endParaRPr lang="en-US" sz="700" dirty="0"/>
          </a:p>
        </p:txBody>
      </p:sp>
      <p:sp>
        <p:nvSpPr>
          <p:cNvPr id="24" name="Shape 22"/>
          <p:cNvSpPr/>
          <p:nvPr/>
        </p:nvSpPr>
        <p:spPr>
          <a:xfrm>
            <a:off x="2057400" y="3419856"/>
            <a:ext cx="3566160" cy="365760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148840" y="3419856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Wartung &amp; Betrieb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160520" y="1316736"/>
            <a:ext cx="475488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160520" y="1316736"/>
            <a:ext cx="4754880" cy="29260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251960" y="1353312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270248" y="1627632"/>
            <a:ext cx="455371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Einfach zu planen und zu verstehen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Klare Meilensteine und Dokumentation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 für feste Budgets und Termine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Geeignet bei stabilen Anforderungen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160520" y="2935224"/>
            <a:ext cx="475488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160520" y="2935224"/>
            <a:ext cx="4754880" cy="2926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251960" y="297180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Nachteile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4270248" y="3246120"/>
            <a:ext cx="45537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Rückschritte vorgesehen → Fehler werden spät entdeckt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lauffähiges Produkt bis zur Implementierungsphase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Schlecht geeignet bei wechselnden Anforderungen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28600" y="4425696"/>
            <a:ext cx="8686800" cy="3657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425696"/>
            <a:ext cx="8595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IHK-Tipp: Wasserfall = sequenziell, kein Iterieren. Häufige Prüfungsfrage: Vor-/Nachteile und Einsatzgebiet nennen.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Wasserfallmodell – Einsatz &amp; modifiziertes Modell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Wasserfallmodell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15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4160520" cy="17556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41605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Einsatzgebiete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06424"/>
            <a:ext cx="39593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Eingebettete Systeme (Steuerungssoftware, Firmware)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Sicherheitskritische Systeme (Medizin, Luft- und Raumfahrt)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Projekte mit festen gesetzlichen Anforderungen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Behördenprojekte mit klar definiertem Pflichtenheft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Auftraggeber liefert vollständiges Lastenheft vorab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663440" y="795528"/>
            <a:ext cx="4160520" cy="17556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795528"/>
            <a:ext cx="4160520" cy="2926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Wann NICHT geeignet?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73168" y="1106424"/>
            <a:ext cx="39593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unklar oder ändern sich laufend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Schnelles Feedback vom Kunden benötigt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Explorative Entwicklung / Innovation gewünscht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Webprojekte und mobile Apps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Startup-Umfeld mit häufigen Richtungsänderungen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28600" y="2752344"/>
            <a:ext cx="8686800" cy="292608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0040" y="2788920"/>
            <a:ext cx="8503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Modifiziertes Wasserfallmodell – Rückschritte erlaubt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28600" y="3044952"/>
            <a:ext cx="8686800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0040" y="3081528"/>
            <a:ext cx="8412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der Praxis: </a:t>
            </a: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Reines Wasserfall wird selten eingesetzt. Das modifizierte Modell erlaubt Rücksprünge zur vorherigen Phase (z.B. von Test zurück zu Implementierung). Fehler können früher korrigiert werden.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228600" y="4425696"/>
            <a:ext cx="8686800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4425696"/>
            <a:ext cx="8595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IHK: Wasserfall ≠ Iteration. Modifiziertes Wasserfall erlaubt begrenzte Rückschritte – kein echter Zyklus!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 XT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Qualitätssicherung durch parallele Test-Planung · Bundesstandard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 XT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15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 XT – Das Gesamtsystem &amp; das V-Diagramm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 XT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15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475488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Wichtig: Das V-Modell XT ist ein vollständiges PM-Framework – das V-Diagramm zeigt nur das QS-Prinzip. Das System umfasst 22 Vorgehensbausteine, 35 Rollen, 100+ Produkte und 21 Entscheidungspunkte.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788920" y="1508760"/>
            <a:ext cx="0" cy="457200"/>
          </a:xfrm>
          <a:prstGeom prst="line">
            <a:avLst/>
          </a:prstGeom>
          <a:noFill/>
          <a:ln w="15240">
            <a:solidFill>
              <a:srgbClr val="AAAAA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246120" y="1965960"/>
            <a:ext cx="0" cy="457200"/>
          </a:xfrm>
          <a:prstGeom prst="line">
            <a:avLst/>
          </a:prstGeom>
          <a:noFill/>
          <a:ln w="15240">
            <a:solidFill>
              <a:srgbClr val="AAAAA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703320" y="2423160"/>
            <a:ext cx="0" cy="457200"/>
          </a:xfrm>
          <a:prstGeom prst="line">
            <a:avLst/>
          </a:prstGeom>
          <a:noFill/>
          <a:ln w="15240">
            <a:solidFill>
              <a:srgbClr val="AAAA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60520" y="2880360"/>
            <a:ext cx="45720" cy="466344"/>
          </a:xfrm>
          <a:prstGeom prst="line">
            <a:avLst/>
          </a:prstGeom>
          <a:noFill/>
          <a:ln w="15240">
            <a:solidFill>
              <a:srgbClr val="AAAAA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458200" y="1965960"/>
            <a:ext cx="0" cy="0"/>
          </a:xfrm>
          <a:prstGeom prst="line">
            <a:avLst/>
          </a:prstGeom>
          <a:noFill/>
          <a:ln w="15240">
            <a:solidFill>
              <a:srgbClr val="AAAAA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001000" y="2423160"/>
            <a:ext cx="0" cy="0"/>
          </a:xfrm>
          <a:prstGeom prst="line">
            <a:avLst/>
          </a:prstGeom>
          <a:noFill/>
          <a:ln w="15240">
            <a:solidFill>
              <a:srgbClr val="AAAAA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543800" y="2880360"/>
            <a:ext cx="0" cy="0"/>
          </a:xfrm>
          <a:prstGeom prst="line">
            <a:avLst/>
          </a:prstGeom>
          <a:noFill/>
          <a:ln w="15240">
            <a:solidFill>
              <a:srgbClr val="AAAA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37760" y="3346704"/>
            <a:ext cx="45720" cy="0"/>
          </a:xfrm>
          <a:prstGeom prst="line">
            <a:avLst/>
          </a:prstGeom>
          <a:noFill/>
          <a:ln w="15240">
            <a:solidFill>
              <a:srgbClr val="AAAAA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88920" y="1508760"/>
            <a:ext cx="3566160" cy="0"/>
          </a:xfrm>
          <a:prstGeom prst="line">
            <a:avLst/>
          </a:prstGeom>
          <a:noFill/>
          <a:ln w="15240">
            <a:solidFill>
              <a:srgbClr val="003366"/>
            </a:solidFill>
            <a:prstDash val="dash"/>
          </a:ln>
        </p:spPr>
      </p:sp>
      <p:sp>
        <p:nvSpPr>
          <p:cNvPr id="18" name="Shape 16"/>
          <p:cNvSpPr/>
          <p:nvPr/>
        </p:nvSpPr>
        <p:spPr>
          <a:xfrm>
            <a:off x="3246120" y="1965960"/>
            <a:ext cx="2651760" cy="0"/>
          </a:xfrm>
          <a:prstGeom prst="line">
            <a:avLst/>
          </a:prstGeom>
          <a:noFill/>
          <a:ln w="15240">
            <a:solidFill>
              <a:srgbClr val="0066AA"/>
            </a:solidFill>
            <a:prstDash val="dash"/>
          </a:ln>
        </p:spPr>
      </p:sp>
      <p:sp>
        <p:nvSpPr>
          <p:cNvPr id="19" name="Shape 17"/>
          <p:cNvSpPr/>
          <p:nvPr/>
        </p:nvSpPr>
        <p:spPr>
          <a:xfrm>
            <a:off x="3703320" y="2423160"/>
            <a:ext cx="1737360" cy="0"/>
          </a:xfrm>
          <a:prstGeom prst="line">
            <a:avLst/>
          </a:prstGeom>
          <a:noFill/>
          <a:ln w="15240">
            <a:solidFill>
              <a:srgbClr val="1565C0"/>
            </a:solidFill>
            <a:prstDash val="dash"/>
          </a:ln>
        </p:spPr>
      </p:sp>
      <p:sp>
        <p:nvSpPr>
          <p:cNvPr id="20" name="Shape 18"/>
          <p:cNvSpPr/>
          <p:nvPr/>
        </p:nvSpPr>
        <p:spPr>
          <a:xfrm>
            <a:off x="4160520" y="2880360"/>
            <a:ext cx="822960" cy="0"/>
          </a:xfrm>
          <a:prstGeom prst="line">
            <a:avLst/>
          </a:prstGeom>
          <a:noFill/>
          <a:ln w="15240">
            <a:solidFill>
              <a:srgbClr val="006064"/>
            </a:solidFill>
            <a:prstDash val="dash"/>
          </a:ln>
        </p:spPr>
      </p:sp>
      <p:sp>
        <p:nvSpPr>
          <p:cNvPr id="21" name="Shape 19"/>
          <p:cNvSpPr/>
          <p:nvPr/>
        </p:nvSpPr>
        <p:spPr>
          <a:xfrm>
            <a:off x="228600" y="1316736"/>
            <a:ext cx="2560320" cy="38404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01752" y="131673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Anforderungsanalyse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685800" y="1773936"/>
            <a:ext cx="2560320" cy="38404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58952" y="177393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Systemdesign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1143000" y="2231136"/>
            <a:ext cx="2560320" cy="38404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216152" y="223113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Architekturentwurf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1600200" y="2688336"/>
            <a:ext cx="2560320" cy="384048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673352" y="268833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Komponentendesign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6355080" y="1316736"/>
            <a:ext cx="2560320" cy="38404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428232" y="131673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Systemtest (Abnahme)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5897880" y="1773936"/>
            <a:ext cx="2560320" cy="38404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971032" y="177393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Integrationstest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5440680" y="2231136"/>
            <a:ext cx="2560320" cy="38404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513832" y="223113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Architekturtest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4983480" y="2688336"/>
            <a:ext cx="2560320" cy="384048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056632" y="2688336"/>
            <a:ext cx="2468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Komponententest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4206240" y="3145536"/>
            <a:ext cx="731520" cy="402336"/>
          </a:xfrm>
          <a:prstGeom prst="rect">
            <a:avLst/>
          </a:prstGeom>
          <a:solidFill>
            <a:srgbClr val="4A148C"/>
          </a:solidFill>
          <a:ln w="12700">
            <a:solidFill>
              <a:srgbClr val="4A148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206240" y="3145536"/>
            <a:ext cx="731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Impl.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274320" y="3639312"/>
            <a:ext cx="8595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Entwicklung  ·  Implementierung (Mitte)  ·  Test &amp; Verifikation →  ·  Gestrichelt = Korrespondenz (Abnahme-Bezug)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228600" y="3913632"/>
            <a:ext cx="868680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228600" y="3913632"/>
            <a:ext cx="868680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20040" y="3950208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 XT – Kernaussage: Mehr als nur das V-Diagramm!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338328" y="4224528"/>
            <a:ext cx="84856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V-Diagramm zeigt nur das QS-Prinzip: jede Entwicklungsphase hat eine korrespondierende Testphase – es ist NICHT das gesamte Modell!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vollständige V-Modell XT enthält: 22 Vorgehensbausteine · 35 Rollen · 100+ Produkte · 21 Entscheidungspunkte · Tailoring-Mechanismus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Vorgehensbausteine kapseln Aktivitäten, Produkte und Rollen – sie sind die modularen Einheiten für das Tailoring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 XT – Das vollständige Framework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 XT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15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47472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V-Modell XT ist kein einfaches Phasenmodell – es ist ein komplettes Projektmanagement-System mit modularem Aufbau.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243584"/>
            <a:ext cx="2103120" cy="245059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8600" y="1243584"/>
            <a:ext cx="2103120" cy="49377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29844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📦 Vorgehensbausteine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38328" y="1773936"/>
            <a:ext cx="1901952" cy="18562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modulare Bausteine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Kapseln Aktivitäten, Produkte &amp; Rollen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Kern: PM, QS, Konfig., Änderung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Weitere per Tailoring wählbar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feste Reihenfolge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2441448" y="1243584"/>
            <a:ext cx="2103120" cy="245059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441448" y="1243584"/>
            <a:ext cx="2103120" cy="49377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532888" y="129844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 Produkte &amp; Rollen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551176" y="1773936"/>
            <a:ext cx="1901952" cy="18562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100+ definierte Produkte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Rollen mit klaren Verantwortlichkeiten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Produktbasiert: Ergebnis steht im Fokus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Lastenheft, Pflichtenheft, Testbericht…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Produkte in Disziplinen gruppiert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654296" y="1243584"/>
            <a:ext cx="2103120" cy="245059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654296" y="1243584"/>
            <a:ext cx="2103120" cy="493776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745736" y="1298448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🚦 Entscheidungspunkte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764024" y="1773936"/>
            <a:ext cx="1901952" cy="18562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Quality Gates (GO/NOGO)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Prüfung anhand fertiger Produkte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Fortschrittskontrolle im Projekt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im V-Modell-Kern (immer dabei)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Lenkungsausschuss entscheidet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867144" y="1243584"/>
            <a:ext cx="2011680" cy="245059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67144" y="1243584"/>
            <a:ext cx="2011680" cy="493776"/>
          </a:xfrm>
          <a:prstGeom prst="rect">
            <a:avLst/>
          </a:prstGeom>
          <a:solidFill>
            <a:srgbClr val="4A148C"/>
          </a:solidFill>
          <a:ln w="12700">
            <a:solidFill>
              <a:srgbClr val="4A148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58584" y="1298448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✂ Tailoring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976872" y="1773936"/>
            <a:ext cx="1810512" cy="18562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Anpassung an Projektgröße &amp; -typ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Projekttypen: AG, AN, AG/AN, Org.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Projektmerkmale bestimmen Umfang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Kleines Projekt → weniger Bausteine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Projektassistent: pa.dipa.online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228600" y="3785616"/>
            <a:ext cx="8686800" cy="292608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0040" y="3822192"/>
            <a:ext cx="8503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V-Diagramm (Entwicklung ↔ Test) ist NUR EINE Visualisierung innerhalb des gesamten Frameworks – nicht das Modell selbst!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28600" y="4078224"/>
            <a:ext cx="86868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20040" y="4114800"/>
            <a:ext cx="84124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</a:t>
            </a: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 XT = vollständiges PM-Framework mit Modulen, Rollen, Produkten und Quality Gates. Das V-Diagramm zeigt lediglich das QS-Prinzip (Entwicklung ↔ Test). XT steht für 'Extreme Tailoring' – das Modell wird immer individuell an das Projekt angepasst.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 XT – Merkmale, Einsatz &amp; Abgrenzung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 XT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15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4160520" cy="17556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41605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Besonderheiten V-Modell XT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06424"/>
            <a:ext cx="39593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Projektrollen: Auftraggeber (AG) + Auftragnehmer (AN)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Tailoring: Modell wird an Projektgröße angepasst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Entscheidungspunkte (Meilensteine) verpflichtend und dokumentiert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Verbindlich für Bundesbehörden (seit 2005)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Produktbasiert: Ergebnisse (Dokumente) definiert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663440" y="795528"/>
            <a:ext cx="4160520" cy="17556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795528"/>
            <a:ext cx="416052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Unterschied Wasserfall ↔ V-Modell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73168" y="1106424"/>
            <a:ext cx="39593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Wasserfall: kein expliziter Test-Bezug zu Entwicklungsphasen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V-Modell: jede Phase hat korrespondierende Testphase (V-Form)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Wasserfall: keine formale AG/AN-Trennung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V-Modell: AG/AN-Trennung ist zentrales Strukturprinzip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V-Modell: Tailoring möglich – Wasserfall: keine Anpassung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28600" y="2734056"/>
            <a:ext cx="868680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600" y="2734056"/>
            <a:ext cx="8686800" cy="292608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2770632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Einsatzgebiete V-Modell XT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38328" y="3044952"/>
            <a:ext cx="848563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IT-Projekte der deutschen Bundesbehörden (BSI, Bundesministerien, Bundesagentur für Arbeit)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Sicherheitskritische Systeme: Verteidigung, Luft- und Raumfahrt, Medizintechnik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Projekte mit klaren vertraglichen AG/AN-Strukturen und Abnahmeverfahren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Großprojekte mit hoher Dokumentationspflicht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228600" y="4425696"/>
            <a:ext cx="8686800" cy="3657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4425696"/>
            <a:ext cx="8595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IHK-Tipp: V-Modell XT ≠ Wasserfall. Testphasen sind den Entwicklungsphasen direkt zugeordnet, nicht nachgelagert!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Spiralmodell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 · Risikogetrieben · Barry Boehm, 1988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Spiralmodell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15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Spiralmodell – Aufbau &amp; Quadranten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Spiralmodell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15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420624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Spiralmodell (Barry Boehm, 1988) ist iterativ und risikogetrieben. Jede Iteration (Spiralwindung) durchläuft vier Quadranten. Risikobewertung steuert jede Iteration.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74320" y="1316736"/>
            <a:ext cx="1389888" cy="1389888"/>
          </a:xfrm>
          <a:prstGeom prst="rect">
            <a:avLst/>
          </a:prstGeom>
          <a:solidFill>
            <a:srgbClr val="00336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472" y="1371600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47472" y="1664208"/>
            <a:ext cx="1261872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Ziele, Alternativen,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Randbedingungen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664208" y="1316736"/>
            <a:ext cx="1389888" cy="1389888"/>
          </a:xfrm>
          <a:prstGeom prst="rect">
            <a:avLst/>
          </a:prstGeom>
          <a:solidFill>
            <a:srgbClr val="B71C1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737360" y="1371600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737360" y="1664208"/>
            <a:ext cx="1261872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Risiken bewerten &amp;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Minimierung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1664208" y="2706624"/>
            <a:ext cx="1389888" cy="1389888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737360" y="2761488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737360" y="3054096"/>
            <a:ext cx="1261872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Entwicklung &amp;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74320" y="2706624"/>
            <a:ext cx="1389888" cy="1389888"/>
          </a:xfrm>
          <a:prstGeom prst="rect">
            <a:avLst/>
          </a:prstGeom>
          <a:solidFill>
            <a:srgbClr val="0066A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47472" y="2761488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47472" y="3054096"/>
            <a:ext cx="1261872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Phase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planen (Review)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499616" y="2542032"/>
            <a:ext cx="329184" cy="329184"/>
          </a:xfrm>
          <a:prstGeom prst="ellipse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499616" y="25420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↻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200400" y="1316736"/>
            <a:ext cx="571500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291840" y="1353312"/>
            <a:ext cx="5532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Iterationen im Spiralmodell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3200400" y="1609344"/>
            <a:ext cx="571500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73552" y="1609344"/>
            <a:ext cx="1188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Iteration 1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498848" y="1609344"/>
            <a:ext cx="4343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Konzept &amp; Machbarkeitsanalyse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200400" y="2029968"/>
            <a:ext cx="5715000" cy="420624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273552" y="2029968"/>
            <a:ext cx="1188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Iteration 2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498848" y="2029968"/>
            <a:ext cx="4343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Anforderungsermittlung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3200400" y="2450592"/>
            <a:ext cx="571500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273552" y="2450592"/>
            <a:ext cx="1188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Iteration 3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4498848" y="2450592"/>
            <a:ext cx="4343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Systemdesign &amp; Prototyp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3200400" y="2871216"/>
            <a:ext cx="5715000" cy="420624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273552" y="2871216"/>
            <a:ext cx="1188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Iteration 4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4498848" y="2871216"/>
            <a:ext cx="4343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Implementierung &amp; Test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3200400" y="3291840"/>
            <a:ext cx="571500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273552" y="3291840"/>
            <a:ext cx="1188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Iteration 5+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4498848" y="3291840"/>
            <a:ext cx="4343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 &amp; Weiterentwicklung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228600" y="4206240"/>
            <a:ext cx="8686800" cy="93268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228600" y="4206240"/>
            <a:ext cx="8686800" cy="2926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20040" y="4242816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Kernmerkmal: Risikogetrieben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338328" y="4517136"/>
            <a:ext cx="84856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 (Risikobewertung) ist der Dreh- und Angelpunkt – vor jeder weiteren Entwicklung werden Risiken analysiert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Risiko zu hoch → Projekt wird abgebrochen oder Ansatz geändert (kein blindes Weiterarbeiten!)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Spiralmodell – Merkmale, Vor-/Nachteile &amp; Einsatz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Spiralmodell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12 von 15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416052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4160520" cy="29260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06424"/>
            <a:ext cx="395935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Risiken werden früh erkannt und aktiv bewertet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Frühe Prototypen = frühes Kundenfeedback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Flexibel: Anforderungen können sich iterativ entwickeln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Iteration liefert ein überprüfbares Ergebnis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663440" y="795528"/>
            <a:ext cx="416052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795528"/>
            <a:ext cx="4160520" cy="2926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73168" y="1106424"/>
            <a:ext cx="395935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Aufwändig: umfangreiches Risikomanagement nötig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Erfordert sehr erfahrene Projektmanager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festes Gesamtbudget/Termin zu Beginn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Schlecht geeignet für kleine, einfache Projekte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28600" y="2459736"/>
            <a:ext cx="416052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600" y="2459736"/>
            <a:ext cx="41605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2496312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Einsatzgebiete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38328" y="2770632"/>
            <a:ext cx="3959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Große, risikobehaftete Systeme (Rüstung, Forschung)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Projekte mit experimentellen, unbekannten Technologien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Anforderungen sich iterativ entwickeln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663440" y="2459736"/>
            <a:ext cx="4160520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663440" y="2459736"/>
            <a:ext cx="416052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54880" y="2496312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Abgrenzung zu agilen Modellen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773168" y="2770632"/>
            <a:ext cx="3959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Spirale: formal, dokumentengetrieben, explizite Risikoanalyse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Scrum: leichtgewichtig, wenig Dokumentation, Velocity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Spirale: Risikoanalyse explizit in jeder Iteration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28600" y="3803904"/>
            <a:ext cx="8686800" cy="3657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4320" y="3803904"/>
            <a:ext cx="8595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IHK: Spiralmodell = iterativ + risikogetrieben. Kernfrage jeder Iteration: Wie hoch ist das Risiko? Abbrechen oder weitermachen?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Weitere Modelle im Überblick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Weitere Modelle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13 von 15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28346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283464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Process (RUP)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06424"/>
            <a:ext cx="26334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Phasen: Inception/Elaboration/Construction/Transition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Iterativ, use-case-getrieben, architekturfokussiert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Kommerziell: Rational Unified Process (IBM)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Einsatz: Große SW-Projekte, OOP-lastig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3154680" y="795528"/>
            <a:ext cx="28346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54680" y="795528"/>
            <a:ext cx="2834640" cy="292608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4612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Extreme Programming (XP)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264408" y="1106424"/>
            <a:ext cx="26334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Agil: kleine Teams, kurze Releases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Programming, TDD, Refactoring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Integration, einfaches Design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Einsatz: Startups, explorative Entwicklung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6080760" y="795528"/>
            <a:ext cx="28346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080760" y="795528"/>
            <a:ext cx="2834640" cy="292608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7220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Prototypenmodell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190488" y="1106424"/>
            <a:ext cx="263347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Früher Prototyp = schnelles Kundenfeedback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Wegwerfprototyp vs. evolutionärer Prototyp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 bei unklaren Anforderungen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Risiko: Prototyp wird zum Produkt erklärt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28600" y="2459736"/>
            <a:ext cx="8686800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2459736"/>
            <a:ext cx="8595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IHK-Fokus: Wasserfall, V-Modell XT, Spiralmodell, Scrum/Kanban. RUP und XP als Ergänzung kennen.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28600" y="2990088"/>
            <a:ext cx="8686800" cy="27432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0040" y="3026664"/>
            <a:ext cx="8503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Einordnung: Alle Modelle im Spektrum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28600" y="3264408"/>
            <a:ext cx="28346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01752" y="3282696"/>
            <a:ext cx="2688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formal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 XT · Wasserfall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3108960" y="3264408"/>
            <a:ext cx="2834640" cy="658368"/>
          </a:xfrm>
          <a:prstGeom prst="rect">
            <a:avLst/>
          </a:prstGeom>
          <a:solidFill>
            <a:srgbClr val="EEF5FB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182112" y="3282696"/>
            <a:ext cx="2688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/ iterativ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Spiralmodell · RUP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989320" y="3264408"/>
            <a:ext cx="2834640" cy="65836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062472" y="3282696"/>
            <a:ext cx="26883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Leichtgewichtig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· Kanban · XP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Vergleichstabelle – Alle Modelle auf einen Blick (IHK)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14 von 15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1188720" cy="31089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5176" y="795528"/>
            <a:ext cx="11155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1417320" y="795528"/>
            <a:ext cx="841248" cy="31089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453896" y="795528"/>
            <a:ext cx="7680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2258568" y="795528"/>
            <a:ext cx="1115568" cy="31089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95144" y="795528"/>
            <a:ext cx="10424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3374136" y="795528"/>
            <a:ext cx="1051560" cy="31089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410712" y="795528"/>
            <a:ext cx="978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425696" y="795528"/>
            <a:ext cx="1115568" cy="31089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62272" y="795528"/>
            <a:ext cx="10424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541264" y="795528"/>
            <a:ext cx="1097280" cy="31089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77840" y="795528"/>
            <a:ext cx="10241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638544" y="795528"/>
            <a:ext cx="1591056" cy="31089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75120" y="795528"/>
            <a:ext cx="15179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Geeignet wenn…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228600" y="1106424"/>
            <a:ext cx="118872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65176" y="1106424"/>
            <a:ext cx="11155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Wasserfall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1417320" y="1106424"/>
            <a:ext cx="841248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453896" y="1106424"/>
            <a:ext cx="76809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2258568" y="1106424"/>
            <a:ext cx="1115568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295144" y="1106424"/>
            <a:ext cx="10424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Sequentiell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(6 Phasen)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3374136" y="1106424"/>
            <a:ext cx="105156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410712" y="1106424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Vorab fixiert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4425696" y="1106424"/>
            <a:ext cx="1115568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462272" y="1106424"/>
            <a:ext cx="10424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Hoch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5541264" y="1106424"/>
            <a:ext cx="109728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577840" y="1106424"/>
            <a:ext cx="102412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Behörden,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Eingebettet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6638544" y="1106424"/>
            <a:ext cx="1591056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5120" y="1106424"/>
            <a:ext cx="15179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Stabil, klar,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fix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228600" y="1600200"/>
            <a:ext cx="1188720" cy="493776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65176" y="1600200"/>
            <a:ext cx="11155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 XT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1417320" y="1600200"/>
            <a:ext cx="841248" cy="493776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453896" y="1600200"/>
            <a:ext cx="76809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+QS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2258568" y="1600200"/>
            <a:ext cx="1115568" cy="493776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295144" y="1600200"/>
            <a:ext cx="10424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Sequentiell +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Testphasen</a:t>
            </a: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3374136" y="1600200"/>
            <a:ext cx="1051560" cy="493776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410712" y="1600200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Vorab fixiert</a:t>
            </a: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4425696" y="1600200"/>
            <a:ext cx="1115568" cy="493776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462272" y="1600200"/>
            <a:ext cx="10424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hoch</a:t>
            </a: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5541264" y="1600200"/>
            <a:ext cx="1097280" cy="493776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577840" y="1600200"/>
            <a:ext cx="102412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Bundesbehörden,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Rüstung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6638544" y="1600200"/>
            <a:ext cx="1591056" cy="493776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6675120" y="1600200"/>
            <a:ext cx="15179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AG/AN-Trennung,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Sicherheitskrit.</a:t>
            </a:r>
            <a:endParaRPr lang="en-US" sz="850" dirty="0"/>
          </a:p>
        </p:txBody>
      </p:sp>
      <p:sp>
        <p:nvSpPr>
          <p:cNvPr id="50" name="Shape 48"/>
          <p:cNvSpPr/>
          <p:nvPr/>
        </p:nvSpPr>
        <p:spPr>
          <a:xfrm>
            <a:off x="228600" y="2093976"/>
            <a:ext cx="118872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65176" y="2093976"/>
            <a:ext cx="11155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Spiralmodell</a:t>
            </a:r>
            <a:endParaRPr lang="en-US" sz="950" dirty="0"/>
          </a:p>
        </p:txBody>
      </p:sp>
      <p:sp>
        <p:nvSpPr>
          <p:cNvPr id="52" name="Shape 50"/>
          <p:cNvSpPr/>
          <p:nvPr/>
        </p:nvSpPr>
        <p:spPr>
          <a:xfrm>
            <a:off x="1417320" y="2093976"/>
            <a:ext cx="841248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453896" y="2093976"/>
            <a:ext cx="76809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iterativ,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risikogetr.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258568" y="2093976"/>
            <a:ext cx="1115568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295144" y="2093976"/>
            <a:ext cx="10424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Quadranten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N Iter.</a:t>
            </a:r>
            <a:endParaRPr lang="en-US" sz="850" dirty="0"/>
          </a:p>
        </p:txBody>
      </p:sp>
      <p:sp>
        <p:nvSpPr>
          <p:cNvPr id="56" name="Shape 54"/>
          <p:cNvSpPr/>
          <p:nvPr/>
        </p:nvSpPr>
        <p:spPr>
          <a:xfrm>
            <a:off x="3374136" y="2093976"/>
            <a:ext cx="105156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410712" y="2093976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Evolving</a:t>
            </a:r>
            <a:endParaRPr lang="en-US" sz="850" dirty="0"/>
          </a:p>
        </p:txBody>
      </p:sp>
      <p:sp>
        <p:nvSpPr>
          <p:cNvPr id="58" name="Shape 56"/>
          <p:cNvSpPr/>
          <p:nvPr/>
        </p:nvSpPr>
        <p:spPr>
          <a:xfrm>
            <a:off x="4425696" y="2093976"/>
            <a:ext cx="1115568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4462272" y="2093976"/>
            <a:ext cx="10424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Hoch</a:t>
            </a:r>
            <a:endParaRPr lang="en-US" sz="850" dirty="0"/>
          </a:p>
        </p:txBody>
      </p:sp>
      <p:sp>
        <p:nvSpPr>
          <p:cNvPr id="60" name="Shape 58"/>
          <p:cNvSpPr/>
          <p:nvPr/>
        </p:nvSpPr>
        <p:spPr>
          <a:xfrm>
            <a:off x="5541264" y="2093976"/>
            <a:ext cx="1097280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5577840" y="2093976"/>
            <a:ext cx="102412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Forschung,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Rüstung</a:t>
            </a:r>
            <a:endParaRPr lang="en-US" sz="850" dirty="0"/>
          </a:p>
        </p:txBody>
      </p:sp>
      <p:sp>
        <p:nvSpPr>
          <p:cNvPr id="62" name="Shape 60"/>
          <p:cNvSpPr/>
          <p:nvPr/>
        </p:nvSpPr>
        <p:spPr>
          <a:xfrm>
            <a:off x="6638544" y="2093976"/>
            <a:ext cx="1591056" cy="493776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675120" y="2093976"/>
            <a:ext cx="15179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Hohes Risiko,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komplex</a:t>
            </a:r>
            <a:endParaRPr lang="en-US" sz="850" dirty="0"/>
          </a:p>
        </p:txBody>
      </p:sp>
      <p:sp>
        <p:nvSpPr>
          <p:cNvPr id="64" name="Shape 62"/>
          <p:cNvSpPr/>
          <p:nvPr/>
        </p:nvSpPr>
        <p:spPr>
          <a:xfrm>
            <a:off x="228600" y="2587752"/>
            <a:ext cx="1188720" cy="493776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265176" y="2587752"/>
            <a:ext cx="11155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RUP</a:t>
            </a:r>
            <a:endParaRPr lang="en-US" sz="950" dirty="0"/>
          </a:p>
        </p:txBody>
      </p:sp>
      <p:sp>
        <p:nvSpPr>
          <p:cNvPr id="66" name="Shape 64"/>
          <p:cNvSpPr/>
          <p:nvPr/>
        </p:nvSpPr>
        <p:spPr>
          <a:xfrm>
            <a:off x="1417320" y="2587752"/>
            <a:ext cx="841248" cy="493776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1453896" y="2587752"/>
            <a:ext cx="76809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iterativ,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Use-Case</a:t>
            </a:r>
            <a:endParaRPr lang="en-US" sz="850" dirty="0"/>
          </a:p>
        </p:txBody>
      </p:sp>
      <p:sp>
        <p:nvSpPr>
          <p:cNvPr id="68" name="Shape 66"/>
          <p:cNvSpPr/>
          <p:nvPr/>
        </p:nvSpPr>
        <p:spPr>
          <a:xfrm>
            <a:off x="2258568" y="2587752"/>
            <a:ext cx="1115568" cy="493776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2295144" y="2587752"/>
            <a:ext cx="10424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Phasen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 N Iter.</a:t>
            </a:r>
            <a:endParaRPr lang="en-US" sz="850" dirty="0"/>
          </a:p>
        </p:txBody>
      </p:sp>
      <p:sp>
        <p:nvSpPr>
          <p:cNvPr id="70" name="Shape 68"/>
          <p:cNvSpPr/>
          <p:nvPr/>
        </p:nvSpPr>
        <p:spPr>
          <a:xfrm>
            <a:off x="3374136" y="2587752"/>
            <a:ext cx="1051560" cy="493776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3410712" y="2587752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Use-Cases</a:t>
            </a:r>
            <a:endParaRPr lang="en-US" sz="850" dirty="0"/>
          </a:p>
        </p:txBody>
      </p:sp>
      <p:sp>
        <p:nvSpPr>
          <p:cNvPr id="72" name="Shape 70"/>
          <p:cNvSpPr/>
          <p:nvPr/>
        </p:nvSpPr>
        <p:spPr>
          <a:xfrm>
            <a:off x="4425696" y="2587752"/>
            <a:ext cx="1115568" cy="493776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4462272" y="2587752"/>
            <a:ext cx="10424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Mittel–hoch</a:t>
            </a:r>
            <a:endParaRPr lang="en-US" sz="850" dirty="0"/>
          </a:p>
        </p:txBody>
      </p:sp>
      <p:sp>
        <p:nvSpPr>
          <p:cNvPr id="74" name="Shape 72"/>
          <p:cNvSpPr/>
          <p:nvPr/>
        </p:nvSpPr>
        <p:spPr>
          <a:xfrm>
            <a:off x="5541264" y="2587752"/>
            <a:ext cx="1097280" cy="493776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5577840" y="2587752"/>
            <a:ext cx="102412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Große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OOP-Projekte</a:t>
            </a:r>
            <a:endParaRPr lang="en-US" sz="850" dirty="0"/>
          </a:p>
        </p:txBody>
      </p:sp>
      <p:sp>
        <p:nvSpPr>
          <p:cNvPr id="76" name="Shape 74"/>
          <p:cNvSpPr/>
          <p:nvPr/>
        </p:nvSpPr>
        <p:spPr>
          <a:xfrm>
            <a:off x="6638544" y="2587752"/>
            <a:ext cx="1591056" cy="493776"/>
          </a:xfrm>
          <a:prstGeom prst="rect">
            <a:avLst/>
          </a:prstGeom>
          <a:solidFill>
            <a:srgbClr val="F0F4F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6675120" y="2587752"/>
            <a:ext cx="15179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OOP, mittel–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groß</a:t>
            </a:r>
            <a:endParaRPr lang="en-US" sz="850" dirty="0"/>
          </a:p>
        </p:txBody>
      </p:sp>
      <p:sp>
        <p:nvSpPr>
          <p:cNvPr id="78" name="Shape 76"/>
          <p:cNvSpPr/>
          <p:nvPr/>
        </p:nvSpPr>
        <p:spPr>
          <a:xfrm>
            <a:off x="228600" y="3081528"/>
            <a:ext cx="1188720" cy="493776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265176" y="3081528"/>
            <a:ext cx="11155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</a:t>
            </a:r>
            <a:endParaRPr lang="en-US" sz="950" dirty="0"/>
          </a:p>
        </p:txBody>
      </p:sp>
      <p:sp>
        <p:nvSpPr>
          <p:cNvPr id="80" name="Shape 78"/>
          <p:cNvSpPr/>
          <p:nvPr/>
        </p:nvSpPr>
        <p:spPr>
          <a:xfrm>
            <a:off x="1417320" y="3081528"/>
            <a:ext cx="841248" cy="493776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1453896" y="3081528"/>
            <a:ext cx="76809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</a:t>
            </a:r>
            <a:endParaRPr lang="en-US" sz="850" dirty="0"/>
          </a:p>
        </p:txBody>
      </p:sp>
      <p:sp>
        <p:nvSpPr>
          <p:cNvPr id="82" name="Shape 80"/>
          <p:cNvSpPr/>
          <p:nvPr/>
        </p:nvSpPr>
        <p:spPr>
          <a:xfrm>
            <a:off x="2258568" y="3081528"/>
            <a:ext cx="1115568" cy="493776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2295144" y="3081528"/>
            <a:ext cx="10424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Sprints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(1–4 Wo.)</a:t>
            </a:r>
            <a:endParaRPr lang="en-US" sz="850" dirty="0"/>
          </a:p>
        </p:txBody>
      </p:sp>
      <p:sp>
        <p:nvSpPr>
          <p:cNvPr id="84" name="Shape 82"/>
          <p:cNvSpPr/>
          <p:nvPr/>
        </p:nvSpPr>
        <p:spPr>
          <a:xfrm>
            <a:off x="3374136" y="3081528"/>
            <a:ext cx="1051560" cy="493776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3410712" y="3081528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Stories,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evolving</a:t>
            </a:r>
            <a:endParaRPr lang="en-US" sz="850" dirty="0"/>
          </a:p>
        </p:txBody>
      </p:sp>
      <p:sp>
        <p:nvSpPr>
          <p:cNvPr id="86" name="Shape 84"/>
          <p:cNvSpPr/>
          <p:nvPr/>
        </p:nvSpPr>
        <p:spPr>
          <a:xfrm>
            <a:off x="4425696" y="3081528"/>
            <a:ext cx="1115568" cy="493776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4462272" y="3081528"/>
            <a:ext cx="10424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Gering</a:t>
            </a:r>
            <a:endParaRPr lang="en-US" sz="850" dirty="0"/>
          </a:p>
        </p:txBody>
      </p:sp>
      <p:sp>
        <p:nvSpPr>
          <p:cNvPr id="88" name="Shape 86"/>
          <p:cNvSpPr/>
          <p:nvPr/>
        </p:nvSpPr>
        <p:spPr>
          <a:xfrm>
            <a:off x="5541264" y="3081528"/>
            <a:ext cx="1097280" cy="493776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5577840" y="3081528"/>
            <a:ext cx="102412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Web, App,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Produkte</a:t>
            </a:r>
            <a:endParaRPr lang="en-US" sz="850" dirty="0"/>
          </a:p>
        </p:txBody>
      </p:sp>
      <p:sp>
        <p:nvSpPr>
          <p:cNvPr id="90" name="Shape 88"/>
          <p:cNvSpPr/>
          <p:nvPr/>
        </p:nvSpPr>
        <p:spPr>
          <a:xfrm>
            <a:off x="6638544" y="3081528"/>
            <a:ext cx="1591056" cy="493776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6675120" y="3081528"/>
            <a:ext cx="15179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Unklare Anf.,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 ändern</a:t>
            </a:r>
            <a:endParaRPr lang="en-US" sz="850" dirty="0"/>
          </a:p>
        </p:txBody>
      </p:sp>
      <p:sp>
        <p:nvSpPr>
          <p:cNvPr id="92" name="Shape 90"/>
          <p:cNvSpPr/>
          <p:nvPr/>
        </p:nvSpPr>
        <p:spPr>
          <a:xfrm>
            <a:off x="228600" y="3575304"/>
            <a:ext cx="1188720" cy="493776"/>
          </a:xfrm>
          <a:prstGeom prst="rect">
            <a:avLst/>
          </a:prstGeom>
          <a:solidFill>
            <a:srgbClr val="F3E5F5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93" name="Text 91"/>
          <p:cNvSpPr/>
          <p:nvPr/>
        </p:nvSpPr>
        <p:spPr>
          <a:xfrm>
            <a:off x="265176" y="3575304"/>
            <a:ext cx="11155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</a:t>
            </a:r>
            <a:endParaRPr lang="en-US" sz="950" dirty="0"/>
          </a:p>
        </p:txBody>
      </p:sp>
      <p:sp>
        <p:nvSpPr>
          <p:cNvPr id="94" name="Shape 92"/>
          <p:cNvSpPr/>
          <p:nvPr/>
        </p:nvSpPr>
        <p:spPr>
          <a:xfrm>
            <a:off x="1417320" y="3575304"/>
            <a:ext cx="841248" cy="493776"/>
          </a:xfrm>
          <a:prstGeom prst="rect">
            <a:avLst/>
          </a:prstGeom>
          <a:solidFill>
            <a:srgbClr val="F3E5F5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1453896" y="3575304"/>
            <a:ext cx="76809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</a:t>
            </a:r>
            <a:endParaRPr lang="en-US" sz="850" dirty="0"/>
          </a:p>
        </p:txBody>
      </p:sp>
      <p:sp>
        <p:nvSpPr>
          <p:cNvPr id="96" name="Shape 94"/>
          <p:cNvSpPr/>
          <p:nvPr/>
        </p:nvSpPr>
        <p:spPr>
          <a:xfrm>
            <a:off x="2258568" y="3575304"/>
            <a:ext cx="1115568" cy="493776"/>
          </a:xfrm>
          <a:prstGeom prst="rect">
            <a:avLst/>
          </a:prstGeom>
          <a:solidFill>
            <a:srgbClr val="F3E5F5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97" name="Text 95"/>
          <p:cNvSpPr/>
          <p:nvPr/>
        </p:nvSpPr>
        <p:spPr>
          <a:xfrm>
            <a:off x="2295144" y="3575304"/>
            <a:ext cx="10424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Kontinuierlich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(Flow)</a:t>
            </a:r>
            <a:endParaRPr lang="en-US" sz="850" dirty="0"/>
          </a:p>
        </p:txBody>
      </p:sp>
      <p:sp>
        <p:nvSpPr>
          <p:cNvPr id="98" name="Shape 96"/>
          <p:cNvSpPr/>
          <p:nvPr/>
        </p:nvSpPr>
        <p:spPr>
          <a:xfrm>
            <a:off x="3374136" y="3575304"/>
            <a:ext cx="1051560" cy="493776"/>
          </a:xfrm>
          <a:prstGeom prst="rect">
            <a:avLst/>
          </a:prstGeom>
          <a:solidFill>
            <a:srgbClr val="F3E5F5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99" name="Text 97"/>
          <p:cNvSpPr/>
          <p:nvPr/>
        </p:nvSpPr>
        <p:spPr>
          <a:xfrm>
            <a:off x="3410712" y="3575304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Tickets</a:t>
            </a:r>
            <a:endParaRPr lang="en-US" sz="850" dirty="0"/>
          </a:p>
        </p:txBody>
      </p:sp>
      <p:sp>
        <p:nvSpPr>
          <p:cNvPr id="100" name="Shape 98"/>
          <p:cNvSpPr/>
          <p:nvPr/>
        </p:nvSpPr>
        <p:spPr>
          <a:xfrm>
            <a:off x="4425696" y="3575304"/>
            <a:ext cx="1115568" cy="493776"/>
          </a:xfrm>
          <a:prstGeom prst="rect">
            <a:avLst/>
          </a:prstGeom>
          <a:solidFill>
            <a:srgbClr val="F3E5F5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4462272" y="3575304"/>
            <a:ext cx="10424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Gering</a:t>
            </a:r>
            <a:endParaRPr lang="en-US" sz="850" dirty="0"/>
          </a:p>
        </p:txBody>
      </p:sp>
      <p:sp>
        <p:nvSpPr>
          <p:cNvPr id="102" name="Shape 100"/>
          <p:cNvSpPr/>
          <p:nvPr/>
        </p:nvSpPr>
        <p:spPr>
          <a:xfrm>
            <a:off x="5541264" y="3575304"/>
            <a:ext cx="1097280" cy="493776"/>
          </a:xfrm>
          <a:prstGeom prst="rect">
            <a:avLst/>
          </a:prstGeom>
          <a:solidFill>
            <a:srgbClr val="F3E5F5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5577840" y="3575304"/>
            <a:ext cx="102412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IT-Betrieb,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850" dirty="0"/>
          </a:p>
        </p:txBody>
      </p:sp>
      <p:sp>
        <p:nvSpPr>
          <p:cNvPr id="104" name="Shape 102"/>
          <p:cNvSpPr/>
          <p:nvPr/>
        </p:nvSpPr>
        <p:spPr>
          <a:xfrm>
            <a:off x="6638544" y="3575304"/>
            <a:ext cx="1591056" cy="493776"/>
          </a:xfrm>
          <a:prstGeom prst="rect">
            <a:avLst/>
          </a:prstGeom>
          <a:solidFill>
            <a:srgbClr val="F3E5F5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6675120" y="3575304"/>
            <a:ext cx="15179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Kontinuierl.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</a:t>
            </a:r>
            <a:endParaRPr lang="en-US" sz="850" dirty="0"/>
          </a:p>
        </p:txBody>
      </p:sp>
      <p:sp>
        <p:nvSpPr>
          <p:cNvPr id="106" name="Shape 104"/>
          <p:cNvSpPr/>
          <p:nvPr/>
        </p:nvSpPr>
        <p:spPr>
          <a:xfrm>
            <a:off x="228600" y="4069080"/>
            <a:ext cx="1188720" cy="493776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265176" y="4069080"/>
            <a:ext cx="111556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XP</a:t>
            </a:r>
            <a:endParaRPr lang="en-US" sz="950" dirty="0"/>
          </a:p>
        </p:txBody>
      </p:sp>
      <p:sp>
        <p:nvSpPr>
          <p:cNvPr id="108" name="Shape 106"/>
          <p:cNvSpPr/>
          <p:nvPr/>
        </p:nvSpPr>
        <p:spPr>
          <a:xfrm>
            <a:off x="1417320" y="4069080"/>
            <a:ext cx="841248" cy="493776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1453896" y="4069080"/>
            <a:ext cx="76809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</a:t>
            </a:r>
            <a:endParaRPr lang="en-US" sz="850" dirty="0"/>
          </a:p>
        </p:txBody>
      </p:sp>
      <p:sp>
        <p:nvSpPr>
          <p:cNvPr id="110" name="Shape 108"/>
          <p:cNvSpPr/>
          <p:nvPr/>
        </p:nvSpPr>
        <p:spPr>
          <a:xfrm>
            <a:off x="2258568" y="4069080"/>
            <a:ext cx="1115568" cy="493776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1" name="Text 109"/>
          <p:cNvSpPr/>
          <p:nvPr/>
        </p:nvSpPr>
        <p:spPr>
          <a:xfrm>
            <a:off x="2295144" y="4069080"/>
            <a:ext cx="10424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Releases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(1–3 Wo.)</a:t>
            </a:r>
            <a:endParaRPr lang="en-US" sz="850" dirty="0"/>
          </a:p>
        </p:txBody>
      </p:sp>
      <p:sp>
        <p:nvSpPr>
          <p:cNvPr id="112" name="Shape 110"/>
          <p:cNvSpPr/>
          <p:nvPr/>
        </p:nvSpPr>
        <p:spPr>
          <a:xfrm>
            <a:off x="3374136" y="4069080"/>
            <a:ext cx="1051560" cy="493776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3" name="Text 111"/>
          <p:cNvSpPr/>
          <p:nvPr/>
        </p:nvSpPr>
        <p:spPr>
          <a:xfrm>
            <a:off x="3410712" y="4069080"/>
            <a:ext cx="97840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Stories, TDD</a:t>
            </a:r>
            <a:endParaRPr lang="en-US" sz="850" dirty="0"/>
          </a:p>
        </p:txBody>
      </p:sp>
      <p:sp>
        <p:nvSpPr>
          <p:cNvPr id="114" name="Shape 112"/>
          <p:cNvSpPr/>
          <p:nvPr/>
        </p:nvSpPr>
        <p:spPr>
          <a:xfrm>
            <a:off x="4425696" y="4069080"/>
            <a:ext cx="1115568" cy="493776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5" name="Text 113"/>
          <p:cNvSpPr/>
          <p:nvPr/>
        </p:nvSpPr>
        <p:spPr>
          <a:xfrm>
            <a:off x="4462272" y="4069080"/>
            <a:ext cx="104241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gering</a:t>
            </a:r>
            <a:endParaRPr lang="en-US" sz="850" dirty="0"/>
          </a:p>
        </p:txBody>
      </p:sp>
      <p:sp>
        <p:nvSpPr>
          <p:cNvPr id="116" name="Shape 114"/>
          <p:cNvSpPr/>
          <p:nvPr/>
        </p:nvSpPr>
        <p:spPr>
          <a:xfrm>
            <a:off x="5541264" y="4069080"/>
            <a:ext cx="1097280" cy="493776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7" name="Text 115"/>
          <p:cNvSpPr/>
          <p:nvPr/>
        </p:nvSpPr>
        <p:spPr>
          <a:xfrm>
            <a:off x="5577840" y="4069080"/>
            <a:ext cx="1024128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Startups,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kleine Teams</a:t>
            </a:r>
            <a:endParaRPr lang="en-US" sz="850" dirty="0"/>
          </a:p>
        </p:txBody>
      </p:sp>
      <p:sp>
        <p:nvSpPr>
          <p:cNvPr id="118" name="Shape 116"/>
          <p:cNvSpPr/>
          <p:nvPr/>
        </p:nvSpPr>
        <p:spPr>
          <a:xfrm>
            <a:off x="6638544" y="4069080"/>
            <a:ext cx="1591056" cy="493776"/>
          </a:xfrm>
          <a:prstGeom prst="rect">
            <a:avLst/>
          </a:prstGeom>
          <a:solidFill>
            <a:srgbClr val="E8F5E9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19" name="Text 117"/>
          <p:cNvSpPr/>
          <p:nvPr/>
        </p:nvSpPr>
        <p:spPr>
          <a:xfrm>
            <a:off x="6675120" y="4069080"/>
            <a:ext cx="15179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unklare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Anf., klein</a:t>
            </a:r>
            <a:endParaRPr lang="en-US" sz="850" dirty="0"/>
          </a:p>
        </p:txBody>
      </p:sp>
      <p:sp>
        <p:nvSpPr>
          <p:cNvPr id="120" name="Shape 118"/>
          <p:cNvSpPr/>
          <p:nvPr/>
        </p:nvSpPr>
        <p:spPr>
          <a:xfrm>
            <a:off x="228600" y="4517136"/>
            <a:ext cx="8686800" cy="3657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1" name="Text 119"/>
          <p:cNvSpPr/>
          <p:nvPr/>
        </p:nvSpPr>
        <p:spPr>
          <a:xfrm>
            <a:off x="274320" y="4517136"/>
            <a:ext cx="8595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IHK: Wasserfall + V-Modell XT + Spiralmodell + Scrum/Kanban sind Pflicht. Unterschied klassisch/iterativ/agil erklären!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0058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Vorgehensmodelle – Zusammenfassung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920240"/>
            <a:ext cx="82296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956816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Wasserfall: 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2286000" y="1956816"/>
            <a:ext cx="6217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Sequenziell · 6 Phasen · keine Iteration · stabile Anforderungen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2578608"/>
            <a:ext cx="82296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615184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V-Modell XT: 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286000" y="2615184"/>
            <a:ext cx="6217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Wasserfall + korrespondierende Testphasen · Bundesstandard seit 2005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236976"/>
            <a:ext cx="82296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273552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Spiralmodell: 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286000" y="3273552"/>
            <a:ext cx="6217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 + risikogetrieben · 4 Quadranten · frühe Risikoerkennung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895344"/>
            <a:ext cx="822960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" y="3931920"/>
            <a:ext cx="1645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Scrum/Kanban: 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286000" y="3931920"/>
            <a:ext cx="62179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 · Sprints/Flow · Anforderungen evolving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Vorgehensmodelle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15 von 15  |  31.03.2026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1656</Words>
  <Application>Microsoft Office PowerPoint</Application>
  <PresentationFormat>Bildschirmpräsentation (16:9)</PresentationFormat>
  <Paragraphs>364</Paragraphs>
  <Slides>15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Vorgehensmodelle der Softwareentwicklung</dc:title>
  <dc:subject>PptxGenJS Presentation</dc:subject>
  <dc:creator>PptxGenJS</dc:creator>
  <cp:lastModifiedBy>Johannes Högner</cp:lastModifiedBy>
  <cp:revision>1</cp:revision>
  <dcterms:created xsi:type="dcterms:W3CDTF">2026-04-01T11:44:24Z</dcterms:created>
  <dcterms:modified xsi:type="dcterms:W3CDTF">2026-04-14T05:59:39Z</dcterms:modified>
</cp:coreProperties>
</file>