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9" d="100"/>
          <a:sy n="149" d="100"/>
        </p:scale>
        <p:origin x="50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9707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766560" y="-914400"/>
            <a:ext cx="3657600" cy="3657600"/>
          </a:xfrm>
          <a:prstGeom prst="ellipse">
            <a:avLst/>
          </a:prstGeom>
          <a:solidFill>
            <a:srgbClr val="0066AA">
              <a:alpha val="18000"/>
            </a:srgbClr>
          </a:solidFill>
          <a:ln w="12700">
            <a:solidFill>
              <a:srgbClr val="0066AA">
                <a:alpha val="1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457200"/>
            <a:ext cx="2560320" cy="347472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457200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 4  ·  Modul D  ·  Netzwerksicherheit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1005840"/>
            <a:ext cx="82296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Firewall, DMZ &amp; Proxy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502920" y="1755648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5BA8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Netzwerkschutz verstehen und einsetzen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502920" y="2359152"/>
            <a:ext cx="2926080" cy="36576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2487168"/>
            <a:ext cx="82296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FIAE &amp; FISI  ·  bfw – Unternehmen für Bildung  ·  Lübeck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02920" y="2971800"/>
            <a:ext cx="4754880" cy="731520"/>
          </a:xfrm>
          <a:prstGeom prst="rect">
            <a:avLst/>
          </a:prstGeom>
          <a:solidFill>
            <a:srgbClr val="002244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02920" y="2971800"/>
            <a:ext cx="4754880" cy="731520"/>
          </a:xfrm>
          <a:prstGeom prst="rect">
            <a:avLst/>
          </a:prstGeom>
          <a:noFill/>
          <a:ln/>
        </p:spPr>
        <p:txBody>
          <a:bodyPr wrap="square" lIns="177800" tIns="177800" rIns="177800" bIns="17780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🏥  Szenario: MedZentrum Lübeck GmbH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Wir sichern das Netzwerk ab!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Firewall, DMZ &amp; Proxy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31.03.2026  |  Seite 1 von 13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Inhaltsverzeichnis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1115568"/>
            <a:ext cx="457200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11155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877824" y="1024128"/>
            <a:ext cx="38404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987552" y="1024128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eine Firewall?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65760" y="1865376"/>
            <a:ext cx="457200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18653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77824" y="1773936"/>
            <a:ext cx="38404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987552" y="1773936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Arten von Firewalls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365760" y="2615184"/>
            <a:ext cx="457200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5760" y="26151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77824" y="2523744"/>
            <a:ext cx="38404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987552" y="2523744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Next-Generation Firewall (NGFW)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365760" y="3364992"/>
            <a:ext cx="457200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65760" y="33649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77824" y="3273552"/>
            <a:ext cx="38404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987552" y="3273552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Virtuelle &amp; Cloud-Native Firewall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365760" y="4114800"/>
            <a:ext cx="457200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65760" y="4114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877824" y="4023360"/>
            <a:ext cx="38404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987552" y="4023360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DMZ – Demilitarisierte Zone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4754880" y="1115568"/>
            <a:ext cx="457200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754880" y="11155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266944" y="1024128"/>
            <a:ext cx="38404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5376672" y="1024128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 Proxy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4754880" y="1865376"/>
            <a:ext cx="457200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754880" y="18653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5266944" y="1773936"/>
            <a:ext cx="38404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5376672" y="1773936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Reverse Proxy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4754880" y="2615184"/>
            <a:ext cx="457200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754880" y="26151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5266944" y="2523744"/>
            <a:ext cx="38404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6" name="Text 34"/>
          <p:cNvSpPr/>
          <p:nvPr/>
        </p:nvSpPr>
        <p:spPr>
          <a:xfrm>
            <a:off x="5376672" y="2523744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 vs. Reverse Proxy im Vergleich</a:t>
            </a:r>
            <a:endParaRPr lang="en-US" sz="1300" dirty="0"/>
          </a:p>
        </p:txBody>
      </p:sp>
      <p:sp>
        <p:nvSpPr>
          <p:cNvPr id="37" name="Shape 35"/>
          <p:cNvSpPr/>
          <p:nvPr/>
        </p:nvSpPr>
        <p:spPr>
          <a:xfrm>
            <a:off x="4754880" y="3364992"/>
            <a:ext cx="457200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754880" y="33649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5266944" y="3273552"/>
            <a:ext cx="38404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0" name="Text 38"/>
          <p:cNvSpPr/>
          <p:nvPr/>
        </p:nvSpPr>
        <p:spPr>
          <a:xfrm>
            <a:off x="5376672" y="3273552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Gesamtarchitektur MedZentrum</a:t>
            </a:r>
            <a:endParaRPr lang="en-US" sz="1300" dirty="0"/>
          </a:p>
        </p:txBody>
      </p:sp>
      <p:sp>
        <p:nvSpPr>
          <p:cNvPr id="41" name="Shape 39"/>
          <p:cNvSpPr/>
          <p:nvPr/>
        </p:nvSpPr>
        <p:spPr>
          <a:xfrm>
            <a:off x="4754880" y="4114800"/>
            <a:ext cx="457200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4754880" y="4114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5266944" y="4023360"/>
            <a:ext cx="38404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4" name="Text 42"/>
          <p:cNvSpPr/>
          <p:nvPr/>
        </p:nvSpPr>
        <p:spPr>
          <a:xfrm>
            <a:off x="5376672" y="4023360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</a:t>
            </a:r>
            <a:endParaRPr lang="en-US" sz="1300" dirty="0"/>
          </a:p>
        </p:txBody>
      </p:sp>
      <p:sp>
        <p:nvSpPr>
          <p:cNvPr id="45" name="Shape 43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Inhaltsverzeichnis</a:t>
            </a:r>
            <a:endParaRPr lang="en-US" sz="850" dirty="0"/>
          </a:p>
        </p:txBody>
      </p:sp>
      <p:sp>
        <p:nvSpPr>
          <p:cNvPr id="48" name="Text 46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31.03.2026  |  Seite 2 von 13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 Was ist eine Firewall?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20040" y="987552"/>
            <a:ext cx="8503920" cy="749808"/>
          </a:xfrm>
          <a:prstGeom prst="rect">
            <a:avLst/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87552"/>
            <a:ext cx="82296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Definition: </a:t>
            </a: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Firewall überwacht eingehenden und ausgehenden Netzwerkverkehr und entscheidet anhand von Regeln, ob Datenpakete zugelassen oder blockiert werden.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320040" y="1874520"/>
            <a:ext cx="4114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Grundprinzip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20040" y="2267712"/>
            <a:ext cx="416052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Verteidigungslinie im Netzwerk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Barriere zwischen internem (vertrauenswürdig) und externem Netz (Internet)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Arbeitet auf Basis von Regeln (Whitelist / Blacklist)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Kann Hardware, Software oder Cloud-Dienst sein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Bereits seit &gt;25 Jahren Standardschutz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4663440" y="1874520"/>
            <a:ext cx="4160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Einsatzformen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663440" y="2267712"/>
            <a:ext cx="4160520" cy="566928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54880" y="2267712"/>
            <a:ext cx="20116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🖥️  Hardware-Appliance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6675120" y="2267712"/>
            <a:ext cx="20574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Dediziertes Gerät im Netzwerk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663440" y="2926080"/>
            <a:ext cx="41605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54880" y="2926080"/>
            <a:ext cx="20116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💻  Software-Firewall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675120" y="2926080"/>
            <a:ext cx="20574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 Endgerät oder Server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663440" y="3584448"/>
            <a:ext cx="4160520" cy="566928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754880" y="3584448"/>
            <a:ext cx="20116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☁️  Cloud-Firewall (SaaS)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6675120" y="3584448"/>
            <a:ext cx="20574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 Managed Service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663440" y="4242816"/>
            <a:ext cx="41605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754880" y="4242816"/>
            <a:ext cx="20116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🏢  Virtuelle Firewall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6675120" y="4242816"/>
            <a:ext cx="20574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privater / öffentlicher Cloud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– Was ist eine Firewall?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31.03.2026  |  Seite 3 von 13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 Arten von Firewalls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1005840"/>
            <a:ext cx="2029968" cy="376732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1005840"/>
            <a:ext cx="2029968" cy="420624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1005840"/>
            <a:ext cx="20299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Paketfilter-FW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65760" y="1463040"/>
            <a:ext cx="1847088" cy="32369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Älteste Variante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Prüft IP, Port, Protokoll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Verbindungskontext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Schnell, aber wenig Schutz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450592" y="1005840"/>
            <a:ext cx="2029968" cy="376732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2450592" y="1005840"/>
            <a:ext cx="2029968" cy="420624"/>
          </a:xfrm>
          <a:prstGeom prst="rect">
            <a:avLst/>
          </a:prstGeom>
          <a:solidFill>
            <a:srgbClr val="005588"/>
          </a:solidFill>
          <a:ln w="12700">
            <a:solidFill>
              <a:srgbClr val="00558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450592" y="1005840"/>
            <a:ext cx="20299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Stateful Inspection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542032" y="1463040"/>
            <a:ext cx="1847088" cy="32369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Verfolgt Verbindungsstatus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Entsch. nach Status + Protokoll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Überwacht aktive Sessions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Heute klassische FW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626864" y="1005840"/>
            <a:ext cx="2029968" cy="376732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626864" y="1005840"/>
            <a:ext cx="2029968" cy="420624"/>
          </a:xfrm>
          <a:prstGeom prst="rect">
            <a:avLst/>
          </a:prstGeom>
          <a:solidFill>
            <a:srgbClr val="004E88"/>
          </a:solidFill>
          <a:ln w="12700">
            <a:solidFill>
              <a:srgbClr val="004E8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26864" y="1005840"/>
            <a:ext cx="20299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Proxy-Firewall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18304" y="1463040"/>
            <a:ext cx="1847088" cy="32369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Gateway für Anwendungen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Trennt Client vom Server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Content-Caching möglich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Kann Durchsatz verringern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803136" y="1005840"/>
            <a:ext cx="2029968" cy="376732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6803136" y="1005840"/>
            <a:ext cx="2029968" cy="420624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03136" y="1005840"/>
            <a:ext cx="20299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UTM-Firewall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894576" y="1463040"/>
            <a:ext cx="1847088" cy="32369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Kombiniert FW + IPS + AV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Oft mit Cloud-Management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Einfache Verwaltung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Ideal für KMU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274320" y="4791456"/>
            <a:ext cx="8595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📌  Für das MedZentrum empfehlenswert: UTM oder NGFW – kombinierter Schutz auf einem Gerät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– Arten von Firewalls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31.03.2026  |  Seite 4 von 13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Next-Generation Firewall (NGFW)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20040" y="987552"/>
            <a:ext cx="8503920" cy="475488"/>
          </a:xfrm>
          <a:prstGeom prst="rect">
            <a:avLst/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87552"/>
            <a:ext cx="82296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NGFW = Stateful Inspection  +  IPS  +  Anwendungserkennung  +  Deep Packet Inspection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20040" y="1572768"/>
            <a:ext cx="4160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Pflichtmerkmale (nach Gartner)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320040" y="1956816"/>
            <a:ext cx="4160520" cy="2651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Stateful Inspection als Basis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Integriertes IPS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Anwendungserkennung &amp; -kontrolle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URL-Filterung (Geolokation, Reputation)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Reaktion auf neue Bedrohungen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Upgrade-Möglichkeiten für neue Feeds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663440" y="1572768"/>
            <a:ext cx="4160520" cy="347472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663440" y="1572768"/>
            <a:ext cx="4160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Bedrohungsorientierte NGFW (Zusatz)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663440" y="1938528"/>
            <a:ext cx="4160520" cy="2670048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54880" y="1975104"/>
            <a:ext cx="397764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Vollständiger Kontexteinblick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Intelligente Sicherheitsautomatisierung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Korrelation Netzwerk + Endpunkt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Retrospektive Sicherheitsfunktionen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Einheitliche Richtlinien über gesamtes Netz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Deutlich kürzere Zeit Erkennung → Behebung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– NGFW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31.03.2026  |  Seite 5 von 13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 Virtuelle &amp; Cloud-Native Firewall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20040" y="1005840"/>
            <a:ext cx="4160520" cy="36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66AA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20040" y="1005840"/>
            <a:ext cx="4160520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0040" y="1005840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🖥️  Virtuelle Firewall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11480" y="1508760"/>
            <a:ext cx="3977640" cy="3063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 virtuelle Appliance bereitgestellt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Cloud: VMware, Hyper-V, KVM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Cloud: AWS, Azure, GCP, OCI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Überwacht physische &amp; virtuelle Netze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Zentraler Bestandteil von SDN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Flexibel skalierbar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663440" y="1005840"/>
            <a:ext cx="4160520" cy="36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4E88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663440" y="1005840"/>
            <a:ext cx="4160520" cy="457200"/>
          </a:xfrm>
          <a:prstGeom prst="rect">
            <a:avLst/>
          </a:prstGeom>
          <a:solidFill>
            <a:srgbClr val="004E88"/>
          </a:solidFill>
          <a:ln w="12700">
            <a:solidFill>
              <a:srgbClr val="004E8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63440" y="1005840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☁️  Cloud-Native Firewall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754880" y="1508760"/>
            <a:ext cx="3977640" cy="3063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Moderner Ansatz für Cloud-Workloads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Automatische Skalierung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Multi-Tenant-Unterstützung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Intelligente Lastverteilung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Flexible, schnelle Reaktion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Ideal für große Cloud-Umgebungen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– Virtuelle &amp; Cloud-Native FW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31.03.2026  |  Seite 6 von 13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 DMZ – Demilitarisierte Zone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20040" y="987552"/>
            <a:ext cx="8503920" cy="512064"/>
          </a:xfrm>
          <a:prstGeom prst="rect">
            <a:avLst/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87552"/>
            <a:ext cx="822960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Definition: </a:t>
            </a: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DMZ ist ein separates Netzsegment zwischen internem Netz und Internet – ein Puffer, der öffentlich erreichbare Server schützt.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74320" y="1627632"/>
            <a:ext cx="1572768" cy="173736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4320" y="1627632"/>
            <a:ext cx="1572768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🌐  Internet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1847088" y="2377440"/>
            <a:ext cx="484632" cy="54864"/>
          </a:xfrm>
          <a:prstGeom prst="rect">
            <a:avLst/>
          </a:prstGeom>
          <a:solidFill>
            <a:srgbClr val="595959"/>
          </a:solidFill>
          <a:ln w="12700">
            <a:solidFill>
              <a:srgbClr val="59595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847088" y="2240280"/>
            <a:ext cx="48463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95959"/>
                </a:solidFill>
              </a:rPr>
              <a:t>→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2057400" y="1627632"/>
            <a:ext cx="1572768" cy="173736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057400" y="1627632"/>
            <a:ext cx="1572768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🔥  Firewall 1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(Außen)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3630168" y="2377440"/>
            <a:ext cx="484632" cy="54864"/>
          </a:xfrm>
          <a:prstGeom prst="rect">
            <a:avLst/>
          </a:prstGeom>
          <a:solidFill>
            <a:srgbClr val="595959"/>
          </a:solidFill>
          <a:ln w="12700">
            <a:solidFill>
              <a:srgbClr val="59595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30168" y="2240280"/>
            <a:ext cx="48463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95959"/>
                </a:solidFill>
              </a:rPr>
              <a:t>→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3840480" y="1627632"/>
            <a:ext cx="1572768" cy="1737360"/>
          </a:xfrm>
          <a:prstGeom prst="rect">
            <a:avLst/>
          </a:prstGeom>
          <a:solidFill>
            <a:srgbClr val="005588"/>
          </a:solidFill>
          <a:ln w="12700">
            <a:solidFill>
              <a:srgbClr val="00558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840480" y="1627632"/>
            <a:ext cx="1572768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🟡  DMZ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Webserver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Mailserver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VPN-Gateway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5413248" y="2377440"/>
            <a:ext cx="484632" cy="54864"/>
          </a:xfrm>
          <a:prstGeom prst="rect">
            <a:avLst/>
          </a:prstGeom>
          <a:solidFill>
            <a:srgbClr val="595959"/>
          </a:solidFill>
          <a:ln w="12700">
            <a:solidFill>
              <a:srgbClr val="59595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413248" y="2240280"/>
            <a:ext cx="48463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95959"/>
                </a:solidFill>
              </a:rPr>
              <a:t>→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623560" y="1627632"/>
            <a:ext cx="1572768" cy="173736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623560" y="1627632"/>
            <a:ext cx="1572768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🔥  Firewall 2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(Innen)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7196328" y="2377440"/>
            <a:ext cx="484632" cy="54864"/>
          </a:xfrm>
          <a:prstGeom prst="rect">
            <a:avLst/>
          </a:prstGeom>
          <a:solidFill>
            <a:srgbClr val="595959"/>
          </a:solidFill>
          <a:ln w="12700">
            <a:solidFill>
              <a:srgbClr val="595959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196328" y="2240280"/>
            <a:ext cx="48463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95959"/>
                </a:solidFill>
              </a:rPr>
              <a:t>→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7406640" y="1627632"/>
            <a:ext cx="1572768" cy="1737360"/>
          </a:xfrm>
          <a:prstGeom prst="rect">
            <a:avLst/>
          </a:prstGeom>
          <a:solidFill>
            <a:srgbClr val="1E7E34"/>
          </a:solidFill>
          <a:ln w="12700">
            <a:solidFill>
              <a:srgbClr val="1E7E34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406640" y="1627632"/>
            <a:ext cx="1572768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🏢  Internes Netz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PVS · Labor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Patientendaten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320040" y="3493008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DMZ?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320040" y="3822192"/>
            <a:ext cx="4114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Öffentlich erreichbare Dienste isolieren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Angreifer kommt maximal bis DMZ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Internes Netz bleibt geschützt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4663440" y="3493008"/>
            <a:ext cx="4160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MedZentrum-Einsatz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4663440" y="3822192"/>
            <a:ext cx="41605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Online-Terminbuchung in DMZ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VPN-Gateway für Homeoffice-Ärzte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PVS und Patientendaten im internen Netz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– DMZ</a:t>
            </a:r>
            <a:endParaRPr lang="en-US" sz="850" dirty="0"/>
          </a:p>
        </p:txBody>
      </p:sp>
      <p:sp>
        <p:nvSpPr>
          <p:cNvPr id="32" name="Text 30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31.03.2026  |  Seite 7 von 13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 Forward Proxy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20040" y="987552"/>
            <a:ext cx="8503920" cy="512064"/>
          </a:xfrm>
          <a:prstGeom prst="rect">
            <a:avLst/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87552"/>
            <a:ext cx="822960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Definition: </a:t>
            </a: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Forward Proxy sitzt zwischen dem internen Netzwerk und dem Internet – er leitet Anfragen der Clients im Namen der Nutzer weiter.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371600" y="1627632"/>
            <a:ext cx="1005840" cy="914400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71600" y="1627632"/>
            <a:ext cx="1005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(Mitarbeiter)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063240" y="173736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66AA"/>
                </a:solidFill>
              </a:rPr>
              <a:t>→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4754880" y="1627632"/>
            <a:ext cx="1005840" cy="914400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54880" y="1627632"/>
            <a:ext cx="1005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Proxy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6446520" y="173736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66AA"/>
                </a:solidFill>
              </a:rPr>
              <a:t>→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8138160" y="1627632"/>
            <a:ext cx="1005840" cy="914400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38160" y="1627632"/>
            <a:ext cx="1005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Internet /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Webserver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320040" y="2697480"/>
            <a:ext cx="4160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Funktionen &amp; Vorteile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20040" y="3072384"/>
            <a:ext cx="4160520" cy="16276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Verbirgt echte IP-Adresse der Clients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Content-Filtering &amp; URL-Sperren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Caching → schnellere Ladezeiten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Logging aller Internetanfragen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Zugriffskontrolle (z. B. keine sozialen Medien)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4663440" y="2697480"/>
            <a:ext cx="4160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MedZentrum-Einsatz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663440" y="3072384"/>
            <a:ext cx="4160520" cy="16276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Mitarbeiter surfen über Proxy → protokolliert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Phishing-Seiten automatisch blockieren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privaten Streaming-Dienste im Praxisnetz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 vor Drive-by-Downloads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– Forward Proxy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31.03.2026  |  Seite 8 von 13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 Reverse Proxy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20040" y="987552"/>
            <a:ext cx="8503920" cy="512064"/>
          </a:xfrm>
          <a:prstGeom prst="rect">
            <a:avLst/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87552"/>
            <a:ext cx="822960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Definition: </a:t>
            </a: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Reverse Proxy sitzt vor dem internen Server – er nimmt Anfragen aus dem Internet entgegen und leitet sie intern weiter, ohne den echten Server zu exponieren.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371600" y="1627632"/>
            <a:ext cx="1005840" cy="914400"/>
          </a:xfrm>
          <a:prstGeom prst="ellipse">
            <a:avLst/>
          </a:prstGeom>
          <a:solidFill>
            <a:srgbClr val="004E88"/>
          </a:solidFill>
          <a:ln w="12700">
            <a:solidFill>
              <a:srgbClr val="004E8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71600" y="1627632"/>
            <a:ext cx="1005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(Internet)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063240" y="173736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66AA"/>
                </a:solidFill>
              </a:rPr>
              <a:t>→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4754880" y="1627632"/>
            <a:ext cx="1005840" cy="914400"/>
          </a:xfrm>
          <a:prstGeom prst="ellipse">
            <a:avLst/>
          </a:prstGeom>
          <a:solidFill>
            <a:srgbClr val="004E88"/>
          </a:solidFill>
          <a:ln w="12700">
            <a:solidFill>
              <a:srgbClr val="004E8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54880" y="1627632"/>
            <a:ext cx="1005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Reverse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Proxy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6446520" y="173736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66AA"/>
                </a:solidFill>
              </a:rPr>
              <a:t>→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8138160" y="1627632"/>
            <a:ext cx="1005840" cy="914400"/>
          </a:xfrm>
          <a:prstGeom prst="ellipse">
            <a:avLst/>
          </a:prstGeom>
          <a:solidFill>
            <a:srgbClr val="004E88"/>
          </a:solidFill>
          <a:ln w="12700">
            <a:solidFill>
              <a:srgbClr val="004E8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38160" y="1627632"/>
            <a:ext cx="1005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Interner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320040" y="2697480"/>
            <a:ext cx="4160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Funktionen &amp; Vorteile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20040" y="3072384"/>
            <a:ext cx="4160520" cy="16276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Echter Server-IP bleibt verborgen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SSL-Terminierung (TLS-Verschlüsselung)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Balancing auf mehrere Server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 vor DDoS-Angriffen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 Application Firewall (WAF) integrierbar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4663440" y="2697480"/>
            <a:ext cx="4160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MedZentrum-Einsatz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663440" y="3072384"/>
            <a:ext cx="4160520" cy="16276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Online-Terminbuchung über Reverse Proxy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Echter Webserver bleibt intern (nicht erreichbar)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TLS-Zertifikat am Proxy – interne Komm. unverscl.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Angriffe auf Web-Portal abfangen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– Reverse Proxy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31.03.2026  |  Seite 9 von 13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 Forward vs. Reverse Proxy – Vergleich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1005840"/>
            <a:ext cx="2194560" cy="438912"/>
          </a:xfrm>
          <a:prstGeom prst="rect">
            <a:avLst/>
          </a:prstGeom>
          <a:solidFill>
            <a:srgbClr val="003366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100584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Eigenschaft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487168" y="1005840"/>
            <a:ext cx="3246120" cy="438912"/>
          </a:xfrm>
          <a:prstGeom prst="rect">
            <a:avLst/>
          </a:prstGeom>
          <a:solidFill>
            <a:srgbClr val="003366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578608" y="1005840"/>
            <a:ext cx="3063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 Proxy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751576" y="1005840"/>
            <a:ext cx="3246120" cy="438912"/>
          </a:xfrm>
          <a:prstGeom prst="rect">
            <a:avLst/>
          </a:prstGeom>
          <a:solidFill>
            <a:srgbClr val="003366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843016" y="1005840"/>
            <a:ext cx="3063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Reverse Proxy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444752"/>
            <a:ext cx="2194560" cy="512064"/>
          </a:xfrm>
          <a:prstGeom prst="rect">
            <a:avLst/>
          </a:prstGeom>
          <a:solidFill>
            <a:srgbClr val="D6E4F0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5760" y="1444752"/>
            <a:ext cx="20116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Richtung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2487168" y="1444752"/>
            <a:ext cx="3246120" cy="512064"/>
          </a:xfrm>
          <a:prstGeom prst="rect">
            <a:avLst/>
          </a:prstGeom>
          <a:solidFill>
            <a:srgbClr val="D6E4F0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578608" y="1444752"/>
            <a:ext cx="30632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→ Internet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751576" y="1444752"/>
            <a:ext cx="3246120" cy="512064"/>
          </a:xfrm>
          <a:prstGeom prst="rect">
            <a:avLst/>
          </a:prstGeom>
          <a:solidFill>
            <a:srgbClr val="D6E4F0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843016" y="1444752"/>
            <a:ext cx="30632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Internet → Server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274320" y="1956816"/>
            <a:ext cx="2194560" cy="512064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65760" y="1956816"/>
            <a:ext cx="20116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Wessen IP wird verborgen?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2487168" y="1956816"/>
            <a:ext cx="3246120" cy="512064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578608" y="1956816"/>
            <a:ext cx="30632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 der internen Clients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5751576" y="1956816"/>
            <a:ext cx="3246120" cy="512064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843016" y="1956816"/>
            <a:ext cx="30632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 der internen Server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274320" y="2468880"/>
            <a:ext cx="2194560" cy="457200"/>
          </a:xfrm>
          <a:prstGeom prst="rect">
            <a:avLst/>
          </a:prstGeom>
          <a:solidFill>
            <a:srgbClr val="D6E4F0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65760" y="246888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Standort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2487168" y="2468880"/>
            <a:ext cx="3246120" cy="457200"/>
          </a:xfrm>
          <a:prstGeom prst="rect">
            <a:avLst/>
          </a:prstGeom>
          <a:solidFill>
            <a:srgbClr val="D6E4F0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578608" y="246888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internen Netz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5751576" y="2468880"/>
            <a:ext cx="3246120" cy="457200"/>
          </a:xfrm>
          <a:prstGeom prst="rect">
            <a:avLst/>
          </a:prstGeom>
          <a:solidFill>
            <a:srgbClr val="D6E4F0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843016" y="246888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 dem Server (in DMZ)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274320" y="2926080"/>
            <a:ext cx="219456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65760" y="292608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Typische Funktion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2487168" y="2926080"/>
            <a:ext cx="324612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2578608" y="292608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Zugriffskontrolle, Caching, Filter</a:t>
            </a:r>
            <a:endParaRPr lang="en-US" sz="1150" dirty="0"/>
          </a:p>
        </p:txBody>
      </p:sp>
      <p:sp>
        <p:nvSpPr>
          <p:cNvPr id="33" name="Shape 31"/>
          <p:cNvSpPr/>
          <p:nvPr/>
        </p:nvSpPr>
        <p:spPr>
          <a:xfrm>
            <a:off x="5751576" y="2926080"/>
            <a:ext cx="324612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5843016" y="292608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Balancing, TLS, WAF</a:t>
            </a:r>
            <a:endParaRPr lang="en-US" sz="1150" dirty="0"/>
          </a:p>
        </p:txBody>
      </p:sp>
      <p:sp>
        <p:nvSpPr>
          <p:cNvPr id="35" name="Shape 33"/>
          <p:cNvSpPr/>
          <p:nvPr/>
        </p:nvSpPr>
        <p:spPr>
          <a:xfrm>
            <a:off x="274320" y="3383280"/>
            <a:ext cx="2194560" cy="457200"/>
          </a:xfrm>
          <a:prstGeom prst="rect">
            <a:avLst/>
          </a:prstGeom>
          <a:solidFill>
            <a:srgbClr val="D6E4F0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365760" y="338328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Schützt</a:t>
            </a:r>
            <a:endParaRPr lang="en-US" sz="1150" dirty="0"/>
          </a:p>
        </p:txBody>
      </p:sp>
      <p:sp>
        <p:nvSpPr>
          <p:cNvPr id="37" name="Shape 35"/>
          <p:cNvSpPr/>
          <p:nvPr/>
        </p:nvSpPr>
        <p:spPr>
          <a:xfrm>
            <a:off x="2487168" y="3383280"/>
            <a:ext cx="3246120" cy="457200"/>
          </a:xfrm>
          <a:prstGeom prst="rect">
            <a:avLst/>
          </a:prstGeom>
          <a:solidFill>
            <a:srgbClr val="D6E4F0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2578608" y="338328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Nutzer / Mitarbeitende</a:t>
            </a:r>
            <a:endParaRPr lang="en-US" sz="1150" dirty="0"/>
          </a:p>
        </p:txBody>
      </p:sp>
      <p:sp>
        <p:nvSpPr>
          <p:cNvPr id="39" name="Shape 37"/>
          <p:cNvSpPr/>
          <p:nvPr/>
        </p:nvSpPr>
        <p:spPr>
          <a:xfrm>
            <a:off x="5751576" y="3383280"/>
            <a:ext cx="3246120" cy="457200"/>
          </a:xfrm>
          <a:prstGeom prst="rect">
            <a:avLst/>
          </a:prstGeom>
          <a:solidFill>
            <a:srgbClr val="D6E4F0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5843016" y="338328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 / Dienste</a:t>
            </a:r>
            <a:endParaRPr lang="en-US" sz="1150" dirty="0"/>
          </a:p>
        </p:txBody>
      </p:sp>
      <p:sp>
        <p:nvSpPr>
          <p:cNvPr id="41" name="Shape 39"/>
          <p:cNvSpPr/>
          <p:nvPr/>
        </p:nvSpPr>
        <p:spPr>
          <a:xfrm>
            <a:off x="274320" y="3840480"/>
            <a:ext cx="2194560" cy="512064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365760" y="3840480"/>
            <a:ext cx="20116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MedZentrum-Bsp.</a:t>
            </a:r>
            <a:endParaRPr lang="en-US" sz="1150" dirty="0"/>
          </a:p>
        </p:txBody>
      </p:sp>
      <p:sp>
        <p:nvSpPr>
          <p:cNvPr id="43" name="Shape 41"/>
          <p:cNvSpPr/>
          <p:nvPr/>
        </p:nvSpPr>
        <p:spPr>
          <a:xfrm>
            <a:off x="2487168" y="3840480"/>
            <a:ext cx="3246120" cy="512064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2578608" y="3840480"/>
            <a:ext cx="30632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Proxy für Mitarbeiter-Internetzugang</a:t>
            </a:r>
            <a:endParaRPr lang="en-US" sz="1150" dirty="0"/>
          </a:p>
        </p:txBody>
      </p:sp>
      <p:sp>
        <p:nvSpPr>
          <p:cNvPr id="45" name="Shape 43"/>
          <p:cNvSpPr/>
          <p:nvPr/>
        </p:nvSpPr>
        <p:spPr>
          <a:xfrm>
            <a:off x="5751576" y="3840480"/>
            <a:ext cx="3246120" cy="512064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5843016" y="3840480"/>
            <a:ext cx="30632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Proxy vor Online-Terminbuchung</a:t>
            </a:r>
            <a:endParaRPr lang="en-US" sz="1150" dirty="0"/>
          </a:p>
        </p:txBody>
      </p:sp>
      <p:sp>
        <p:nvSpPr>
          <p:cNvPr id="47" name="Shape 45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49" name="Text 47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– Vergleich Forward / Reverse</a:t>
            </a:r>
            <a:endParaRPr lang="en-US" sz="850" dirty="0"/>
          </a:p>
        </p:txBody>
      </p:sp>
      <p:sp>
        <p:nvSpPr>
          <p:cNvPr id="50" name="Text 48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31.03.2026  |  Seite 10 von 13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  Gesamtarchitektur – MedZentrum Lübeck GmbH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28600" y="1005840"/>
            <a:ext cx="1371600" cy="91440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28600" y="1005840"/>
            <a:ext cx="1371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🌐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600200" y="1298448"/>
            <a:ext cx="11887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595959"/>
                </a:solidFill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28600" y="2029968"/>
            <a:ext cx="1371600" cy="749808"/>
          </a:xfrm>
          <a:prstGeom prst="rect">
            <a:avLst/>
          </a:prstGeom>
          <a:solidFill>
            <a:srgbClr val="EEF5FB"/>
          </a:solidFill>
          <a:ln w="12700">
            <a:solidFill>
              <a:srgbClr val="CCDDD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83464" y="2075688"/>
            <a:ext cx="126187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Externe Nutzer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283464" y="2404872"/>
            <a:ext cx="126187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Angreifer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1719072" y="1005840"/>
            <a:ext cx="1234440" cy="91440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719072" y="1005840"/>
            <a:ext cx="12344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🔥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 1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2953512" y="1298448"/>
            <a:ext cx="24688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595959"/>
                </a:solidFill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1719072" y="2029968"/>
            <a:ext cx="1234440" cy="749808"/>
          </a:xfrm>
          <a:prstGeom prst="rect">
            <a:avLst/>
          </a:prstGeom>
          <a:solidFill>
            <a:srgbClr val="EEF5FB"/>
          </a:solidFill>
          <a:ln w="12700">
            <a:solidFill>
              <a:srgbClr val="CCDDD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773936" y="2075688"/>
            <a:ext cx="11247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NGFW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773936" y="2404872"/>
            <a:ext cx="11247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Paketfilter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200400" y="1005840"/>
            <a:ext cx="1371600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200400" y="1005840"/>
            <a:ext cx="1371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🟡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DMZ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572000" y="1298448"/>
            <a:ext cx="457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595959"/>
                </a:solidFill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3200400" y="2029968"/>
            <a:ext cx="1371600" cy="1408176"/>
          </a:xfrm>
          <a:prstGeom prst="rect">
            <a:avLst/>
          </a:prstGeom>
          <a:solidFill>
            <a:srgbClr val="EEF5FB"/>
          </a:solidFill>
          <a:ln w="12700">
            <a:solidFill>
              <a:srgbClr val="CCDDD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255264" y="2075688"/>
            <a:ext cx="126187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Webserver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3255264" y="2404872"/>
            <a:ext cx="126187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Reverse Proxy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3255264" y="2734056"/>
            <a:ext cx="126187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VPN-GW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3255264" y="3063240"/>
            <a:ext cx="126187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E-Mail-GW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5029200" y="1005840"/>
            <a:ext cx="1234440" cy="91440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029200" y="1005840"/>
            <a:ext cx="12344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🔥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 2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6263640" y="1298448"/>
            <a:ext cx="24688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595959"/>
                </a:solidFill>
              </a:rPr>
              <a:t>→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5029200" y="2029968"/>
            <a:ext cx="1234440" cy="749808"/>
          </a:xfrm>
          <a:prstGeom prst="rect">
            <a:avLst/>
          </a:prstGeom>
          <a:solidFill>
            <a:srgbClr val="EEF5FB"/>
          </a:solidFill>
          <a:ln w="12700">
            <a:solidFill>
              <a:srgbClr val="CCDDD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084064" y="2075688"/>
            <a:ext cx="11247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NGFW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5084064" y="2404872"/>
            <a:ext cx="11247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IDS/IPS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6510528" y="1005840"/>
            <a:ext cx="1371600" cy="914400"/>
          </a:xfrm>
          <a:prstGeom prst="rect">
            <a:avLst/>
          </a:prstGeom>
          <a:solidFill>
            <a:srgbClr val="1E7E34"/>
          </a:solidFill>
          <a:ln w="12700">
            <a:solidFill>
              <a:srgbClr val="1E7E34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510528" y="1005840"/>
            <a:ext cx="1371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🏢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Internes Netz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6510528" y="2029968"/>
            <a:ext cx="1371600" cy="1408176"/>
          </a:xfrm>
          <a:prstGeom prst="rect">
            <a:avLst/>
          </a:prstGeom>
          <a:solidFill>
            <a:srgbClr val="EEF5FB"/>
          </a:solidFill>
          <a:ln w="12700">
            <a:solidFill>
              <a:srgbClr val="CCDDDD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65392" y="2075688"/>
            <a:ext cx="126187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PVS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6565392" y="2404872"/>
            <a:ext cx="126187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Labor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6565392" y="2734056"/>
            <a:ext cx="126187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NAS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6565392" y="3063240"/>
            <a:ext cx="126187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Clients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228600" y="3401568"/>
            <a:ext cx="8686800" cy="457200"/>
          </a:xfrm>
          <a:prstGeom prst="rect">
            <a:avLst/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365760" y="3401568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🔁  Forward Proxy: Im internen Netz – Mitarbeiter-Internetzugriff läuft über den Proxy</a:t>
            </a:r>
            <a:endParaRPr lang="en-US" sz="1150" dirty="0"/>
          </a:p>
        </p:txBody>
      </p:sp>
      <p:sp>
        <p:nvSpPr>
          <p:cNvPr id="40" name="Text 38"/>
          <p:cNvSpPr/>
          <p:nvPr/>
        </p:nvSpPr>
        <p:spPr>
          <a:xfrm>
            <a:off x="228600" y="3950208"/>
            <a:ext cx="8686800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000000"/>
                </a:solidFill>
              </a:rPr>
              <a:t>.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228600" y="3913632"/>
            <a:ext cx="8686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Schutzprinzip: Jede Zone schützt die nächste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Angreifer kommt maximal bis zur DMZ – nie direkt ins interne Netz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Least-Privilege: Nur notwendige Verbindungen zwischen Zonen erlaubt</a:t>
            </a:r>
            <a:endParaRPr lang="en-US" sz="1250" dirty="0"/>
          </a:p>
        </p:txBody>
      </p:sp>
      <p:sp>
        <p:nvSpPr>
          <p:cNvPr id="42" name="Shape 40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44" name="Text 42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 – Gesamtarchitektur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31.03.2026  |  Seite 11 von 13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Vor- &amp; Nachteile – Überblick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1005840"/>
            <a:ext cx="1828800" cy="438912"/>
          </a:xfrm>
          <a:prstGeom prst="rect">
            <a:avLst/>
          </a:prstGeom>
          <a:solidFill>
            <a:srgbClr val="003366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1005840"/>
            <a:ext cx="16459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Maßnahme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121408" y="1005840"/>
            <a:ext cx="3383280" cy="438912"/>
          </a:xfrm>
          <a:prstGeom prst="rect">
            <a:avLst/>
          </a:prstGeom>
          <a:solidFill>
            <a:srgbClr val="003366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212848" y="1005840"/>
            <a:ext cx="32004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Vorteile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522976" y="1005840"/>
            <a:ext cx="3383280" cy="438912"/>
          </a:xfrm>
          <a:prstGeom prst="rect">
            <a:avLst/>
          </a:prstGeom>
          <a:solidFill>
            <a:srgbClr val="003366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614416" y="1005840"/>
            <a:ext cx="32004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Nachteile / Grenzen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444752"/>
            <a:ext cx="1828800" cy="713232"/>
          </a:xfrm>
          <a:prstGeom prst="rect">
            <a:avLst/>
          </a:prstGeom>
          <a:solidFill>
            <a:srgbClr val="D6E4F0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5760" y="1444752"/>
            <a:ext cx="16459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Firewall (NGFW)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121408" y="1444752"/>
            <a:ext cx="3383280" cy="713232"/>
          </a:xfrm>
          <a:prstGeom prst="rect">
            <a:avLst/>
          </a:prstGeom>
          <a:solidFill>
            <a:srgbClr val="D6E4F0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212848" y="1444752"/>
            <a:ext cx="320040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Umfassender Schutz, Angriffserkennung, zentral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522976" y="1444752"/>
            <a:ext cx="3383280" cy="713232"/>
          </a:xfrm>
          <a:prstGeom prst="rect">
            <a:avLst/>
          </a:prstGeom>
          <a:solidFill>
            <a:srgbClr val="D6E4F0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614416" y="1444752"/>
            <a:ext cx="320040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Schutz vor insider-Angriffen, Fehlkonfiguration riskant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274320" y="2157984"/>
            <a:ext cx="182880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65760" y="2157984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DMZ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121408" y="2157984"/>
            <a:ext cx="338328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212848" y="2157984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Isoliert öffentl. Dienste, schützt internes Netz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522976" y="2157984"/>
            <a:ext cx="338328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614416" y="2157984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Erhöhte Komplexität, zwei Firewalls nötig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274320" y="2798064"/>
            <a:ext cx="1828800" cy="713232"/>
          </a:xfrm>
          <a:prstGeom prst="rect">
            <a:avLst/>
          </a:prstGeom>
          <a:solidFill>
            <a:srgbClr val="D6E4F0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65760" y="2798064"/>
            <a:ext cx="16459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 Proxy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2121408" y="2798064"/>
            <a:ext cx="3383280" cy="713232"/>
          </a:xfrm>
          <a:prstGeom prst="rect">
            <a:avLst/>
          </a:prstGeom>
          <a:solidFill>
            <a:srgbClr val="D6E4F0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212848" y="2798064"/>
            <a:ext cx="320040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Protokollierung, Content-Filter, Caching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522976" y="2798064"/>
            <a:ext cx="3383280" cy="713232"/>
          </a:xfrm>
          <a:prstGeom prst="rect">
            <a:avLst/>
          </a:prstGeom>
          <a:solidFill>
            <a:srgbClr val="D6E4F0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614416" y="2798064"/>
            <a:ext cx="320040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Point of Failure, Datenschutz-Bedenken (Logging)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274320" y="3511296"/>
            <a:ext cx="182880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65760" y="3511296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Reverse Proxy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2121408" y="3511296"/>
            <a:ext cx="338328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2212848" y="3511296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 verborgen, TLS, DDoS-Schutz, Loadbalancing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5522976" y="3511296"/>
            <a:ext cx="338328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5614416" y="3511296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Zusätzliche Infrastruktur, TLS-Terminierung am Proxy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37" name="Text 35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Vor- &amp; Nachteile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31.03.2026  |  Seite 12 von 13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0" y="2286000"/>
            <a:ext cx="3657600" cy="3657600"/>
          </a:xfrm>
          <a:prstGeom prst="ellipse">
            <a:avLst/>
          </a:prstGeom>
          <a:solidFill>
            <a:srgbClr val="0066AA">
              <a:alpha val="12000"/>
            </a:srgbClr>
          </a:solidFill>
          <a:ln w="12700">
            <a:solidFill>
              <a:srgbClr val="0066AA">
                <a:alpha val="12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457200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5BA8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2920" y="768096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Wichtigste auf einen Blick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02920" y="1417320"/>
            <a:ext cx="713232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Firewall = erste Verteidigungslinie – NGFW ist heute Standard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DMZ = Pufferzone – öffentliche Dienste isolieren, internes Netz schützen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 Proxy = schützt Clients – filtert, loggt, cacht Internetzugriffe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Reverse Proxy = schützt Server – verbirgt IP, TLS, Load Balancing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vier Maßnahmen zusammen = mehrschichtiger Schutz (Defense in Depth)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MedZentrum: Patientendaten nur im internen Netz – nie direkt erreichbar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02920" y="4315968"/>
            <a:ext cx="68580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BA8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Vielen Dank – Fragen &amp; Diskussion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 / Verabschiedung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31.03.2026  |  Seite 13 von 13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1198</Words>
  <Application>Microsoft Office PowerPoint</Application>
  <PresentationFormat>Bildschirmpräsentation (16:9)</PresentationFormat>
  <Paragraphs>298</Paragraphs>
  <Slides>13</Slides>
  <Notes>13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Firewall, DMZ &amp; Proxy</dc:title>
  <dc:subject>PptxGenJS Presentation</dc:subject>
  <dc:creator>PptxGenJS</dc:creator>
  <cp:lastModifiedBy>Johannes Högner</cp:lastModifiedBy>
  <cp:revision>2</cp:revision>
  <dcterms:created xsi:type="dcterms:W3CDTF">2026-03-31T05:22:22Z</dcterms:created>
  <dcterms:modified xsi:type="dcterms:W3CDTF">2026-03-31T07:36:33Z</dcterms:modified>
</cp:coreProperties>
</file>