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0" y="-1097280"/>
            <a:ext cx="4114800" cy="4114800"/>
          </a:xfrm>
          <a:prstGeom prst="ellipse">
            <a:avLst/>
          </a:prstGeom>
          <a:solidFill>
            <a:srgbClr val="0066AA">
              <a:alpha val="18000"/>
            </a:srgbClr>
          </a:solidFill>
          <a:ln w="12700">
            <a:solidFill>
              <a:srgbClr val="0066AA">
                <a:alpha val="1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457200"/>
            <a:ext cx="2377440" cy="347472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457200"/>
            <a:ext cx="2377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 4  ·  Modul D  ·  Stand 2025/2026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960120"/>
            <a:ext cx="82296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5BA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Aktuelle Themen: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02920" y="1389888"/>
            <a:ext cx="82296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 &amp; IT-Sicherheit 2025</a:t>
            </a:r>
            <a:endParaRPr lang="en-US" sz="36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3200400" cy="36576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2377440"/>
            <a:ext cx="82296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FIAE &amp; FISI  ·  bfw – Unternehmen für Bildung  ·  Lübeck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02920" y="2880360"/>
            <a:ext cx="8046720" cy="1005840"/>
          </a:xfrm>
          <a:prstGeom prst="rect">
            <a:avLst/>
          </a:prstGeom>
          <a:solidFill>
            <a:srgbClr val="002244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292608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Trust · KI &amp; Sicherheit · Supply Chain Security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NIS2 · AI Act · Datenschutz by Design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Aktuelle Themen DS &amp; IT-Sicherheit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31.03.2026  |  Seite 1 von 12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Inhaltsverzeichnis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5760" y="1115568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11155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877824" y="1024128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987552" y="1024128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sind diese Themen aktuell?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65760" y="1865376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18653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77824" y="1773936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987552" y="1773936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Zero-Trust-Architektur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65760" y="2615184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5760" y="26151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77824" y="2523744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987552" y="2523744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 in der IT-Sicherheit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365760" y="3364992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5760" y="33649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77824" y="3273552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987552" y="3273552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Supply Chain Security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365760" y="4114800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65760" y="4114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877824" y="4023360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987552" y="4023360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NIS2-Richtlinie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4754880" y="1115568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754880" y="11155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266944" y="1024128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5376672" y="1024128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Act &amp; Datenschutz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4754880" y="1865376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754880" y="18653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5266944" y="1773936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5376672" y="1773936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 by Design &amp; by Default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4754880" y="2615184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754880" y="26151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5266944" y="2523744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5376672" y="2523744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 Reporting &amp; Meldepflichten</a:t>
            </a:r>
            <a:endParaRPr lang="en-US" sz="1300" dirty="0"/>
          </a:p>
        </p:txBody>
      </p:sp>
      <p:sp>
        <p:nvSpPr>
          <p:cNvPr id="37" name="Shape 35"/>
          <p:cNvSpPr/>
          <p:nvPr/>
        </p:nvSpPr>
        <p:spPr>
          <a:xfrm>
            <a:off x="4754880" y="3364992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754880" y="33649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5266944" y="3273552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40" name="Text 38"/>
          <p:cNvSpPr/>
          <p:nvPr/>
        </p:nvSpPr>
        <p:spPr>
          <a:xfrm>
            <a:off x="5376672" y="3273552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Weitere Regulierungen (DSA, DMA, CRV)</a:t>
            </a:r>
            <a:endParaRPr lang="en-US" sz="1300" dirty="0"/>
          </a:p>
        </p:txBody>
      </p:sp>
      <p:sp>
        <p:nvSpPr>
          <p:cNvPr id="41" name="Shape 39"/>
          <p:cNvSpPr/>
          <p:nvPr/>
        </p:nvSpPr>
        <p:spPr>
          <a:xfrm>
            <a:off x="4754880" y="4114800"/>
            <a:ext cx="45720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4754880" y="4114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5266944" y="4023360"/>
            <a:ext cx="384048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44" name="Text 42"/>
          <p:cNvSpPr/>
          <p:nvPr/>
        </p:nvSpPr>
        <p:spPr>
          <a:xfrm>
            <a:off x="5376672" y="4023360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 &amp; Empfehlungen</a:t>
            </a:r>
            <a:endParaRPr lang="en-US" sz="1300" dirty="0"/>
          </a:p>
        </p:txBody>
      </p:sp>
      <p:sp>
        <p:nvSpPr>
          <p:cNvPr id="45" name="Shape 43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Inhaltsverzeichnis</a:t>
            </a:r>
            <a:endParaRPr lang="en-US" sz="850" dirty="0"/>
          </a:p>
        </p:txBody>
      </p:sp>
      <p:sp>
        <p:nvSpPr>
          <p:cNvPr id="48" name="Text 46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31.03.2026  |  Seite 2 von 12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Warum sind diese Themen aktuell?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1005840"/>
            <a:ext cx="2029968" cy="3767328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005840"/>
            <a:ext cx="2029968" cy="42062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1005840"/>
            <a:ext cx="20299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📈  Angriffe nehmen zu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65760" y="1463040"/>
            <a:ext cx="1847088" cy="3218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Ransomware auf Rekordhoch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 immer häufiger Ziel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KI-gestützte Angriffe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450592" y="1005840"/>
            <a:ext cx="2029968" cy="3767328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2450592" y="1005840"/>
            <a:ext cx="2029968" cy="420624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450592" y="1005840"/>
            <a:ext cx="20299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⚖️  Neue EU-Gesetze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2542032" y="1463040"/>
            <a:ext cx="1847088" cy="3218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NIS2 seit Okt. 2024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Act in Kraft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DSA / DMA / CRV kommen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626864" y="1005840"/>
            <a:ext cx="2029968" cy="3767328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626864" y="1005840"/>
            <a:ext cx="2029968" cy="420624"/>
          </a:xfrm>
          <a:prstGeom prst="rect">
            <a:avLst/>
          </a:prstGeom>
          <a:solidFill>
            <a:srgbClr val="5E3A8C"/>
          </a:solidFill>
          <a:ln w="12700">
            <a:solidFill>
              <a:srgbClr val="5E3A8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26864" y="1005840"/>
            <a:ext cx="20299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☁️  Neue Technologien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718304" y="1463040"/>
            <a:ext cx="1847088" cy="3218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&amp; Multi-Cloud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 &amp; Edge Computing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 in Geschäftsprozessen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803136" y="1005840"/>
            <a:ext cx="2029968" cy="3767328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803136" y="1005840"/>
            <a:ext cx="2029968" cy="420624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03136" y="1005840"/>
            <a:ext cx="20299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🔗  Komplexe Lieferketten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6894576" y="1463040"/>
            <a:ext cx="1847088" cy="3218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SolarWinds als Warnung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SBOM-Pflichten kommen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Drittanbieter = Risiko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274320" y="4791456"/>
            <a:ext cx="8595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 Datenschutz und IT-Sicherheit verschmelzen 2025 zu einer einheitlichen strategischen Disziplin.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– Warum aktuell?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31.03.2026  |  Seite 3 von 12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Zero-Trust-Architektur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987552"/>
            <a:ext cx="8503920" cy="512064"/>
          </a:xfrm>
          <a:prstGeom prst="rect">
            <a:avLst/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87552"/>
            <a:ext cx="82296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Prinzip: </a:t>
            </a:r>
            <a:pPr indent="0" marL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"Never trust, always verify" – kein Nutzer und kein Gerät ist automatisch vertrauenswürdig, egal ob intern oder extern.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20040" y="1600200"/>
            <a:ext cx="4160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Kernprinzipien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320040" y="1993392"/>
            <a:ext cx="41605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Zugriff unabhängig von Standort oder Netzwerk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Mikrosegmentierung des Netzwerks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Identitätsbasierte Zugriffskontrolle (IAM, MFA)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Echtzeitüberwachung &amp; kontinuierliche Verifikation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Least-Privilege-Prinzip: minimal nötige Rechte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SIEM &amp; SOAR zur Automatisierung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4663440" y="1600200"/>
            <a:ext cx="4160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jetzt besonders wichtig?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663440" y="1993392"/>
            <a:ext cx="416052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Homeoffice &amp; hybride Arbeit → kein festes Netzwerk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IoT-Geräte im Netz → viele unkontrollierte Einstiegspunkte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Cloud-Nutzung → kein klarer Perimeter mehr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Insider-Bedrohungen nehmen zu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663440" y="3931920"/>
            <a:ext cx="4160520" cy="749808"/>
          </a:xfrm>
          <a:prstGeom prst="rect">
            <a:avLst/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54880" y="3931920"/>
            <a:ext cx="3977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🏥  MedZentrum: Homeoffice-Ärzte, Tablets &amp; Labor-Geräte → Zero Trust als Basis für alle Zugriffsrechte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– Zero Trust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31.03.2026  |  Seite 4 von 12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Künstliche Intelligenz &amp; IT-Sicherheit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1005840"/>
            <a:ext cx="4160520" cy="3657600"/>
          </a:xfrm>
          <a:prstGeom prst="rect">
            <a:avLst/>
          </a:prstGeom>
          <a:solidFill>
            <a:srgbClr val="EEF5FB"/>
          </a:solidFill>
          <a:ln w="12700">
            <a:solidFill>
              <a:srgbClr val="1E7E34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20040" y="1005840"/>
            <a:ext cx="4160520" cy="457200"/>
          </a:xfrm>
          <a:prstGeom prst="rect">
            <a:avLst/>
          </a:prstGeom>
          <a:solidFill>
            <a:srgbClr val="1E7E34"/>
          </a:solidFill>
          <a:ln w="12700">
            <a:solidFill>
              <a:srgbClr val="1E7E3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00584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🛡️  KI als Schutzwerkzeug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11480" y="1508760"/>
            <a:ext cx="3977640" cy="3063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Anomalieerkennung in Echtzeit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Automatisierte Bedrohungsanalyse (SOAR)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Intrusion Detection (SIEM + KI)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Phishing-Erkennung durch NLP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 Security: Angriffe vorhersagen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663440" y="1005840"/>
            <a:ext cx="4160520" cy="3657600"/>
          </a:xfrm>
          <a:prstGeom prst="rect">
            <a:avLst/>
          </a:prstGeom>
          <a:solidFill>
            <a:srgbClr val="FEF2F2"/>
          </a:solidFill>
          <a:ln w="12700">
            <a:solidFill>
              <a:srgbClr val="C0392B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63440" y="1005840"/>
            <a:ext cx="4160520" cy="45720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63440" y="1005840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 KI als Risiko / Angriffsmittel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754880" y="1508760"/>
            <a:ext cx="3977640" cy="3063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KI-gestützte Phishing-Mails (perfektes Deutsch)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Automatisierte Schwachstellen-Ausnutzung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Deepfakes für Social Engineering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Unkontrollierte Datenerfassung durch KI-Tools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Datenschutzrisiken bei KI-Trainingsdaten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– KI &amp; IT-Sicherheit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31.03.2026  |  Seite 5 von 12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 Supply Chain Security – Lieferkettensicherheit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987552"/>
            <a:ext cx="8503920" cy="475488"/>
          </a:xfrm>
          <a:prstGeom prst="rect">
            <a:avLst/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87552"/>
            <a:ext cx="82296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Gefahr: Kompromittierte Software oder Hardware von Drittanbietern → Einfallstor in das eigene System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20040" y="1572768"/>
            <a:ext cx="4160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Bekannte Fälle &amp; Risiken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320040" y="1956816"/>
            <a:ext cx="416052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SolarWinds (2020): Update enthielt Backdoor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XZ Utils (2024): Backdoor in Linux-Bibliothek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Drittanbieter-Plugins mit Schadcode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Kompromittierte NPM / PyPI Pakete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320040" y="3822192"/>
            <a:ext cx="4160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Schutzmaßnahmen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20040" y="4206240"/>
            <a:ext cx="41605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SBOM (Software Bill of Materials) erstellen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Update-Signaturen verifizieren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Zero-Trust für Drittanbieter-Verbindungen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AVV und Sicherheitsanforderungen in Verträge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663440" y="1572768"/>
            <a:ext cx="4160520" cy="45720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63440" y="1572768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NIS2-Anforderungen zur Lieferkette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663440" y="2048256"/>
            <a:ext cx="4160520" cy="2743200"/>
          </a:xfrm>
          <a:prstGeom prst="rect">
            <a:avLst/>
          </a:prstGeom>
          <a:solidFill>
            <a:srgbClr val="FFF8E1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54880" y="2084832"/>
            <a:ext cx="397764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Sicherheitsanforderungen an Lieferanten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Risikoanalyse der gesamten Lieferkette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Meldepflicht bei Vorfällen durch Dritte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Regelmäßige Überprüfung &amp; Audits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Supply Chain Security ist 2025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Schlüsselfaktor für Compliance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– Supply Chain Security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31.03.2026  |  Seite 6 von 12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 NIS2-Richtlinie (EU 2022/2555)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987552"/>
            <a:ext cx="8503920" cy="475488"/>
          </a:xfrm>
          <a:prstGeom prst="rect">
            <a:avLst/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87552"/>
            <a:ext cx="82296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EU-Richtlinie zur Netzwerk- und Informationssicherheit – seit Oktober 2024 in nationales Recht umzusetzen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20040" y="1554480"/>
            <a:ext cx="4160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 betrifft NIS2?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320040" y="1938528"/>
            <a:ext cx="416052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Energie, Gesundheit, Verkehr, IKT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Öffentlicher Sektor, Wasser, Abfall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Digitale Infrastruktur &amp; Dienste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 ~50 MA oder 10 Mio. € Umsatz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MedZentrum: Gesundheitssektor = KRITIS!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4663440" y="1554480"/>
            <a:ext cx="4160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muss umgesetzt werden?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663440" y="1938528"/>
            <a:ext cx="416052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Risikoanalysen &amp; Sicherheitskonzept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Continuity Management (BCM)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Zugangskontrollen &amp; Verschlüsselung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Awareness (Schulungen)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Meldepflicht: Vorfall binnen 24 Stunden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Lieferkettensicherheit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320040" y="4224528"/>
            <a:ext cx="8503920" cy="512064"/>
          </a:xfrm>
          <a:prstGeom prst="rect">
            <a:avLst/>
          </a:prstGeom>
          <a:solidFill>
            <a:srgbClr val="FEF2F2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4224528"/>
            <a:ext cx="82296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 Sanktionen: bis 10 Mio. € oder 2 % des weltweiten Jahresumsatzes – Geschäftsführung persönlich haftbar!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– NIS2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31.03.2026  |  Seite 7 von 12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 AI Act &amp; Datenschutz bei KI-Einsatz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1005840"/>
            <a:ext cx="4160520" cy="376732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74320" y="1005840"/>
            <a:ext cx="4160520" cy="420624"/>
          </a:xfrm>
          <a:prstGeom prst="rect">
            <a:avLst/>
          </a:prstGeom>
          <a:solidFill>
            <a:srgbClr val="5E3A8C"/>
          </a:solidFill>
          <a:ln w="12700">
            <a:solidFill>
              <a:srgbClr val="5E3A8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1005840"/>
            <a:ext cx="4160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🤖  AI Act (EU)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65760" y="1463040"/>
            <a:ext cx="3977640" cy="3218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Erster umfassender KI-Regulierungsrahmen weltweit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Risikobasierter Ansatz: verboten → hoch → begrenzt → minimal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Hochrisiko-KI: Gesundheit, Justiz, KRITIS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Pflichten: Transparenz, Datenschutz, menschl. Aufsicht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Verboten: Social Scoring, biometr. Massenüberwachung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KI-Diagnostik im MedZentrum = Hochrisiko-KI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709160" y="1005840"/>
            <a:ext cx="4160520" cy="3767328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709160" y="1005840"/>
            <a:ext cx="4160520" cy="420624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09160" y="1005840"/>
            <a:ext cx="4160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🔐  KI &amp; DSGVO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4800600" y="1463040"/>
            <a:ext cx="3977640" cy="3218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KI-Training mit Patientendaten: Einwilligung nötig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Trainingsdaten müssen DSGVO-konform sein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Transparenzpflicht: Nutzer informieren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Algorithmische Fairness prüfen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 auf Erklärung automatisierter Entsch.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Datenschutz-Folgenabschätzung (DSFA) Pflicht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– AI Act &amp; Datenschutz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31.03.2026  |  Seite 8 von 12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 Datenschutz by Design &amp; by Default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987552"/>
            <a:ext cx="8503920" cy="475488"/>
          </a:xfrm>
          <a:prstGeom prst="rect">
            <a:avLst/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87552"/>
            <a:ext cx="82296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25 DSGVO: Datenschutz muss von Anfang an (by design) und standardmäßig (by default) eingebaut sein.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74320" y="1572768"/>
            <a:ext cx="2029968" cy="3108960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274320" y="1572768"/>
            <a:ext cx="2029968" cy="420624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4320" y="1572768"/>
            <a:ext cx="20299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🔒  Datenminimierung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365760" y="2029968"/>
            <a:ext cx="1847088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nötige Daten erheben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"auf Vorrat" sammeln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Bsp: Online-Termin ohne Geburtsdatum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2450592" y="1572768"/>
            <a:ext cx="2029968" cy="3108960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2450592" y="1572768"/>
            <a:ext cx="2029968" cy="420624"/>
          </a:xfrm>
          <a:prstGeom prst="rect">
            <a:avLst/>
          </a:prstGeom>
          <a:solidFill>
            <a:srgbClr val="004E88"/>
          </a:solidFill>
          <a:ln w="12700">
            <a:solidFill>
              <a:srgbClr val="004E8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450592" y="1572768"/>
            <a:ext cx="20299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🗝️  Verschlüsselung ab Werk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2542032" y="2029968"/>
            <a:ext cx="1847088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verschlüsselt speichern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Übertragung immer via TLS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Bsp: Verschl. Patientenakte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626864" y="1572768"/>
            <a:ext cx="2029968" cy="3108960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626864" y="1572768"/>
            <a:ext cx="2029968" cy="420624"/>
          </a:xfrm>
          <a:prstGeom prst="rect">
            <a:avLst/>
          </a:prstGeom>
          <a:solidFill>
            <a:srgbClr val="5E3A8C"/>
          </a:solidFill>
          <a:ln w="12700">
            <a:solidFill>
              <a:srgbClr val="5E3A8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626864" y="1572768"/>
            <a:ext cx="20299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👤  Zugriffskontrolle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4718304" y="2029968"/>
            <a:ext cx="1847088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Minimal notwendige Rechte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RBAC-Rollen von Beginn an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Bsp: Arzt sieht nur eigene Pat.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803136" y="1572768"/>
            <a:ext cx="2029968" cy="3108960"/>
          </a:xfrm>
          <a:prstGeom prst="rect">
            <a:avLst/>
          </a:prstGeom>
          <a:solidFill>
            <a:srgbClr val="EEF5FB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803136" y="1572768"/>
            <a:ext cx="2029968" cy="420624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803136" y="1572768"/>
            <a:ext cx="20299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⏱️  Speicherbegrenzung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94576" y="2029968"/>
            <a:ext cx="1847088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Löschkonzept von Anfang an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ewige Datenspeicherung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Bsp: Auto-Löschung nach 10 J.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274320" y="4791456"/>
            <a:ext cx="8595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📌  In der Praxis: Jedes neue IT-System (z. B. neue Praxissoftware) muss diese Prinzipien vor dem Go-Live erfüllen.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– Privacy by Design &amp; Default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31.03.2026  |  Seite 9 von 12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 Incident Reporting &amp; Meldepflichten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603504" y="1005840"/>
            <a:ext cx="1371600" cy="91440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03504" y="1005840"/>
            <a:ext cx="1371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0h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Vorfall bemerkt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993392" y="1298448"/>
            <a:ext cx="457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95959"/>
                </a:solidFill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74320" y="2029968"/>
            <a:ext cx="2029968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47472" y="2029968"/>
            <a:ext cx="1883664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 dokumentieren, Team informieren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2779776" y="1005840"/>
            <a:ext cx="1371600" cy="914400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79776" y="1005840"/>
            <a:ext cx="1371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24h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NIS2-Meldung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169664" y="1298448"/>
            <a:ext cx="457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95959"/>
                </a:solidFill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2450592" y="2029968"/>
            <a:ext cx="2029968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2523744" y="2029968"/>
            <a:ext cx="1883664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Erstmeldung an Behörde (NIS2-Pflicht)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4956048" y="1005840"/>
            <a:ext cx="1371600" cy="914400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956048" y="1005840"/>
            <a:ext cx="1371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72h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DSGVO-Meldung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345936" y="1298448"/>
            <a:ext cx="457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95959"/>
                </a:solidFill>
              </a:rPr>
              <a:t>→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4626864" y="2029968"/>
            <a:ext cx="2029968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4700016" y="2029968"/>
            <a:ext cx="1883664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Meldung an Datenschutzbehörde (Art. 33)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7132320" y="1005840"/>
            <a:ext cx="1371600" cy="914400"/>
          </a:xfrm>
          <a:prstGeom prst="ellipse">
            <a:avLst/>
          </a:prstGeom>
          <a:solidFill>
            <a:srgbClr val="5E3A8C"/>
          </a:solidFill>
          <a:ln w="12700">
            <a:solidFill>
              <a:srgbClr val="5E3A8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132320" y="1005840"/>
            <a:ext cx="1371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Ggf.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Betroffene inform.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803136" y="2029968"/>
            <a:ext cx="2029968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6876288" y="2029968"/>
            <a:ext cx="1883664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hohem Risiko: Betroffene benachrichtigen (Art. 34)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320040" y="2962656"/>
            <a:ext cx="4160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muss gemeldet werden?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320040" y="3346704"/>
            <a:ext cx="4160520" cy="1316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Verlust / Diebstahl personenbez. Daten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Unbefugter Zugriff auf Systeme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Ransomware-Angriffe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Jeder Vorfall mit Risiko für Betroffene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4663440" y="2962656"/>
            <a:ext cx="4160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 für das MedZentrum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4663440" y="3346704"/>
            <a:ext cx="4160520" cy="1316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Incident-Response-Plan vorab erstellen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Kontaktliste: BSI, Datenschutzbehörde SH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Jeder Mitarbeitende muss Vorfall melden können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Dokumentation: auch nicht-meldepflichtige Vorfälle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– Incident Reporting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31.03.2026  |  Seite 10 von 12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56032" cy="9144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0624" y="0"/>
            <a:ext cx="8549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&amp; Nachteile – Neue Regulierungen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1005840"/>
            <a:ext cx="2011680" cy="438912"/>
          </a:xfrm>
          <a:prstGeom prst="rect">
            <a:avLst/>
          </a:prstGeom>
          <a:solidFill>
            <a:srgbClr val="003366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1005840"/>
            <a:ext cx="18288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Regulierung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304288" y="1005840"/>
            <a:ext cx="3291840" cy="438912"/>
          </a:xfrm>
          <a:prstGeom prst="rect">
            <a:avLst/>
          </a:prstGeom>
          <a:solidFill>
            <a:srgbClr val="003366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395728" y="1005840"/>
            <a:ext cx="31089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614416" y="1005840"/>
            <a:ext cx="3291840" cy="438912"/>
          </a:xfrm>
          <a:prstGeom prst="rect">
            <a:avLst/>
          </a:prstGeom>
          <a:solidFill>
            <a:srgbClr val="003366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705856" y="1005840"/>
            <a:ext cx="31089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Herausforderungen / Nachteile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444752"/>
            <a:ext cx="2011680" cy="548640"/>
          </a:xfrm>
          <a:prstGeom prst="rect">
            <a:avLst/>
          </a:prstGeom>
          <a:solidFill>
            <a:srgbClr val="EEF5FB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5760" y="1444752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NIS2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304288" y="1444752"/>
            <a:ext cx="3291840" cy="548640"/>
          </a:xfrm>
          <a:prstGeom prst="rect">
            <a:avLst/>
          </a:prstGeom>
          <a:solidFill>
            <a:srgbClr val="EEF5FB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395728" y="1444752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Einheitl. Sicherheitsniveau in der EU, klarere Pflichten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614416" y="1444752"/>
            <a:ext cx="3291840" cy="548640"/>
          </a:xfrm>
          <a:prstGeom prst="rect">
            <a:avLst/>
          </a:prstGeom>
          <a:solidFill>
            <a:srgbClr val="EEF5FB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705856" y="1444752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Hoher Umsetzungsaufwand für KMU, Strafen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74320" y="1993392"/>
            <a:ext cx="201168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65760" y="1993392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Act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304288" y="1993392"/>
            <a:ext cx="329184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395728" y="1993392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 vor unkontrolliertem KI-Einsatz, Transparenz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614416" y="1993392"/>
            <a:ext cx="329184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705856" y="1993392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Komplexe Risikoeinstufung, Innovationsbremse?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274320" y="2542032"/>
            <a:ext cx="2011680" cy="548640"/>
          </a:xfrm>
          <a:prstGeom prst="rect">
            <a:avLst/>
          </a:prstGeom>
          <a:solidFill>
            <a:srgbClr val="EEF5FB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65760" y="2542032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DSGVO (weiter.)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304288" y="2542032"/>
            <a:ext cx="3291840" cy="548640"/>
          </a:xfrm>
          <a:prstGeom prst="rect">
            <a:avLst/>
          </a:prstGeom>
          <a:solidFill>
            <a:srgbClr val="EEF5FB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395728" y="2542032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Bewährter Rahmen, hohe Bußgelder schrecken ab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614416" y="2542032"/>
            <a:ext cx="3291840" cy="548640"/>
          </a:xfrm>
          <a:prstGeom prst="rect">
            <a:avLst/>
          </a:prstGeom>
          <a:solidFill>
            <a:srgbClr val="EEF5FB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705856" y="2542032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Uneinheitliche Auslegung, bürokratisch für KMU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274320" y="3090672"/>
            <a:ext cx="201168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65760" y="3090672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DSA / DMA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2304288" y="3090672"/>
            <a:ext cx="329184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2395728" y="3090672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 Kontrolle über digitale Märkte &amp; Plattformen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5614416" y="3090672"/>
            <a:ext cx="329184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705856" y="3090672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Primär für große Plattformen – KMU wenig betroffen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274320" y="3639312"/>
            <a:ext cx="2011680" cy="548640"/>
          </a:xfrm>
          <a:prstGeom prst="rect">
            <a:avLst/>
          </a:prstGeom>
          <a:solidFill>
            <a:srgbClr val="EEF5FB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365760" y="3639312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 by Design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2304288" y="3639312"/>
            <a:ext cx="3291840" cy="548640"/>
          </a:xfrm>
          <a:prstGeom prst="rect">
            <a:avLst/>
          </a:prstGeom>
          <a:solidFill>
            <a:srgbClr val="EEF5FB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2395728" y="3639312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Eingebetteter Schutz von Anfang an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5614416" y="3639312"/>
            <a:ext cx="3291840" cy="548640"/>
          </a:xfrm>
          <a:prstGeom prst="rect">
            <a:avLst/>
          </a:prstGeom>
          <a:solidFill>
            <a:srgbClr val="EEF5FB"/>
          </a:solidFill>
          <a:ln w="12700">
            <a:solidFill>
              <a:srgbClr val="CCCCCC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5705856" y="3639312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Erhöhter Entwicklungsaufwand, Umdenken nötig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&amp; Nachteile</a:t>
            </a:r>
            <a:endParaRPr lang="en-US" sz="850" dirty="0"/>
          </a:p>
        </p:txBody>
      </p:sp>
      <p:sp>
        <p:nvSpPr>
          <p:cNvPr id="44" name="Text 42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31.03.2026  |  Seite 11 von 12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0" y="2286000"/>
            <a:ext cx="4114800" cy="4114800"/>
          </a:xfrm>
          <a:prstGeom prst="ellipse">
            <a:avLst/>
          </a:prstGeom>
          <a:solidFill>
            <a:srgbClr val="0066AA">
              <a:alpha val="12000"/>
            </a:srgbClr>
          </a:solidFill>
          <a:ln w="12700">
            <a:solidFill>
              <a:srgbClr val="0066AA">
                <a:alpha val="12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45720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BA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 &amp; Empfehlungen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2920" y="768096"/>
            <a:ext cx="82296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Wichtigste auf einen Blick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02920" y="1389888"/>
            <a:ext cx="7132320" cy="3182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Trust umsetzen – kein Netz ist mehr sicher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 schützt und gefährdet gleichzeitig – bewusst einsetzen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Lieferkettensicherheit: SBOM, AVV, Drittanbieter prüfen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NIS2: Gesundheitswesen = KRITIS → jetzt handeln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Act: KI im MedZentrum = Hochrisiko → DSFA Pflicht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 by Design: kein Nachgedanke – von Anfang an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Meldepflichten kennen: 24h (NIS2) &amp; 72h (DSGVO)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 + IT-Sicherheit = eine strategische Einheit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502920" y="4315968"/>
            <a:ext cx="68580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A8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 – Fragen &amp; Diskussion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0" y="4882896"/>
            <a:ext cx="9144000" cy="2606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64592" y="4882896"/>
            <a:ext cx="27432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/ Nachname]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2743200" y="4882896"/>
            <a:ext cx="365760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9EC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 / Verabschiedung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6309360" y="4882896"/>
            <a:ext cx="2651760" cy="2606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7AAD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31.03.2026  |  Seite 12 von 12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Aktuelle Themen: Datenschutz &amp; IT-Sicherheit 2025</dc:title>
  <dc:subject>PptxGenJS Presentation</dc:subject>
  <dc:creator>PptxGenJS</dc:creator>
  <cp:lastModifiedBy>PptxGenJS</cp:lastModifiedBy>
  <cp:revision>1</cp:revision>
  <dcterms:created xsi:type="dcterms:W3CDTF">2026-03-31T05:22:22Z</dcterms:created>
  <dcterms:modified xsi:type="dcterms:W3CDTF">2026-03-31T05:22:22Z</dcterms:modified>
</cp:coreProperties>
</file>