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29984"/>
            <a:ext cx="12161520" cy="128016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173736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spc="200" kern="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B  ·  LERNFELD 2  ·  LERNEINHEIT 09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22960" y="214884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Arbeitsplatz einrichten, konfigurieren und übergeben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361188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längste Praxisstrecke des Moduls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22960" y="580644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 ·  Umschulung Fachinformatiker/-in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es in dieser Lerneinheit geht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09 Arbeitsplatz einrichten und übergeben | 10.08.2026 | Seite 2 von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64008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Arbeitsplatz sicher aufbauen und in Betrieb nehmen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Betriebssystem, Treiber und Anwendungen installieren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Netzwerk mit IPv4 und IPv6 konfigurieren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die Domäne einbinden, Benutzer und Freigaben einrichten</a:t>
            </a:r>
            <a:endParaRPr lang="en-US" sz="17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7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Systematisch prüfen, protokollieren und übergeben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315200" y="1371600"/>
            <a:ext cx="4343400" cy="2743200"/>
          </a:xfrm>
          <a:prstGeom prst="roundRect">
            <a:avLst>
              <a:gd name="adj" fmla="val 2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516368" y="1517904"/>
            <a:ext cx="3941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 Ergebnis am Ende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516368" y="1938528"/>
            <a:ext cx="394106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übergabefertiger Arbeitsplatz mit Test- und Übergabeprotokoll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Unterrichtseinheiten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davon 18 praktisch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5074920"/>
            <a:ext cx="11155680" cy="868680"/>
          </a:xfrm>
          <a:prstGeom prst="roundRect">
            <a:avLst>
              <a:gd name="adj" fmla="val 6316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51663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5422392"/>
            <a:ext cx="1069848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welcher Reihenfolge würden Sie vorgehen? Notieren Sie Ihre Schritte, bevor wir die Reihenfolge besprechen.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Reihenfolge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09 Arbeitsplatz einrichten und übergeben | 10.08.2026 | Seite 3 von 15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640080" y="137160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13716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298448" y="1353312"/>
            <a:ext cx="4736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Aufbau und Verkabelung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298448" y="1664208"/>
            <a:ext cx="47365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Arbeitssicherheit, ESD-Schutz, saubere Kabelführung.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28600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22860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298448" y="2267712"/>
            <a:ext cx="4736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Firmware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98448" y="2578608"/>
            <a:ext cx="47365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prüfen, Bootreihenfolge, Uhrzeit, Secure Boot, TPM.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40080" y="320040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2004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1298448" y="3182112"/>
            <a:ext cx="4736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Betriebssystem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298448" y="3493008"/>
            <a:ext cx="47365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Installation, Partitionierung, Dateisystem.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40080" y="411480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7" name="Text 15"/>
          <p:cNvSpPr/>
          <p:nvPr/>
        </p:nvSpPr>
        <p:spPr>
          <a:xfrm>
            <a:off x="640080" y="41148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1298448" y="4096512"/>
            <a:ext cx="4736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Treiber und Updates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298448" y="4407408"/>
            <a:ext cx="47365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unbekanntes Gerät im Gerätemanager.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309360" y="137160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21" name="Text 19"/>
          <p:cNvSpPr/>
          <p:nvPr/>
        </p:nvSpPr>
        <p:spPr>
          <a:xfrm>
            <a:off x="6309360" y="13716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6967728" y="1353312"/>
            <a:ext cx="4736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Netzwerk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967728" y="1664208"/>
            <a:ext cx="47365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IPv4 und IPv6, Namensauflösung, Domäne.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6309360" y="228600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25" name="Text 23"/>
          <p:cNvSpPr/>
          <p:nvPr/>
        </p:nvSpPr>
        <p:spPr>
          <a:xfrm>
            <a:off x="6309360" y="22860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6967728" y="2267712"/>
            <a:ext cx="4736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Benutzer und Rechte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6967728" y="2578608"/>
            <a:ext cx="47365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Konto, Gruppen, Freigaben, Datenübernahme.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6309360" y="320040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29" name="Text 27"/>
          <p:cNvSpPr/>
          <p:nvPr/>
        </p:nvSpPr>
        <p:spPr>
          <a:xfrm>
            <a:off x="6309360" y="32004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700" dirty="0"/>
          </a:p>
        </p:txBody>
      </p:sp>
      <p:sp>
        <p:nvSpPr>
          <p:cNvPr id="30" name="Text 28"/>
          <p:cNvSpPr/>
          <p:nvPr/>
        </p:nvSpPr>
        <p:spPr>
          <a:xfrm>
            <a:off x="6967728" y="3182112"/>
            <a:ext cx="4736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Anwendungen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6967728" y="3493008"/>
            <a:ext cx="47365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Virenschutz zuerst, dann Fach- und Bürosoftware.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6309360" y="4114800"/>
            <a:ext cx="475488" cy="475488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33" name="Text 31"/>
          <p:cNvSpPr/>
          <p:nvPr/>
        </p:nvSpPr>
        <p:spPr>
          <a:xfrm>
            <a:off x="6309360" y="41148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700" dirty="0"/>
          </a:p>
        </p:txBody>
      </p:sp>
      <p:sp>
        <p:nvSpPr>
          <p:cNvPr id="34" name="Text 32"/>
          <p:cNvSpPr/>
          <p:nvPr/>
        </p:nvSpPr>
        <p:spPr>
          <a:xfrm>
            <a:off x="6967728" y="4096512"/>
            <a:ext cx="47365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Prüfen und übergeben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6967728" y="4407408"/>
            <a:ext cx="47365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Testprotokoll, Datensicherung, Übergabe.</a:t>
            </a:r>
            <a:endParaRPr lang="en-US" sz="1250" dirty="0"/>
          </a:p>
        </p:txBody>
      </p:sp>
      <p:sp>
        <p:nvSpPr>
          <p:cNvPr id="36" name="Shape 34"/>
          <p:cNvSpPr/>
          <p:nvPr/>
        </p:nvSpPr>
        <p:spPr>
          <a:xfrm>
            <a:off x="502920" y="512064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31520" y="51937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38" name="Text 36"/>
          <p:cNvSpPr/>
          <p:nvPr/>
        </p:nvSpPr>
        <p:spPr>
          <a:xfrm>
            <a:off x="731520" y="5431536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Virenschutz kommt vor die Anwendungen, die Datensicherung vor die Übergabe. Beides wird gern nach hinten geschoben — und dann vergessen.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Arbeitssicherheit beim Aufbau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09 Arbeitsplatz einrichten und übergeben | 10.08.2026 | Seite 4 von 15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5486400" cy="2560320"/>
          </a:xfrm>
          <a:prstGeom prst="roundRect">
            <a:avLst>
              <a:gd name="adj" fmla="val 2143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 dem Öffnen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5084064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Netzstecker ziehen, nicht nur ausschalten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Restspannung entladen lassen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ESD-Schutz: Armband oder geerdete Unterlage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Schmuck ablegen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2200" y="1371600"/>
            <a:ext cx="5486400" cy="2560320"/>
          </a:xfrm>
          <a:prstGeom prst="roundRect">
            <a:avLst>
              <a:gd name="adj" fmla="val 2143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7336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Beim Arbeiten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73368" y="1938528"/>
            <a:ext cx="5084064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Bauteile an den Rändern anfassen, nie an den Kontakten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Kabel nicht klemmen oder quetschen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Steckdosenleisten nicht überlasten, keine Reihenschaltung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Verpackung und Altgerät ordnungsgemäß entsorgen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411480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41879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731520" y="442569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Elektrostatische Entladung zerstört Bauteile, ohne dass Sie es merken. Der Schaden zeigt sich oft erst Wochen später beim Kunden.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Betriebssystem und Datenträger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09 Arbeitsplatz einrichten und übergeben | 10.08.2026 | Seite 5 von 15</a:t>
            </a:r>
            <a:endParaRPr lang="en-US" sz="9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86868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Entscheidung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Worauf es ankommt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Partitionierung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Trennung von System und Daten erleichtert Wiederherstellung und Sicherung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Dateisystem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NTFS bei Windows, ext4 bei Linux, APFS bei macOS — steht später im Testprotokoll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Aktivierung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Lizenz zuordnen und im Lizenznachweis dokumentieren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Updates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 der Übergabe vollständig eingespielt, nicht beim Kunden nachladen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Virenschutz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 allen anderen Anwendungen installieren und auf aktuellen Stand bringen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57200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46451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488289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Sie hier festlegen, taucht im Testprotokoll wieder auf. Führen Sie das Protokoll mit, statt es am Ende aus dem Gedächtnis auszufüllen.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Netzwerk: die vier Angaben bei IPv4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09 Arbeitsplatz einrichten und übergeben | 10.08.2026 | Seite 6 von 15</a:t>
            </a:r>
            <a:endParaRPr lang="en-US" sz="9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120640"/>
                <a:gridCol w="37490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Angabe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Wofür sie gebraucht wird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Fehlt sie, dann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IP-Adresse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Identifiziert das Gerät im Netz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keine Kommunikation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Subnetzmaske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Trennt Netz- und Hostanteil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eigene Netz ist nicht bestimmbar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Standardgateway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Weg in andere Netze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Kommunikation endet am eigenen Netzrand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DNS-Server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Übersetzt Namen in Adressen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noch Zugriff über IP-Adressen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11480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41879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442569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Beim Fehlersuchen lohnt es sich, diese vier der Reihe nach zu prüfen. Der häufigste Fehler ist ein fehlendes oder leeres Standardgateway.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02920" y="507492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51663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20" y="5422392"/>
            <a:ext cx="10698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Rechner erreicht den Server im Haus, aber nicht das Internet. Welche der vier Angaben prüfen Sie zuerst?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IPv6 — was Sie mindestens wissen müssen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09 Arbeitsplatz einrichten und übergeben | 10.08.2026 | Seite 7 von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111556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128 Bit statt 32 Bit — der Adressraum ist ungleich größer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Geschrieben wird hexadezimal in acht Blöcken zu je vier Zeichen, getrennt durch Doppelpunkte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Führende Nullen innerhalb eines Blocks dürfen entfallen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zusammenhängende Folge von Nullblöcken darf einmal durch zwei Doppelpunkte ersetzt werden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einmal je Adresse — sonst wäre nicht eindeutig, wie viele Blöcke ersetzt wurden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IPv4 und IPv6 laufen in der Regel parallel auf demselben Gerät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2920" y="448056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45537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731520" y="479145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diese Lerneinheit genügt: Schreibweise lesen, Adresse eintragen, Verbindung prüfen. Adressarten, Präfixe und Autokonfiguration kommen im Netzwerklernfeld.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Einbindung in die Domäne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09 Arbeitsplatz einrichten und übergeben | 10.08.2026 | Seite 8 von 15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5486400" cy="2651760"/>
          </a:xfrm>
          <a:prstGeom prst="roundRect">
            <a:avLst>
              <a:gd name="adj" fmla="val 2069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sich dadurch ändert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5084064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Anmeldung am zentralen Verzeichnisdienst statt lokal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Benutzer und Rechte werden zentral verwaltet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Richtlinien gelten für alle Geräte gleich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Konto für alle Arbeitsplätze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172200" y="1371600"/>
            <a:ext cx="5486400" cy="2651760"/>
          </a:xfrm>
          <a:prstGeom prst="roundRect">
            <a:avLst>
              <a:gd name="adj" fmla="val 2069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73368" y="1517904"/>
            <a:ext cx="50840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Sie prüfen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73368" y="1938528"/>
            <a:ext cx="5084064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Namensauflösung funktioniert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Uhrzeit stimmt mit dem Server überein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Konto ist der richtigen Gruppe zugeordnet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Erstanmeldung erfolgreich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02920" y="420624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42793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731520" y="451713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abweichende Uhrzeit ist eine der häufigsten Ursachen für eine fehlschlagende Domänenanmeldung. Prüfen Sie das, bevor Sie andere Fehler suchen.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Freigaben und Berechtigungen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09 Arbeitsplatz einrichten und übergeben | 10.08.2026 | Seite 9 von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111556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Berechtigungen wirken auf zwei Ebenen: auf der Freigabe und im Dateisystem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Beide zusammen ergeben die tatsächliche Berechtigung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restriktivere der beiden setzt sich durch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Vergeben Sie Rechte über Gruppen, nicht über einzelne Benutzer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Prüfen Sie am Ende mit dem Konto des Kunden, nicht mit Ihrem eigenen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2920" y="411480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41879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731520" y="442569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mit Administratorrechten testet, sieht immer alles. Der Kunde sieht am Montagmorgen etwas anderes.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02920" y="507492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51663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31520" y="5422392"/>
            <a:ext cx="10698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Richten Sie eine Freigabe ein, bei der eine Gruppe lesen und eine zweite schreiben darf. Prüfen Sie mit beiden Konten.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Testprotokoll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09 Arbeitsplatz einrichten und übergeben | 10.08.2026 | Seite 10 von 15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83210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Abschnitt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Beispiele für Prüfpunkte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Hardware und Aufbau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Komponenten vollständig, Seriennummern erfasst, Gerät startet zuverlässig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Firmware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Stand aktuell, Bootreihenfolge, Secure Boot und TPM laut Vorgabe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Betriebssystem und Software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Treiber vollständig, Updates eingespielt, Lizenzen zugeordnet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Netzwerk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IPv4 und IPv6, Namensauflösung, Domäne, Drucker, Fernwartung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Benutzer und Sicherung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Erstanmeldung, Berechtigungen, Sicherung gelaufen und wiederhergestellt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Ergonomie und Sicherheit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Monitorhöhe, Barrierefreiheit, Kabel, Steckdosenleiste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89204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496519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520293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Arbeitsplatz mit offenen Punkten wird nicht übergeben. Jeder nicht bestandene Punkt bekommt eine Maßnahme und ein Datum.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Datensicherung gehört zur Einrichtung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09 Arbeitsplatz einrichten und übergeben | 10.08.2026 | Seite 11 von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111556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Sicherung einrichten, bevor der Arbeitsplatz produktiv genutzt wird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Einmal vollständig durchlaufen lassen und das Ergebnis prüfen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Testwiederherstellung durchführen — eine ungeprüfte Sicherung ist keine Sicherung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 Kunden erklären, was gesichert wird und was nicht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Beides ins Übergabeprotokoll aufnehmen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2920" y="411480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41879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731520" y="442569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Steinbach &amp; Partner liegen Mandantendaten auf dem System. Eine nicht geprüfte Sicherung ist hier kein Schönheitsfehler, sondern ein Risiko für die Kanzlei.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Übergabe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09 Arbeitsplatz einrichten und übergeben | 10.08.2026 | Seite 12 von 15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0408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übergeben wird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0408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Hardware mit Seriennummern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Software und Lizenznachweise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Testprotokoll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Konfigurationsdokumentation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Garantieunterlagen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29768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49884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Worüber eingewiesen wird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49884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Anmeldung und Kennwortwechsel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Ablage und Freigaben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Datensicherung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Drucken und Scannen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Fernwartung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Meldeweg bei Störungen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092440" y="1371600"/>
            <a:ext cx="3566160" cy="2926080"/>
          </a:xfrm>
          <a:prstGeom prst="roundRect">
            <a:avLst>
              <a:gd name="adj" fmla="val 1875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93608" y="1517904"/>
            <a:ext cx="316382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unterschrieben wird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93608" y="1938528"/>
            <a:ext cx="3163824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Abnahme ohne Vorbehalt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oder unter Vorbehalt mit benannten Mängeln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–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oder Verweigerung mit Begründung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02920" y="452628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31520" y="459943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731520" y="483717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Einweisung ist Teil der Leistung und braucht Zeit. Kalkulieren Sie sie ein — bei zwölf Arbeitsplätzen ist das kein Nebenbei.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Abnahme und ihre Folgen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09 Arbeitsplatz einrichten und übergeben | 10.08.2026 | Seite 13 von 15</a:t>
            </a:r>
            <a:endParaRPr lang="en-US" sz="9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71600"/>
          <a:ext cx="1115568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206240"/>
                <a:gridCol w="46634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Form der Abnahme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Wann sie passt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Folge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Ohne Vorbehalt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Alles funktioniert, keine bekannten Mängel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Gewährleistungsfrist beginnt, Beweislast verschiebt sich zur Kundenseite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Unter Vorbehalt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benannter Mangel besteht, der Rest funktioniert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Übrige Leistung abgenommen, Mangel bleibt geltend zu machen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Verweigert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Leistung ist im Kern nicht nutzbar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Keine Abnahme, Nacherfüllung erforderlich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02920" y="4114800"/>
            <a:ext cx="11155680" cy="822960"/>
          </a:xfrm>
          <a:prstGeom prst="roundRect">
            <a:avLst>
              <a:gd name="adj" fmla="val 6667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418795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731520" y="4425696"/>
            <a:ext cx="106984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Erkennbare Mängel gehören vor der Unterschrift ins Protokoll. Das schützt beide Seiten — den Kunden vor der Beweislast, Sie vor dem Streit über den Leistungsumfang.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02920" y="5074920"/>
            <a:ext cx="11155680" cy="731520"/>
          </a:xfrm>
          <a:prstGeom prst="roundRect">
            <a:avLst>
              <a:gd name="adj" fmla="val 7500"/>
            </a:avLst>
          </a:prstGeom>
          <a:solidFill>
            <a:srgbClr val="FFF4DC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51663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8A6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Aktivierung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1520" y="5422392"/>
            <a:ext cx="10698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der Übergabe fehlt an einem Platz der zweite Bildschirm. Welche Abnahmeform wählen Sie, und was schreiben Sie ins Protokoll?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Praxisstrecke: 18 von 24 Unterrichtseinheiten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02920" y="640080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| LE 09 Arbeitsplatz einrichten und übergeben | 10.08.2026 | Seite 14 von 15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111556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Zweiergruppe baut einen vollständigen Arbeitsplatz auf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Installation, Konfiguration, Domäneneinbindung, Freigaben, Drucker, Fernwartung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Datensicherung einrichten und eine Testwiederherstellung durchführen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Testprotokoll vollständig ausfüllen, offene Punkte mit Maßnahme und Termin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Übergabe mit Einweisung an eine andere Gruppe, die als Kunde auftritt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–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abnehmende Gruppe prüft kritisch und unterschreibt oder verweigert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2920" y="4480560"/>
            <a:ext cx="11155680" cy="777240"/>
          </a:xfrm>
          <a:prstGeom prst="roundRect">
            <a:avLst>
              <a:gd name="adj" fmla="val 7059"/>
            </a:avLst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45537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731520" y="4791456"/>
            <a:ext cx="1069848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abnehmende Gruppe soll Mängel finden. Wer nichts findet, hat nicht genau genug geprüft — genau das lernt man dabei.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7315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Sie jetzt können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22960" y="1691640"/>
            <a:ext cx="10515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Einen Arbeitsplatz sicher aufbauen und in Betrieb nehmen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Betriebssystem, Treiber, Anwendungen und Virenschutz in der richtigen Reihenfolge einrichten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IPv4 und IPv6 konfigurieren und in eine Domäne einbinden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Freigaben und Berechtigungen vergeben und richtig prüfen</a:t>
            </a:r>
            <a:endParaRPr lang="en-US" sz="1600" dirty="0"/>
          </a:p>
          <a:p>
            <a:pPr marL="342900" indent="-342900">
              <a:spcAft>
                <a:spcPts val="1200"/>
              </a:spcAft>
              <a:buSzPct val="100000"/>
              <a:buChar char="–"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Systematisch prüfen, protokollieren und mit Einweisung übergeben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822960" y="4892040"/>
            <a:ext cx="10515600" cy="822960"/>
          </a:xfrm>
          <a:prstGeom prst="roundRect">
            <a:avLst>
              <a:gd name="adj" fmla="val 6667"/>
            </a:avLst>
          </a:prstGeom>
          <a:solidFill>
            <a:srgbClr val="0A4A7A"/>
          </a:solidFill>
          <a:ln w="127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51560" y="498348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 Lerneinheit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1051560" y="5230368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10 — Auftrag abschließen und bewerten: Nachkalkulation, Kundenzufriedenheit und die Modulprüfung.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bfw – Unternehmen für Bildung</dc:creator>
  <cp:lastModifiedBy>bfw – Unternehmen für Bildung</cp:lastModifiedBy>
  <cp:revision>1</cp:revision>
  <dcterms:created xsi:type="dcterms:W3CDTF">2026-08-11T06:06:35Z</dcterms:created>
  <dcterms:modified xsi:type="dcterms:W3CDTF">2026-08-11T06:06:35Z</dcterms:modified>
</cp:coreProperties>
</file>