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08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Kaufvertrag und Beschaffung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passiert, wenn die Ware zu spät, zu wenig oder falsch geliefert wird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2 von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ein Kaufvertrag zustande kommt und wer was schuldet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vier Vertragsstörungen erkennen und auseinanderhalten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Rangfolge der Mängelrechte anwenden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Rügepflicht beim Handelskauf einhalten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formgerechte Mängelrüge verfassen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Bestellung und Wareneingangsprotokoll für den Auftrag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4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bestellen zwölf Bildschirme, es kommen zehn. Was tun Sie zuerst — anrufen, schreiben oder abwarten?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der Kaufvertrag zustande kommt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3 von 14</a:t>
            </a:r>
            <a:endParaRPr lang="en-US" sz="9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5486400"/>
                <a:gridCol w="3474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Schritt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Bindung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Anfrage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erkundigen sich nach Preis und Verfügbarkeit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unverbindlich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Angebot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Willenserklärung des Lieferanten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verbindlich, sofern nicht freibleibend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Bestellung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Willenserklärung der Kundenseite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verbindlich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Auftragsbestätigung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Bestätigt den Vertragsschluss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weicht sie ab, ist sie ein neues Angebot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Lieferung und Rechnung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Erfüllung der Pflichten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2519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3251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56285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übereinstimmende Willenserklärungen genügen: Antrag und Annahme. Lieferung und Zahlung sind schon die Erfüllung eines bereits geschlossenen Vertrags.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521208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303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559552"/>
            <a:ext cx="10698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Lieferant bestätigt Ihre Bestellung mit einem anderen Liefertermin. Ist der Vertrag geschlossen?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schuldet was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4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377440"/>
          </a:xfrm>
          <a:prstGeom prst="roundRect">
            <a:avLst>
              <a:gd name="adj" fmla="val 2308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Verkäufer schuldet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Sache übergeben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Eigentum verschaffen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Sache frei von Sachmängeln übergeben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Sache frei von Rechtsmängeln übergeben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377440"/>
          </a:xfrm>
          <a:prstGeom prst="roundRect">
            <a:avLst>
              <a:gd name="adj" fmla="val 2308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Käufer schuldet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vereinbarten Kaufpreis zahlen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gelieferte Sache abnehmen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393192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005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24281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Erfüllt eine Seite ihre Pflicht nicht, nicht rechtzeitig oder nicht richtig, liegt eine Vertragsstörung vor. Davon gibt es genau vier.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vier Vertragsstörungen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5 von 14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5394960"/>
                <a:gridCol w="2926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Störung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passiert ist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ist betroffen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Mangelhafte Lieferung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Ware entspricht nicht der Vereinbarung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Käufer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Lieferungsverzug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Ware kommt zu spät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Käufer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Annahmeverzug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Käufer nimmt die Ware nicht 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Verkäufer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Zahlungsverzug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Käufer zahlt nicht rechtzeitig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Verkäufer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393192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005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24281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KONTURA ist in beiden Rollen unterwegs: gegenüber dem Distributor als Käufer, gegenüber Steinbach &amp; Partner als Verkäufer. Beide Seiten müssen Sie kennen.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489204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49834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23951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Ordnen Sie vier Fälle aus dem Beschaffungsalltag den vier Störungen zu.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Mangelhafte Lieferung: drei Erscheinungsformen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6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46888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Schlechtleistung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richtige Ware ist fehlerhaft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Der gelieferte Monitor hat drei defekte Pixel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468880"/>
          </a:xfrm>
          <a:prstGeom prst="roundRect">
            <a:avLst>
              <a:gd name="adj" fmla="val 2222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Falschlieferung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kommt eine andere als die bestellte Ware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bestellt DDR5, geliefert DDR4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468880"/>
          </a:xfrm>
          <a:prstGeom prst="roundRect">
            <a:avLst>
              <a:gd name="adj" fmla="val 2222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Minderlieferung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kommt zu wenig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bestellt zwölf Monitore, geliefert zehn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02336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0965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33425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drei stehen dem Sachmangel gleich. Wenn ein Lieferant behauptet, eine Minderlieferung sei kein Mangel, ist das schlicht falsch.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98348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50749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31520" y="533095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der drei Formen ist am schwersten zu erkennen — und was folgt daraus für den Wareneingang?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Rangfolge der Mängelrechte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7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Nacherfüllung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Käufer wählt zwischen Nachbesserung und Nachlieferung. Der Verkäufer darf die gewählte Art nur verweigern, wenn sie unverhältnismäßig teuer ist.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5146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5146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4963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Rücktritt oder Minderung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8072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nach erfolgloser angemessener Nachfrist. Der Rücktritt ist bei unerheblichen Mängeln ausgeschlossen, die Minderung nicht.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61188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6118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59359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Schadensersatz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90448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Neben oder statt der Leistung. Setzt in der Regel ein Verschulden des Verkäufers voraus.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7091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7823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31520" y="502005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Reihenfolge ist nicht verhandelbar. Wer sofort zurücktritt, ohne Nachfrist zu setzen, verliert seinen Anspruch — auch wenn der Mangel unstrittig ist.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Rügepflicht beim Handelskauf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8 von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 beide Seiten Kaufleute, muss die Ware unverzüglich nach Ablieferung untersucht werden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Erkennbare Mängel sind unverzüglich zu rügen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Versteckte Mängel sind unverzüglich nach ihrer Entdeckung zu rügen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die Frist versäumt, gilt die Ware als genehmigt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Dann entfallen sämtliche Mängelrechte — Nacherfüllung, Rücktritt, Minderung, Schadensersatz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1148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4256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Unverzüglich bedeutet ohne schuldhaftes Zögern, nicht sofort. Drei Wochen sind es in keinem Fall. Der Karton, der ungeöffnet ins Lager wandert, kostet Sie alle Ansprüche.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folgt daraus für die Organisation Ihres Wareneingangs? Nennen Sie drei Regeln.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Lieferungsverzug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9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377440"/>
          </a:xfrm>
          <a:prstGeom prst="roundRect">
            <a:avLst>
              <a:gd name="adj" fmla="val 2308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Voraussetzungen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Leistung ist fällig und nicht erbracht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Käufer hat gemahnt — oder ein Termin war kalendermäßig bestimmt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Verkäufer hat die Verzögerung zu vertreten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377440"/>
          </a:xfrm>
          <a:prstGeom prst="roundRect">
            <a:avLst>
              <a:gd name="adj" fmla="val 2308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des Käufers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Lieferung bestehen und Verzugsschaden verlangen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Angemessene Nachfrist setzen, danach zurücktreten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erfolgloser Nachfrist Schadensersatz statt der Leistung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393192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005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24281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Steht im Vertrag „Lieferung am 14. September“, tritt der Verzug ohne Mahnung mit Ablauf des Termins ein. Ein fester Termin ersetzt die Mahnung.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Anruf ersetzt keine Fristsetzung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10 von 14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5120640"/>
                <a:gridCol w="64922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geschah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das bewirkt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 September: Liefertermin verstreicht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Verzug tritt ein, ohne Mahnung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 September: Anruf, Bitte um Lieferung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Fristablauf, kein Nachweis, keine Rechtsfolge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 September: Deckungskauf, 480 € Mehrkosten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Anspruch gefährdet — die Nachfrist fehlt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nötig gewesen wäre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Schriftliche Nachfrist mit konkretem Datum, dann Deckungskauf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148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4256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Ansprüche sichern will, schreibt und setzt ein Datum. Freundlich anrufen ist gute Zusammenarbeit — aber juristisch geschieht dabei nichts.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Formulieren Sie in zwei Sätzen eine Nachfristsetzung, die sachlich bleibt und die Geschäftsbeziehung nicht beschädigt.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Zahlungsverzug und Annahmeverzug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11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743200"/>
          </a:xfrm>
          <a:prstGeom prst="roundRect">
            <a:avLst>
              <a:gd name="adj" fmla="val 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Zahlungsverzug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Tritt nach Mahnung ein — oder spätestens 30 Tage nach Zugang und Fälligkeit der Rechnung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Zwischen Unternehmen: neun Prozentpunkte über dem Basiszinssatz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Zusätzlich eine Pauschale von 40 Euro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Verbraucherbeteiligung: fünf Prozentpunkte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743200"/>
          </a:xfrm>
          <a:prstGeom prst="roundRect">
            <a:avLst>
              <a:gd name="adj" fmla="val 2000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Annahmeverzug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Käufer nimmt die ordnungsgemäß angebotene Ware nicht an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Verkäufer haftet nur noch eingeschränkt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Mehraufwendungen wie Lagerkosten sind ersatzfähig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2976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3708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6085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Basiszinssatz ändert sich zum 1. Januar und zum 1. Juli. Den aktuellen Wert veröffentlicht die Deutsche Bundesbank — schlagen Sie ihn nach, statt zu schätzen.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Prüfschema für einen Störungsfall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12 von 14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Störung liegt vor? Ware fehlerhaft, zu spät, nicht angenommen, nicht bezahlt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 die Voraussetzungen erfüllt? Fälligkeit, Mahnung oder fester Termin, Vertretenmüssen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Wurde rechtzeitig gerügt? Beim Handelskauf ist das der häufigste Fehler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Rechte bestehen, und in welcher Rangfolge?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Welches Recht ist wirtschaftlich sinnvoll? Rücktritt ist selten die beste Wahl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wird gehandelt? Schriftlich, mit Frist, mit Nachweis des Zugangs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43484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5079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74573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5 wird gern übersprungen. Rechtlich zulässig und wirtschaftlich klug ist nicht dasselbe — wenn der Arbeitsplatz in zwei Wochen laufen muss, hilft ein Rücktritt niemandem.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Mängelrüge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08 Kaufvertrag und Beschaffung | 10.08.2026 | Seite 13 von 14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hineingehört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Bezug: Bestellung, Lieferschein, Datum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Mangel genau beschrieben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Geltend gemachtes Recht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Frist mit Datum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Worauf zu achten ist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genau, dass keine Rückfrage nötig ist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„umgehend“, sondern ein Datum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Sachlich im Ton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Nachweis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Einschreiben oder Lesebestätigung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Versanddatum festhalten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 zur Akte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59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83717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Streitfall zählt nicht, dass Sie gerügt haben, sondern dass Sie es beweisen können.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Erklären, wie ein Kaufvertrag zustande kommt und wer was schuldet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vier Vertragsstörungen erkennen und auseinanderhalten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Rangfolge der Mängelrechte anwenden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Rügepflicht beim Handelskauf einhalten und den Wareneingang danach organisieren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formgerechte Mängelrüge mit Frist und Nachweis verfassen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09 — Arbeitsplatz einrichten, konfigurieren und übergeben: die längste Praxisstrecke des Moduls.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2026-08-11T06:04:11Z</dcterms:created>
  <dcterms:modified xsi:type="dcterms:W3CDTF">2026-08-11T06:04:11Z</dcterms:modified>
</cp:coreProperties>
</file>