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29984"/>
            <a:ext cx="12161520" cy="128016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173736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spc="200" kern="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B  ·  LERNFELD 2  ·  LERNEINHEIT 07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22960" y="214884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Kalkulation und Finanzierung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22960" y="361188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Bezugspreis zum Angebot — und was am Ende übrig bleibt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22960" y="580644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 ·  Umschulung Fachinformatiker/-in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Worum es in dieser Lerneinheit geht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07 Kalkulation und Finanzierung | 10.08.2026 | Seite 2 von 14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64008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Angebot mit vorgegebenen Zuschlagssätzen kalkulieren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Vorwärts, rückwärts und in der Differenz rechnen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Auftrag nach Abschluss nachkalkulieren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Abweichungen im Soll-Ist-Vergleich aufschlüsseln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Kauf, Kredit, Leasing und Miete gegeneinander abwägen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7315200" y="1371600"/>
            <a:ext cx="4343400" cy="2743200"/>
          </a:xfrm>
          <a:prstGeom prst="roundRect">
            <a:avLst>
              <a:gd name="adj" fmla="val 2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16368" y="1517904"/>
            <a:ext cx="3941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 Ergebnis am Ende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516368" y="1938528"/>
            <a:ext cx="39410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verbindliche Angebot an Steinbach &amp; Partner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Unterrichtseinheiten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davon 6 praktisch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02920" y="5074920"/>
            <a:ext cx="11155680" cy="868680"/>
          </a:xfrm>
          <a:prstGeom prst="roundRect">
            <a:avLst>
              <a:gd name="adj" fmla="val 6316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51663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5422392"/>
            <a:ext cx="106984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glauben Sie: Wie viel Prozent vom Angebotspreis bleibt bei einem IT-Auftrag am Ende als Gewinn übrig?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Kalkulationsschema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07 Kalkulation und Finanzierung | 10.08.2026 | Seite 3 von 14</a:t>
            </a:r>
            <a:endParaRPr lang="en-US" sz="9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75895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Stufe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Rechnung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Bezugspreis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Ergebnis aus LE 06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Fertigungslohn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Stunden × Verrechnungssatz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= Selbstkosten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 uns der Auftrag kostet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Gewinnzuschlag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Prozent der Selbstkosten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= Barverkaufspreis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Preis bei sofortiger Zahlung ohne Abzüge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Kundenskonto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 Hundert: ÷ (1 − Skontosatz)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= Zielverkaufspreis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Preis bei Zahlung innerhalb des Ziels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Kundenrabatt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 Hundert: ÷ (1 − Rabattsatz)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= Listenverkaufspreis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Preis, der im Angebot steht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502920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51023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731520" y="5340096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Skonto und Rabatt gewähren Sie vom Listen- beziehungsweise Zielverkaufspreis. Deshalb wird geteilt, nicht multipliziert.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Fehler, der am häufigsten passiert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07 Kalkulation und Finanzierung | 10.08.2026 | Seite 4 von 14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5486400" cy="2377440"/>
          </a:xfrm>
          <a:prstGeom prst="roundRect">
            <a:avLst>
              <a:gd name="adj" fmla="val 2308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Falsch: multiplizieren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508406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11.246,08 × 1,02 = 11.471,00 €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Dieser Betrag minus 2 % ergibt 11.241,58 €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ist nicht der Barverkaufspreis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fehlen 4,50 €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172200" y="1371600"/>
            <a:ext cx="5486400" cy="2377440"/>
          </a:xfrm>
          <a:prstGeom prst="roundRect">
            <a:avLst>
              <a:gd name="adj" fmla="val 2308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7336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Richtig: teilen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73368" y="1938528"/>
            <a:ext cx="508406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11.246,08 ÷ 0,98 = 11.475,59 €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Dieser Betrag minus 2 % ergibt 11.246,08 €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Barverkaufspreis stimmt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Probe geht auf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393192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400507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731520" y="424281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Machen Sie immer die Probe: Der berechnete Preis minus den gewährten Abzug muss wieder den Ausgangswert ergeben. Bei zwei Stufen hintereinander verstärkt sich der Fehler.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02920" y="493776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502920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1520" y="5285232"/>
            <a:ext cx="106984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Rechnen Sie beide Wege bei 10 Prozent Rabatt durch. Wie groß ist die Abweichung dann?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Angebot für Steinbach &amp; Partner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07 Kalkulation und Finanzierung | 10.08.2026 | Seite 5 von 14</a:t>
            </a:r>
            <a:endParaRPr lang="en-US" sz="9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3749040"/>
                <a:gridCol w="38404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Stufe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Rechnung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Betrag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Bezugspreis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 dem Angebotsvergleich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14.800,00 €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Fertigungslohn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 h × 62,00 €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2.232,00 €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= Selbstkosten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17.032,00 €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Gewinnzuschlag 12 %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17.032,00 × 0,12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2.043,84 €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= Barverkaufspreis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19.075,84 €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Kundenskonto 2 %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19.075,84 ÷ 0,98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19.465,14 €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Kundenrabatt 5 %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19.465,14 ÷ 0,95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20.489,62 €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= Listenverkaufspreis netto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20.489,62 €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Brutto mit 19 % Umsatzsteuer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24.382,65 €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502920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51023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731520" y="5340096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Kunde wollte etwas unter 25.000 Euro. Mit 24.382,65 Euro brutto liegt das Angebot im Rahmen — das war kein Zufall, sondern Ergebnis der Kalkulation.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Richtungen derselben Rechnung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07 Kalkulation und Finanzierung | 10.08.2026 | Seite 6 von 14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566160" cy="2834640"/>
          </a:xfrm>
          <a:prstGeom prst="roundRect">
            <a:avLst>
              <a:gd name="adj" fmla="val 193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Vorwärtskalkulation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316382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Bezugspreis zum Verkaufspreis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übliche Richtung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Frage: Was muss es kosten?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297680" y="1371600"/>
            <a:ext cx="3566160" cy="2834640"/>
          </a:xfrm>
          <a:prstGeom prst="roundRect">
            <a:avLst>
              <a:gd name="adj" fmla="val 1935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49884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Rückwärtskalkulation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498848" y="1938528"/>
            <a:ext cx="316382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Marktpreis zum zulässigen Einkaufspreis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Wenn der Preis feststeht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Frage: Was darf der Einkauf kosten?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92440" y="1371600"/>
            <a:ext cx="3566160" cy="2834640"/>
          </a:xfrm>
          <a:prstGeom prst="roundRect">
            <a:avLst>
              <a:gd name="adj" fmla="val 1935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9360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Differenzkalkulation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93608" y="1938528"/>
            <a:ext cx="316382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Einkauf und Verkauf stehen fest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Ermittelt den tatsächlichen Gewinn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Frage: Was bleibt übrig?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02920" y="438912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446227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31520" y="470001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Steinbach &amp; Partner war eine Preisvorstellung genannt. Sie kalkulieren also vorwärts und prüfen rückwärts, ob das Ergebnis in den Rahmen passt.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dem Auftrag: die Nachkalkulation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07 Kalkulation und Finanzierung | 10.08.2026 | Seite 7 von 14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111556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Vorkalkulation entsteht vor dem Angebot und beruht auf Annahmen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Nachkalkulation entsteht nach dem Auftrag und beruht auf Ist-Werten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 der Vergleich zeigt, ob der Auftrag verdient hat, was er sollte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Katalog führt die Nachkalkulation seit 2025 an zwei Stellen — sie wird geprüft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2920" y="3611880"/>
            <a:ext cx="11155680" cy="1234440"/>
          </a:xfrm>
          <a:prstGeom prst="roundRect">
            <a:avLst>
              <a:gd name="adj" fmla="val 4444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04088" y="3758184"/>
            <a:ext cx="107533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Auftrag Steinbach &amp; Partner nach Abschluss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04088" y="4178808"/>
            <a:ext cx="107533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 statt 14.800,00 € tatsächlich 15.240,00 €  ·  statt 36 Stunden tatsächlich 47  ·  zusätzlich 180,00 € Fahrtkosten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02920" y="502920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512064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5376672"/>
            <a:ext cx="10698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Schätzen Sie, bevor wir rechnen: Wie viel vom geplanten Gewinn ist noch übrig?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Ergebnis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07 Kalkulation und Finanzierung | 10.08.2026 | Seite 8 von 14</a:t>
            </a:r>
            <a:endParaRPr lang="en-US" sz="9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651760"/>
                <a:gridCol w="2651760"/>
                <a:gridCol w="26517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Position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Abweichung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Materialkosten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14.800,00 €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15.240,00 €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+ 440,00 €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Lohnkosten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2.232,00 €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2.914,00 €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+ 682,00 €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Sonstige Kosten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0,00 €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180,00 €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+ 180,00 €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Selbstkosten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17.032,00 €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18.334,00 €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+ 1.302,00 €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Erlös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19.075,84 €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19.075,84 €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unverändert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Gewinn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2.043,84 €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741,84 €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− 1.302,00 €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Gewinn in % der Selbstkosten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12,00 %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4,05 %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89204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49651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731520" y="520293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Auftrag wurde zum vollen kalkulierten Preis verkauft, ohne einen Cent Nachlass — und hat trotzdem zwei Drittel seines Gewinns verloren.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 der Gewinn geblieben ist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07 Kalkulation und Finanzierung | 10.08.2026 | Seite 9 von 14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657600" cy="2286000"/>
          </a:xfrm>
          <a:prstGeom prst="roundRect">
            <a:avLst>
              <a:gd name="adj" fmla="val 24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32552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 + 440,00 €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325526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Nachlieferung teurer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Anteil an der Abweichung: 34 %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89120" y="1371600"/>
            <a:ext cx="3657600" cy="2286000"/>
          </a:xfrm>
          <a:prstGeom prst="roundRect">
            <a:avLst>
              <a:gd name="adj" fmla="val 2400"/>
            </a:avLst>
          </a:prstGeom>
          <a:solidFill>
            <a:srgbClr val="FFF4DC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90288" y="1517904"/>
            <a:ext cx="32552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Arbeitszeit  + 682,00 €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90288" y="1938528"/>
            <a:ext cx="325526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Stunden mehr als geplant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Anteil an der Abweichung: 52 %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275320" y="1371600"/>
            <a:ext cx="3383280" cy="2286000"/>
          </a:xfrm>
          <a:prstGeom prst="roundRect">
            <a:avLst>
              <a:gd name="adj" fmla="val 24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476488" y="1517904"/>
            <a:ext cx="29809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Fahrtkosten  + 180,00 €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476488" y="1938528"/>
            <a:ext cx="298094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 nicht kalkuliert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Anteil an der Abweichung: 14 %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11155680" cy="868680"/>
          </a:xfrm>
          <a:prstGeom prst="roundRect">
            <a:avLst>
              <a:gd name="adj" fmla="val 6316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391363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31520" y="4151376"/>
            <a:ext cx="106984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höchstens 26 statt 47 Stunden wäre der geplante Gewinn trotz teurerer Hardware und Fahrtkosten erreicht worden. Der Verlust entstand nicht im Verkauf, sondern in der Schätzung der eigenen Arbeitszeit.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02920" y="489204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498348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31520" y="5239512"/>
            <a:ext cx="106984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Nennen Sie zwei Aufwände, die bei diesem Auftrag absehbar waren und in der Vorkalkulation fehlten.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Sie beim nächsten Angebot anders machen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07 Kalkulation und Finanzierung | 10.08.2026 | Seite 10 von 14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111556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Fahrtzeit und Fahrtkosten grundsätzlich als eigene Position kalkulieren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Datenübernahme von Altgeräten mit Risikozuschlag ansetzen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Einweisungszeit je Arbeitsplatz pauschal einplanen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Stunden laufend erfassen, nicht am Ende rekonstruieren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unklarem Umfang lieber eine Spanne anbieten als eine zu knappe Zahl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jedem Auftrag nachkalkulieren — sonst wiederholt sich derselbe Fehler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2920" y="443484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45079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731520" y="4745736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Nachkalkulation nützt nur, wenn ihr Ergebnis in die nächste Vorkalkulation einfließt. Sonst ist sie eine Fleißaufgabe.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Deckungsbeitrag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07 Kalkulation und Finanzierung | 10.08.2026 | Seite 11 von 14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111556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Deckungsbeitrag = Erlös − variable Kosten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 zeigt, was zur Deckung der Fixkosten übrig bleibt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Auftrag mit positivem Deckungsbeitrag kann sinnvoll sein, auch wenn er die Vollkosten nicht deckt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Etwa um Kapazitäten auszulasten oder einen Kunden zu gewinnen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Dauerhaft trägt sich ein Betrieb damit aber nicht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2920" y="406908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414223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731520" y="437997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Beim Auftrag Steinbach &amp; Partner blieb ein Gewinn von 741,84 Euro. Der Deckungsbeitrag war deutlich positiv — der Auftrag war also richtig, nur schlecht kalkuliert.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Kauf, Kredit, Leasing oder Miete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07 Kalkulation und Finanzierung | 10.08.2026 | Seite 12 von 14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4663440"/>
                <a:gridCol w="47548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Vorteil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Nachteil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Barkauf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Eigentum, keine laufenden Verpflichtungen, oft Skonto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Hoher Kapitalbedarf sofort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Kredit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Eigentum bei verteilter Zahlung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Zinsen, Sicherheiten, Bilanzwirkung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Leasing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Planbare Raten, oft Service enthalten, Liquidität geschont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der Summe meist teurer, Vertragsbindung, kein Eigentum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Miete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Kurzfristig und flexibel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Teuerste Variante bei längerer Nutzung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02336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40965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731520" y="433425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Frage ist nicht, was billiger ist, sondern was zur Lage des Kunden passt. Eine Kanzlei mit guter Liquidität kauft, ein wachsender Betrieb least.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02920" y="498348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50749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20" y="5330952"/>
            <a:ext cx="10698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Rechnen Sie für die zwölf Arbeitsplätze Kauf und Leasing über fünf Jahre gegeneinander.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Praxisstrecke dieser Lerneinheit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07 Kalkulation und Finanzierung | 10.08.2026 | Seite 13 von 14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566160" cy="2926080"/>
          </a:xfrm>
          <a:prstGeom prst="roundRect">
            <a:avLst>
              <a:gd name="adj" fmla="val 187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Kalkulationsmodell bauen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31638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der Tabellenkalkulation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Stufen als Formeln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Zuschlagssätze als Eingabefelder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297680" y="1371600"/>
            <a:ext cx="3566160" cy="2926080"/>
          </a:xfrm>
          <a:prstGeom prst="roundRect">
            <a:avLst>
              <a:gd name="adj" fmla="val 1875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49884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Angebot erstellen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498848" y="1938528"/>
            <a:ext cx="31638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den Auftrag Steinbach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Positionen einzeln ausweisen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 und Gültigkeit nennen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92440" y="1371600"/>
            <a:ext cx="3566160" cy="2926080"/>
          </a:xfrm>
          <a:prstGeom prst="roundRect">
            <a:avLst>
              <a:gd name="adj" fmla="val 1875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9360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Nachkalkulieren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93608" y="1938528"/>
            <a:ext cx="31638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Ist-Werte einsetzen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Abweichungen aufschlüsseln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Konsequenzen festhalten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02920" y="452628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459943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31520" y="4837176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Bauen Sie das Modell so, dass Sie nur die Zuschlagssätze ändern müssen. Dann können Sie es beim nächsten Auftrag wiederverwenden.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7315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Sie jetzt können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22960" y="1691640"/>
            <a:ext cx="10515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Angebot mit vorgegebenen Zuschlagssätzen kalkulieren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Skonto und Rabatt im Hundert rechnen und die Probe machen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Vorwärts-, Rückwärts- und Differenzkalkulation unterscheiden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Einen Auftrag nachkalkulieren und Abweichungen aufschlüsseln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Kauf, Kredit, Leasing und Miete gegeneinander abwägen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822960" y="4892040"/>
            <a:ext cx="10515600" cy="822960"/>
          </a:xfrm>
          <a:prstGeom prst="roundRect">
            <a:avLst>
              <a:gd name="adj" fmla="val 6667"/>
            </a:avLst>
          </a:prstGeom>
          <a:solidFill>
            <a:srgbClr val="0A4A7A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51560" y="498348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 Lerneinheit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1051560" y="5230368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08 — Kaufvertrag und Beschaffung: Was passiert, wenn die Ware zu spät, zu wenig oder falsch geliefert wird.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bfw – Unternehmen für Bildung</dc:creator>
  <cp:lastModifiedBy>bfw – Unternehmen für Bildung</cp:lastModifiedBy>
  <cp:revision>1</cp:revision>
  <dcterms:created xsi:type="dcterms:W3CDTF">2026-08-11T06:01:40Z</dcterms:created>
  <dcterms:modified xsi:type="dcterms:W3CDTF">2026-08-11T06:01:40Z</dcterms:modified>
</cp:coreProperties>
</file>