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29984"/>
            <a:ext cx="12161520" cy="128016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73736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2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B  ·  LERNFELD 2  ·  LERNEINHEIT 05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214884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Energieversorgung und Energieeffizienz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36118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ein Arbeitsplatz verbraucht — und was passiert, wenn der Strom ausfällt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58064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·  Umschulung Fachinformatiker/-in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in dieser Lerneinheit geht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05 Energieversorgung und Energieeffizienz | 10.08.2026 | Seite 2 von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Energiebedarf eines Arbeitsplatzes ermitteln und dokumentieren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Arbeitsplatzvarianten hinsichtlich Energieeffizienz vergleichen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Klassen unterbrechungsfreier Stromversorgungen unterscheiden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USV nach Scheinleistung auslegen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Überbrückungsdauer berechnen — vorwärts und rückwärts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315200" y="1371600"/>
            <a:ext cx="4343400" cy="27432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16368" y="1517904"/>
            <a:ext cx="3941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Ergebnis am Ende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516368" y="1938528"/>
            <a:ext cx="39410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Variantenvergleich und USV-Auslegung für den Auftrag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Unterrichtseinheiten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davon 5 praktisch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507492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422392"/>
            <a:ext cx="106984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Schätzen Sie: Wie viel Strom verbraucht Ihr Arbeitsplatz im Jahr, und was kostet das? Notieren Sie die Zahl — wir prüfen sie später.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 berechnen: die Grundlage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05 Energieversorgung und Energieeffizienz | 10.08.2026 | Seite 3 von 15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4173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98448" y="139903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 = Leistung × Zeit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70992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 in Watt, Zeit in Stunden, Ergebnis in Wattstunden. 1 kWh entspricht 1.000 Wh.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42316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4231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98448" y="240487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 und Standby getrennt rechnen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271576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Beide Zustände haben unterschiedliche Leistungsaufnahmen und unterschiedliche Zeiten. Erst addieren, wenn beides berechnet ist.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4290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4290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98448" y="341071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 = Energiebedarf × Strompreis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98448" y="372160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Strompreis ist die Stellschraube mit dem größten Einfluss auf das Ergebnis — Wert immer aus dem Vertrag nehmen.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02920" y="452628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5994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731520" y="483717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häufigste Fehler: Die Standbyzeit wird nur für Arbeitstage angesetzt. Ein Gerät steht auch am Wochenende und im Urlaub im Bereitschaftsbetrieb.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Nutzungsprofil eines Arbeitsplatzes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05 Energieversorgung und Energieeffizienz | 10.08.2026 | Seite 4 von 15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3291840"/>
                <a:gridCol w="42976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Größe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Rechnung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Ergebnis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Arbeitstage im Jahr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Betriebszeit je Arbeitstag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Stunden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Betriebsstunden im Jahr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h × 220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1.760 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Standby an Arbeitstagen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 h × 220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3.520 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Standby an den übrigen Tagen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 h × 145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3.480 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Standbystunden gesamt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3.520 + 3.480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7.000 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Kontrolle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1.760 + 7.000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8.760 h — ein volles Jahr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93776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50109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5248656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Rechnen Sie immer gegen: Betriebs- und Standbystunden müssen zusammen 8.760 ergeben. Stimmt das nicht, fehlt ein Zeitraum.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Varianten im Vergleich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05 Energieversorgung und Energieeffizienz | 10.08.2026 | Seite 5 von 15</a:t>
            </a:r>
            <a:endParaRPr lang="en-US" sz="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160520"/>
                <a:gridCol w="41605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Variante A: Desktop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Variante B: Thin Client mit Server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Endgerät Betrieb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 W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W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Endgerät Standby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W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W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Bildschirm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 W / 0,5 W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 W / 0,5 W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Serveranteil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 W im Dauerbetrieb, 8.760 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Anschaffung je Platz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1.250,00 €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780,00 €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11480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20624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20" y="4462272"/>
            <a:ext cx="106984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Schätzen Sie vor dem Rechnen: Welche Variante verbraucht weniger Energie? Notieren Sie Ihre Vermutung.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02920" y="5029200"/>
            <a:ext cx="11155680" cy="685800"/>
          </a:xfrm>
          <a:prstGeom prst="roundRect">
            <a:avLst>
              <a:gd name="adj" fmla="val 80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51023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731520" y="5340096"/>
            <a:ext cx="10698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Achten Sie auf den Serveranteil. Er läuft nicht 1.760, sondern 8.760 Stunden im Jahr.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Ergebnis überrascht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05 Energieversorgung und Energieeffizienz | 10.08.2026 | Seite 6 von 15</a:t>
            </a:r>
            <a:endParaRPr lang="en-US" sz="9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3794760"/>
                <a:gridCol w="37947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Variante 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Variante 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Energiebedarf je Jahr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247,98 kWh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299,90 kWh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Energiekosten je Jahr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74,39 €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89,97 €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Anschaffung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1.250,00 €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780,00 €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Energie über 5 Jahre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371,97 €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449,85 €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Gesamtkosten über 5 Jahre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1.621,97 €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1.229,85 €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06908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1422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437997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energetisch schlechtere Variante ist die wirtschaftlich bessere. Über fünf Jahre ist Variante B um 392,12 Euro je Arbeitsplatz günstiger — trotz höherem Verbrauch.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02920" y="507492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20" y="542239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Diskutieren Sie: Welche Variante empfehlen Sie dem Kunden, und mit welchem Argument?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Energieeffizienz ist nicht Wirtschaftlichkeit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05 Energieversorgung und Energieeffizienz | 10.08.2026 | Seite 7 von 15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86400" cy="2651760"/>
          </a:xfrm>
          <a:prstGeom prst="roundRect">
            <a:avLst>
              <a:gd name="adj" fmla="val 206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die Rechnung zeigt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508406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Zentralisierung verschiebt den Verbrauch auf den Server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Server läuft rund um die Uhr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Einsparung am Endgerät wird aufgezehrt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niedrigere Anschaffungspreis überwiegt trotzdem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86400" cy="2651760"/>
          </a:xfrm>
          <a:prstGeom prst="roundRect">
            <a:avLst>
              <a:gd name="adj" fmla="val 2069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noch dazugehört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73368" y="1938528"/>
            <a:ext cx="508406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Administrationsaufwand und zentrale Wartbarkeit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Ausfallrisiko: Server weg, alle Plätze stehen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Leistungsanforderungen einzelner Plätze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Lebensdauer und Recyclingfähigkeit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420624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2793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4517136"/>
            <a:ext cx="106984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Wäre der Server ohnehin für andere Dienste im Betrieb, sinkt der zurechenbare Anteil — und Variante B wird auch energetisch besser. Prüfen Sie deshalb immer, welche Annahme das Ergebnis trägt.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Verbrauch senken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05 Energieversorgung und Energieeffizienz | 10.08.2026 | Seite 8 von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Energiesparprofile setzen und Geräte außerhalb der Arbeitszeit abschalten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Abschaltbare Steckdosenleisten gegen Standbyverluste einsetzen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Bildschirmhelligkeit an die Raumbeleuchtung anpassen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benötigte Dienste auf dem Server nachts abschalten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 konsolidieren statt zusätzliche Hardware zu beschaffen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Nutzungsdauer verlängern — die wirksamste Maßnahme überhaupt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43484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5262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782312"/>
            <a:ext cx="10698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Messen Sie mit dem Energiekostenmessgerät die Leistungsaufnahme eines Arbeitsplatzes in Betrieb, Standby und ausgeschaltet.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der Strom ausfällt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05 Energieversorgung und Energieeffizienz | 10.08.2026 | Seite 9 von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Steinbach &amp; Partner beginnt am 11. Mai die Fristenphase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Stromausfall im Serverraum bedeutet: laufende Vorgänge brechen ab, Daten können verloren gehen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unterbrechungsfreie Stromversorgung überbrückt die Zeit, die zum geordneten Herunterfahren nötig ist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ersetzt keine Datensicherung und keinen längeren Ausfall — sie verschafft Zeit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11155680" cy="1234440"/>
          </a:xfrm>
          <a:prstGeom prst="roundRect">
            <a:avLst>
              <a:gd name="adj" fmla="val 4444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4088" y="3803904"/>
            <a:ext cx="107533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Wovor eine USV schützt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4088" y="4224528"/>
            <a:ext cx="107533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Stromausfall  ·  Über- und Unterspannung  ·  Spannungsschwankungen  ·  Frequenzabweichungen  ·  Oberschwingungen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507492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42239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passiert bei Ihnen zu Hause, wenn der Strom ausfällt? Welches Gerät hätten Sie gern abgesichert?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drei Klassen nach DIN EN 62040-3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05 Energieversorgung und Energieeffizienz | 10.08.2026 | Seite 10 von 15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7432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VFD — Offline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Voltage and Frequency Dependent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Verbraucher hängt am Netz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Ausfall Umschaltung auf Batterie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Kurze Umschaltzeit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Günstig — für Büroarbeitsplätze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743200"/>
          </a:xfrm>
          <a:prstGeom prst="roundRect">
            <a:avLst>
              <a:gd name="adj" fmla="val 2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— Line-Interactive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Voltage Independent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Gleicht Spannungsschwankungen aus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die Batterie zu belasten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Mittleres Niveau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wichtige Einzelgeräte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743200"/>
          </a:xfrm>
          <a:prstGeom prst="roundRect">
            <a:avLst>
              <a:gd name="adj" fmla="val 2000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VFI — Online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Voltage and Frequency Independent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Doppelte Wandlung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Dauerhaft am Wechselrichter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Umschaltzeit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Server und kritische Systeme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429768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3708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460857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Klasse ist eine wirtschaftliche Entscheidung: Zwischen einem VI-Gerät und einem VFI-Gerät gleicher Leistung liegen leicht mehrere hundert Euro.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1: Die USV nach Leistung auswählen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05 Energieversorgung und Energieeffizienz | 10.08.2026 | Seite 11 von 15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4173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98448" y="139903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Wirkleistung aller Geräte addieren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70992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Server 180 W, NAS 45 W, Switch 18 W, Router 12 W ergibt 255 W.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37744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3774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98448" y="235915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Scheinleistung berechnen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267004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P ÷ Leistungsfaktor. Bei 255 W und einem Leistungsfaktor von 0,7: 255 ÷ 0,7 = 364,29 VA.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33756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3375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98448" y="331927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 aufschlagen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98448" y="363016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Etwa 20 bis 30 Prozent. Bei 25 Prozent: 364,29 × 1,25 = 455,36 VA.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29768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297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298448" y="427939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Beide Grenzen prüfen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298448" y="459028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USV ist mit Scheinleistung in VA und Wirkleistung in W gekennzeichnet. Beide Werte müssen eingehalten werden.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02920" y="5257800"/>
            <a:ext cx="11155680" cy="685800"/>
          </a:xfrm>
          <a:prstGeom prst="roundRect">
            <a:avLst>
              <a:gd name="adj" fmla="val 80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330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31520" y="5568696"/>
            <a:ext cx="10698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nach Leistungsfaktor der Verbraucher wird mal die VA-Grenze, mal die Watt-Grenze zuerst erreicht. Wer nur eine prüft, dimensioniert falsch.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2: Die Überbrückungsdauer berechnen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05 Energieversorgung und Energieeffizienz | 10.08.2026 | Seite 12 von 15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4173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98448" y="139903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Energieinhalt der Batterie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70992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Batteriespannung × Kapazität. Zwei Blöcke à 12 V mit 7,2 Ah: 24 V × 7,2 Ah = 172,80 Wh.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42316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4231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98448" y="240487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Nutzbare Energie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271576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Energieinhalt × Wirkungsgrad des Wechselrichters. In Prüfungen meist 90 Prozent: 172,80 × 0,90 = 155,52 Wh.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4290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4290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98448" y="341071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 die Last teilen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98448" y="372160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155,52 Wh ÷ 255 W = 0,6099 h, also 36,6 Minuten.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02920" y="448056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5537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731520" y="4791456"/>
            <a:ext cx="106984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Reihenschaltung addieren sich die Spannungen, die Amperestunden bleiben gleich. Zwei Blöcke mit 12 V und 7,2 Ah ergeben 24 V bei 7,2 Ah — nicht 14,4 Ah. Das ist der häufigste Fehler in diesem Aufgabentyp.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3: Rückwärts rechnen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05 Energieversorgung und Energieeffizienz | 10.08.2026 | Seite 13 von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 die geforderte Zeit vorgegeben, drehen Sie die Rechnung um.</a:t>
            </a:r>
            <a:endParaRPr lang="en-US" sz="15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783080"/>
          <a:ext cx="1115568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206240"/>
                <a:gridCol w="46634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Schritt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Formel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Beispiel: 375 W für 30 Minuten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Benötigte Energie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 = (Leistung × Zeit) ÷ Wirkungsgrad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(375 × 0,5) ÷ 0,90 = 208,33 Wh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Benötigte Kapazität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= W ÷ Batteriespannung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208,33 ÷ 24 = 8,68 Ah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Auswahl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Nächstgrößere verfügbare Baugröße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× 12 V / 9,0 Ah erreicht 31,1 Minuten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02920" y="411480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31520" y="420624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31520" y="4462272"/>
            <a:ext cx="10698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Folgejahr kommt ein zweiter Server mit 120 W dazu. Rechnen Sie die Überbrückungsdauer neu — und prüfen Sie, ob die gewählte USV noch reicht.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02920" y="5120640"/>
            <a:ext cx="11155680" cy="685800"/>
          </a:xfrm>
          <a:prstGeom prst="roundRect">
            <a:avLst>
              <a:gd name="adj" fmla="val 80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31520" y="51937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731520" y="5431536"/>
            <a:ext cx="10698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Akkus sind Verschleißteile. Planen Sie den Austausch nach etwa vier bis fünf Jahren ein und nennen Sie das im Angebot.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Praxisstrecke dieser Lerneinheit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05 Energieversorgung und Energieeffizienz | 10.08.2026 | Seite 14 von 15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Energiekostenmessgerät anschließen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Sekunden warten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Betrieb, Standby, Aus erfassen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Messprotokoll ausfüllen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Hochrechnen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das Jahr rechnen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 ermitteln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fünf Jahre fortschreiben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Varianten vergleichen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Auslegen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Wirk- und Scheinleistung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 auswählen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Überbrückungsdauer prüfen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Empfehlung formulieren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452628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6177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20" y="4873752"/>
            <a:ext cx="106984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Vergleichen Sie am Ende Ihre Schätzung vom Anfang der Lerneinheit mit dem gemessenen Wert. Wie weit lagen Sie daneben?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7315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jetzt können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22960" y="1691640"/>
            <a:ext cx="10515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Energiebedarf eines Arbeitsplatzes berechnen und auf die Nutzungsdauer hochrechnen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Energieeffizienz und Wirtschaftlichkeit auseinanderhalten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USV-Klassen VFD, VI und VFI unterscheiden und passend auswählen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USV nach Wirk- und Scheinleistung dimensionieren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Überbrückungsdauer vorwärts und rückwärts berechnen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22960" y="4892040"/>
            <a:ext cx="10515600" cy="822960"/>
          </a:xfrm>
          <a:prstGeom prst="roundRect">
            <a:avLst>
              <a:gd name="adj" fmla="val 6667"/>
            </a:avLst>
          </a:prstGeom>
          <a:solidFill>
            <a:srgbClr val="0A4A7A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49834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Lerneinheit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051560" y="523036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06 — Angebote vergleichen und bewerten: Warum das günstigste Angebot nicht immer das mit dem niedrigsten Preis ist.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bfw – Unternehmen für Bildung</dc:creator>
  <cp:lastModifiedBy>bfw – Unternehmen für Bildung</cp:lastModifiedBy>
  <cp:revision>1</cp:revision>
  <dcterms:created xsi:type="dcterms:W3CDTF">2026-08-11T05:51:40Z</dcterms:created>
  <dcterms:modified xsi:type="dcterms:W3CDTF">2026-08-11T05:51:40Z</dcterms:modified>
</cp:coreProperties>
</file>