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3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29984"/>
            <a:ext cx="12161520" cy="128016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1737360"/>
            <a:ext cx="10515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spc="200" kern="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B  ·  LERNFELD 2  ·  LERNEINHEIT 04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822960" y="2148840"/>
            <a:ext cx="10515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Ergonomie, Barrierefreiheit und Nachhaltigkeit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822960" y="3611880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Arbeitsplatz als Ganzes, nicht als Summe von Geräten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22960" y="5806440"/>
            <a:ext cx="10515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bfw – Unternehmen für Bildung  ·  Umschulung Fachinformatiker/-in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11155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Worum es in dieser Lerneinheit geht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02920" y="6400800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| LE 04 Ergonomie, Barrierefreiheit, Nachhaltigkeit | 10.08.2026 | Seite 2 von 12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02920" y="1371600"/>
            <a:ext cx="64008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Einen Bildschirmarbeitsplatz ergonomisch einrichten</a:t>
            </a:r>
            <a:endParaRPr lang="en-US" sz="1700" dirty="0"/>
          </a:p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Barrierefreiheit an der konkreten Einschränkung ausrichten</a:t>
            </a:r>
            <a:endParaRPr lang="en-US" sz="1700" dirty="0"/>
          </a:p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Den Lebenszyklus eines Geräts von der Beschaffung bis zur Entsorgung betrachten</a:t>
            </a:r>
            <a:endParaRPr lang="en-US" sz="1700" dirty="0"/>
          </a:p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Altgeräte mit sensiblen Daten rechtssicher aus dem Betrieb nehmen</a:t>
            </a:r>
            <a:endParaRPr lang="en-US" sz="1700" dirty="0"/>
          </a:p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Diese Anforderungen in das Lastenheft überführen</a:t>
            </a:r>
            <a:endParaRPr lang="en-US" sz="1700" dirty="0"/>
          </a:p>
        </p:txBody>
      </p:sp>
      <p:sp>
        <p:nvSpPr>
          <p:cNvPr id="5" name="Shape 3"/>
          <p:cNvSpPr/>
          <p:nvPr/>
        </p:nvSpPr>
        <p:spPr>
          <a:xfrm>
            <a:off x="7315200" y="1371600"/>
            <a:ext cx="4343400" cy="2743200"/>
          </a:xfrm>
          <a:prstGeom prst="roundRect">
            <a:avLst>
              <a:gd name="adj" fmla="val 200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516368" y="1517904"/>
            <a:ext cx="394106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Ihr Ergebnis am Ende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516368" y="1938528"/>
            <a:ext cx="3941064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 Arbeitsplatzkonzept inklusive Lösung für Frau Adam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Unterrichtseinheiten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davon 4 praktisch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502920" y="5074920"/>
            <a:ext cx="11155680" cy="868680"/>
          </a:xfrm>
          <a:prstGeom prst="roundRect">
            <a:avLst>
              <a:gd name="adj" fmla="val 6316"/>
            </a:avLst>
          </a:prstGeom>
          <a:solidFill>
            <a:srgbClr val="FFF4DC"/>
          </a:solidFill>
          <a:ln w="12700">
            <a:solidFill>
              <a:srgbClr val="F0A500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31520" y="5166360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8A61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Aktivierung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31520" y="5422392"/>
            <a:ext cx="1069848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Sehen Sie sich Ihren eigenen Platz an: Sitzt die Bildschirmoberkante auf Augenhöhe? Messen Sie nach, statt zu schätzen.</a:t>
            </a:r>
            <a:endParaRPr lang="en-US" sz="13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11155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Warum das zum Auftrag gehört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02920" y="6400800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| LE 04 Ergonomie, Barrierefreiheit, Nachhaltigkeit | 10.08.2026 | Seite 3 von 12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02920" y="1371600"/>
            <a:ext cx="1115568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 Arbeitsplatz, der alle technischen Anforderungen erfüllt und Rückenschmerzen verursacht, ist mangelhaft ausgestattet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Ergonomie ist in Teilen gesetzlich vorgeschrieben, nicht optional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Barrierefreiheit entscheidet darüber, ob jemand seine Arbeit überhaupt ausführen kann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Nachhaltigkeit steht seit 2025 ausdrücklich unter den Bewertungskriterien für IT-Systeme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Alles davon gehört ins Lastenheft — was nicht gefordert wurde, kann später nicht eingefordert werden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02920" y="4114800"/>
            <a:ext cx="11155680" cy="822960"/>
          </a:xfrm>
          <a:prstGeom prst="roundRect">
            <a:avLst>
              <a:gd name="adj" fmla="val 6667"/>
            </a:avLst>
          </a:prstGeom>
          <a:solidFill>
            <a:srgbClr val="D6E4F0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31520" y="4187952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Merksatz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731520" y="4425696"/>
            <a:ext cx="106984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Diese drei Themen sind keine freundliche Zugabe. Sie sind Teil der geschuldeten Leistung — und drei der Bewertungskriterien in der Nutzwertanalyse in LE 06.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11155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Ergonomie: Bildschirm und Arbeitsplatz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02920" y="6400800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| LE 04 Ergonomie, Barrierefreiheit, Nachhaltigkeit | 10.08.2026 | Seite 4 von 12</a:t>
            </a:r>
            <a:endParaRPr lang="en-US" sz="9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02920" y="1371600"/>
          <a:ext cx="11155680" cy="914400"/>
        </p:xfrm>
        <a:graphic>
          <a:graphicData uri="http://schemas.openxmlformats.org/drawingml/2006/table">
            <a:tbl>
              <a:tblPr/>
              <a:tblGrid>
                <a:gridCol w="2560320"/>
                <a:gridCol w="905256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Element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Anforderung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Bildschirm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Oberkante auf oder leicht unter Augenhöhe, Sehabstand etwa 50 bis 80 cm je nach Größe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Aufstellung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Im rechten Winkel zum Fenster — sonst Blendung oder Spiegelung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Tisch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Ausreichend tief für Bildschirm und Unterlagen, Beinfreiheit ohne Hindernisse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Stuhl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Verstellbar in Höhe und Rückenlehne, Rollen passend zum Bodenbelag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Eingabegeräte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Tastatur getrennt vom Bildschirm, Auflagefläche davor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Beleuchtung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Ausreichend und blendfrei, Tageslicht durch Jalousien regelbar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Geräusch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Im Großraum entscheidend: leise Geräte, Drucker außerhalb des Arbeitsbereichs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502920" y="4892040"/>
            <a:ext cx="11155680" cy="777240"/>
          </a:xfrm>
          <a:prstGeom prst="roundRect">
            <a:avLst>
              <a:gd name="adj" fmla="val 7059"/>
            </a:avLst>
          </a:prstGeom>
          <a:solidFill>
            <a:srgbClr val="D6E4F0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4965192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Merksatz</a:t>
            </a:r>
            <a:endParaRPr lang="en-US" sz="1150" dirty="0"/>
          </a:p>
        </p:txBody>
      </p:sp>
      <p:sp>
        <p:nvSpPr>
          <p:cNvPr id="7" name="Text 4"/>
          <p:cNvSpPr/>
          <p:nvPr/>
        </p:nvSpPr>
        <p:spPr>
          <a:xfrm>
            <a:off x="731520" y="5202936"/>
            <a:ext cx="1069848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Höhenverstellbarkeit ist keine Ausstattungsfrage, sondern Voraussetzung. Ein Bildschirm ohne sie lässt sich nicht an die Körpergröße anpassen.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11155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Sonderfall Notebook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02920" y="6400800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| LE 04 Ergonomie, Barrierefreiheit, Nachhaltigkeit | 10.08.2026 | Seite 5 von 12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502920" y="1371600"/>
            <a:ext cx="5486400" cy="2468880"/>
          </a:xfrm>
          <a:prstGeom prst="roundRect">
            <a:avLst>
              <a:gd name="adj" fmla="val 2222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04088" y="1517904"/>
            <a:ext cx="508406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Problem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704088" y="1938528"/>
            <a:ext cx="5084064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Bildschirm und Tastatur sind fest verbunden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Ist der Bildschirm auf Augenhöhe, liegt die Tastatur zu hoch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Liegt die Tastatur richtig, schaut man nach unten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 Dauernutzung führt das zu Nacken- und Schulterbeschwerden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172200" y="1371600"/>
            <a:ext cx="5486400" cy="2468880"/>
          </a:xfrm>
          <a:prstGeom prst="roundRect">
            <a:avLst>
              <a:gd name="adj" fmla="val 2222"/>
            </a:avLst>
          </a:prstGeom>
          <a:solidFill>
            <a:srgbClr val="E8F5E9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373368" y="1517904"/>
            <a:ext cx="508406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Lösung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373368" y="1938528"/>
            <a:ext cx="5084064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Externe Tastatur und Maus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Notebookständer oder Dockingstation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Externer Bildschirm auf richtiger Höhe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gehört in die Kalkulation, nicht ins Zubehör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02920" y="4069080"/>
            <a:ext cx="11155680" cy="822960"/>
          </a:xfrm>
          <a:prstGeom prst="roundRect">
            <a:avLst>
              <a:gd name="adj" fmla="val 6667"/>
            </a:avLst>
          </a:prstGeom>
          <a:solidFill>
            <a:srgbClr val="D6E4F0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31520" y="4142232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Merksatz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731520" y="4379976"/>
            <a:ext cx="106984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 ein Notebook als Dauerarbeitsplatz verkauft, ohne Tastatur, Maus und Ständer mit anzubieten, liefert einen ergonomisch mangelhaften Arbeitsplatz.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502920" y="5029200"/>
            <a:ext cx="11155680" cy="731520"/>
          </a:xfrm>
          <a:prstGeom prst="roundRect">
            <a:avLst>
              <a:gd name="adj" fmla="val 7500"/>
            </a:avLst>
          </a:prstGeom>
          <a:solidFill>
            <a:srgbClr val="FFF4DC"/>
          </a:solidFill>
          <a:ln w="12700">
            <a:solidFill>
              <a:srgbClr val="F0A50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31520" y="5120640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8A61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Aktivierung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731520" y="5376672"/>
            <a:ext cx="10698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Rechnen Sie überschlägig: Was kostet die ergonomische Ergänzung eines Notebookarbeitsplatzes?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11155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Barrierefreiheit: keine Pauschallösungen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02920" y="6400800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| LE 04 Ergonomie, Barrierefreiheit, Nachhaltigkeit | 10.08.2026 | Seite 6 von 12</a:t>
            </a:r>
            <a:endParaRPr lang="en-US" sz="9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02920" y="1371600"/>
          <a:ext cx="11155680" cy="914400"/>
        </p:xfrm>
        <a:graphic>
          <a:graphicData uri="http://schemas.openxmlformats.org/drawingml/2006/table">
            <a:tbl>
              <a:tblPr/>
              <a:tblGrid>
                <a:gridCol w="2743200"/>
                <a:gridCol w="4434840"/>
                <a:gridCol w="443484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Einschränkung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Hardware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Software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Sehbehinderung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Großer Bildschirm, hohe Auflösung, kontrastreiche Tastatur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Vergrößerung, Kontrastanpassung, Schriftgrößen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Blindheit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Braillezeile, Kopfhörer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Bildschirmlesesoftware, Bedienung ohne Maus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Hörbeeinträchtigung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Optische statt akustischer Signalgeber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Visuelle Benachrichtigungen, Untertitel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Motorische Einschränkung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Alternative Eingabegeräte, Trackball, Fußschalter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Tastaturkürzel, Spracheingabe, Verzögerungen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Kognitive Einschränkung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Reizarmer Arbeitsplatz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Reduzierte Oberflächen, klare Beschriftungen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502920" y="4800600"/>
            <a:ext cx="11155680" cy="822960"/>
          </a:xfrm>
          <a:prstGeom prst="roundRect">
            <a:avLst>
              <a:gd name="adj" fmla="val 6667"/>
            </a:avLst>
          </a:prstGeom>
          <a:solidFill>
            <a:srgbClr val="D6E4F0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4873752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Merksatz</a:t>
            </a:r>
            <a:endParaRPr lang="en-US" sz="1150" dirty="0"/>
          </a:p>
        </p:txBody>
      </p:sp>
      <p:sp>
        <p:nvSpPr>
          <p:cNvPr id="7" name="Text 4"/>
          <p:cNvSpPr/>
          <p:nvPr/>
        </p:nvSpPr>
        <p:spPr>
          <a:xfrm>
            <a:off x="731520" y="5111496"/>
            <a:ext cx="106984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Maßnahme richtet sich nach der konkreten Einschränkung. Eine Sehschwäche verlangt etwas anderes als ein eingeschränktes Gesichtsfeld — deshalb wird gefragt, nicht geraten.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11155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Zuerst die Bordmittel prüfen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02920" y="6400800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| LE 04 Ergonomie, Barrierefreiheit, Nachhaltigkeit | 10.08.2026 | Seite 7 von 12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02920" y="1371600"/>
            <a:ext cx="1115568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Alle verbreiteten Betriebssysteme bringen Bedienungshilfen mit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Vergrößerung, Kontrastmodus, Schriftgrößen, Vorlesefunktion, Bedienung ohne Maus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Sie kosten nichts, sind sofort verfügbar und brauchen keine Beschaffung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Erst wenn sie nicht ausreichen, wird Zusatzsoftware oder Spezialhardware beschafft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Auch Webseiten bieten Einstellmöglichkeiten — Schriftgröße, Kontrast, Bedienung per Tastatur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02920" y="4160520"/>
            <a:ext cx="11155680" cy="822960"/>
          </a:xfrm>
          <a:prstGeom prst="roundRect">
            <a:avLst>
              <a:gd name="adj" fmla="val 6667"/>
            </a:avLst>
          </a:prstGeom>
          <a:solidFill>
            <a:srgbClr val="FFF4DC"/>
          </a:solidFill>
          <a:ln w="12700">
            <a:solidFill>
              <a:srgbClr val="F0A50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31520" y="4251960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8A61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Aktivierung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31520" y="4507992"/>
            <a:ext cx="10698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Aktivieren Sie am Übungsgerät Vergrößerung, Kontrastmodus und Vorlesefunktion. Bedienen Sie den Rechner fünf Minuten ohne Maus.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502920" y="5120640"/>
            <a:ext cx="11155680" cy="685800"/>
          </a:xfrm>
          <a:prstGeom prst="roundRect">
            <a:avLst>
              <a:gd name="adj" fmla="val 8000"/>
            </a:avLst>
          </a:prstGeom>
          <a:solidFill>
            <a:srgbClr val="D6E4F0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31520" y="5193792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Merksatz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731520" y="5431536"/>
            <a:ext cx="106984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Für Frau Adam bei Steinbach &amp; Partner gilt: erst Art und Grad der Sehbehinderung klären, dann Bordmittel testen, dann beschaffen.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11155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Lebenszyklus eines Geräts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02920" y="6400800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| LE 04 Ergonomie, Barrierefreiheit, Nachhaltigkeit | 10.08.2026 | Seite 8 von 12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640080" y="1371600"/>
            <a:ext cx="475488" cy="475488"/>
          </a:xfrm>
          <a:prstGeom prst="ellipse">
            <a:avLst/>
          </a:prstGeom>
          <a:solidFill>
            <a:srgbClr val="0066AA"/>
          </a:solidFill>
          <a:ln/>
        </p:spPr>
      </p:sp>
      <p:sp>
        <p:nvSpPr>
          <p:cNvPr id="5" name="Text 3"/>
          <p:cNvSpPr/>
          <p:nvPr/>
        </p:nvSpPr>
        <p:spPr>
          <a:xfrm>
            <a:off x="640080" y="137160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1298448" y="1353312"/>
            <a:ext cx="102229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Beschaffung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1298448" y="1664208"/>
            <a:ext cx="1022299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Umweltzeichen als Bewertungskriterium, Verpackungsaufwand und Transportwege berücksichtigen.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640080" y="2286000"/>
            <a:ext cx="475488" cy="475488"/>
          </a:xfrm>
          <a:prstGeom prst="ellipse">
            <a:avLst/>
          </a:prstGeom>
          <a:solidFill>
            <a:srgbClr val="0066AA"/>
          </a:solidFill>
          <a:ln/>
        </p:spPr>
      </p:sp>
      <p:sp>
        <p:nvSpPr>
          <p:cNvPr id="9" name="Text 7"/>
          <p:cNvSpPr/>
          <p:nvPr/>
        </p:nvSpPr>
        <p:spPr>
          <a:xfrm>
            <a:off x="640080" y="228600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1298448" y="2267712"/>
            <a:ext cx="102229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Nutzung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1298448" y="2578608"/>
            <a:ext cx="1022299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Energieverbrauch im Betrieb und im Bereitschaftsbetrieb, Energiesparprofile, Abschaltung außerhalb der Arbeitszeit.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640080" y="3200400"/>
            <a:ext cx="475488" cy="475488"/>
          </a:xfrm>
          <a:prstGeom prst="ellipse">
            <a:avLst/>
          </a:prstGeom>
          <a:solidFill>
            <a:srgbClr val="0066AA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" y="320040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700" dirty="0"/>
          </a:p>
        </p:txBody>
      </p:sp>
      <p:sp>
        <p:nvSpPr>
          <p:cNvPr id="14" name="Text 12"/>
          <p:cNvSpPr/>
          <p:nvPr/>
        </p:nvSpPr>
        <p:spPr>
          <a:xfrm>
            <a:off x="1298448" y="3182112"/>
            <a:ext cx="102229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Verlängerung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1298448" y="3493008"/>
            <a:ext cx="1022299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Reparierbarkeit, Ersatzteile, Aufrüstbarkeit von Speicher und Datenträger.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640080" y="4114800"/>
            <a:ext cx="475488" cy="475488"/>
          </a:xfrm>
          <a:prstGeom prst="ellipse">
            <a:avLst/>
          </a:prstGeom>
          <a:solidFill>
            <a:srgbClr val="0066AA"/>
          </a:solidFill>
          <a:ln/>
        </p:spPr>
      </p:sp>
      <p:sp>
        <p:nvSpPr>
          <p:cNvPr id="17" name="Text 15"/>
          <p:cNvSpPr/>
          <p:nvPr/>
        </p:nvSpPr>
        <p:spPr>
          <a:xfrm>
            <a:off x="640080" y="411480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700" dirty="0"/>
          </a:p>
        </p:txBody>
      </p:sp>
      <p:sp>
        <p:nvSpPr>
          <p:cNvPr id="18" name="Text 16"/>
          <p:cNvSpPr/>
          <p:nvPr/>
        </p:nvSpPr>
        <p:spPr>
          <a:xfrm>
            <a:off x="1298448" y="4096512"/>
            <a:ext cx="102229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Weitergabe und Entsorgung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1298448" y="4407408"/>
            <a:ext cx="1022299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Verkauf oder Spende nach nachweislicher Löschung, sonst Rückgabe über Hersteller, Handel oder Sammelstelle.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502920" y="5074920"/>
            <a:ext cx="11155680" cy="731520"/>
          </a:xfrm>
          <a:prstGeom prst="roundRect">
            <a:avLst>
              <a:gd name="adj" fmla="val 7500"/>
            </a:avLst>
          </a:prstGeom>
          <a:solidFill>
            <a:srgbClr val="D6E4F0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731520" y="5148072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Merksatz</a:t>
            </a:r>
            <a:endParaRPr lang="en-US" sz="1150" dirty="0"/>
          </a:p>
        </p:txBody>
      </p:sp>
      <p:sp>
        <p:nvSpPr>
          <p:cNvPr id="22" name="Text 20"/>
          <p:cNvSpPr/>
          <p:nvPr/>
        </p:nvSpPr>
        <p:spPr>
          <a:xfrm>
            <a:off x="731520" y="5385816"/>
            <a:ext cx="106984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 Gerät, das ein Jahr länger läuft, spart mehr als jede Effizienzklasse. Die wirksamste Nachhaltigkeitsmaßnahme ist die längere Nutzung.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11155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Altgeräte mit sensiblen Daten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02920" y="6400800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| LE 04 Ergonomie, Barrierefreiheit, Nachhaltigkeit | 10.08.2026 | Seite 9 von 12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502920" y="1371600"/>
            <a:ext cx="5486400" cy="2651760"/>
          </a:xfrm>
          <a:prstGeom prst="roundRect">
            <a:avLst>
              <a:gd name="adj" fmla="val 2069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04088" y="1517904"/>
            <a:ext cx="508406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nicht genügt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704088" y="1938528"/>
            <a:ext cx="5084064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Zurücksetzen auf Werkseinstellungen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Einfaches Formatieren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Löschen in den Papierkorb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Eine mündliche Zusage des Entsorgers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172200" y="1371600"/>
            <a:ext cx="5486400" cy="2651760"/>
          </a:xfrm>
          <a:prstGeom prst="roundRect">
            <a:avLst>
              <a:gd name="adj" fmla="val 2069"/>
            </a:avLst>
          </a:prstGeom>
          <a:solidFill>
            <a:srgbClr val="E8F5E9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373368" y="1517904"/>
            <a:ext cx="508406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erforderlich ist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373368" y="1938528"/>
            <a:ext cx="5084064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Löschung nach anerkanntem Verfahren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 Bedarf physische Zerstörung des Datenträgers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Löschprotokoll mit Gerät, Verfahren, Datum, Person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Schriftliche Vereinbarung und Entsorgungsnachweis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02920" y="4206240"/>
            <a:ext cx="11155680" cy="868680"/>
          </a:xfrm>
          <a:prstGeom prst="roundRect">
            <a:avLst>
              <a:gd name="adj" fmla="val 6316"/>
            </a:avLst>
          </a:prstGeom>
          <a:solidFill>
            <a:srgbClr val="D6E4F0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31520" y="4279392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Merksatz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731520" y="4517136"/>
            <a:ext cx="1069848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 Steinbach &amp; Partner liegen Mandantendaten auf den Altgeräten. Ohne Löschprotokoll und Entsorgungsnachweis ist der Auftrag nicht sauber abgeschlossen — unabhängig davon, ob der Kunde danach fragt.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11155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 kommt es ins Lastenheft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02920" y="6400800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| LE 04 Ergonomie, Barrierefreiheit, Nachhaltigkeit | 10.08.2026 | Seite 10 von 12</a:t>
            </a:r>
            <a:endParaRPr lang="en-US" sz="9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02920" y="1371600"/>
          <a:ext cx="11155680" cy="914400"/>
        </p:xfrm>
        <a:graphic>
          <a:graphicData uri="http://schemas.openxmlformats.org/drawingml/2006/table">
            <a:tbl>
              <a:tblPr/>
              <a:tblGrid>
                <a:gridCol w="4023360"/>
                <a:gridCol w="758952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Statt so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Besser so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„Ergonomische Arbeitsplätze“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Alle Bildschirme sind in der Höhe verstellbar und neigbar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„Möglichst umweltfreundlich“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Die Bildschirme erreichen mindestens die Energieeffizienzklasse C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„Barrierefrei“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Ein Arbeitsplatz erfüllt die Anforderungen der Barrierefreiheit bei starker Sehbehinderung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„Alte Geräte entsorgen“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Rücknahme nach ElektroG, Löschprotokoll und Entsorgungsnachweis werden vorgelegt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„Leise Geräte“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Die Rechner arbeiten lüfterlos oder mit maximal 25 dB im Leerlauf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502920" y="4846320"/>
            <a:ext cx="11155680" cy="777240"/>
          </a:xfrm>
          <a:prstGeom prst="roundRect">
            <a:avLst>
              <a:gd name="adj" fmla="val 7059"/>
            </a:avLst>
          </a:prstGeom>
          <a:solidFill>
            <a:srgbClr val="D6E4F0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4919472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Merksatz</a:t>
            </a:r>
            <a:endParaRPr lang="en-US" sz="1150" dirty="0"/>
          </a:p>
        </p:txBody>
      </p:sp>
      <p:sp>
        <p:nvSpPr>
          <p:cNvPr id="7" name="Text 4"/>
          <p:cNvSpPr/>
          <p:nvPr/>
        </p:nvSpPr>
        <p:spPr>
          <a:xfrm>
            <a:off x="731520" y="5157216"/>
            <a:ext cx="1069848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Eine Anforderung muss überprüfbar sein. Alles, was sich nicht messen oder nachweisen lässt, ist ein Wunsch — und im Streitfall wertlos.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11155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Praxisstrecke dieser Lerneinheit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02920" y="6400800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| LE 04 Ergonomie, Barrierefreiheit, Nachhaltigkeit | 10.08.2026 | Seite 11 von 12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502920" y="1371600"/>
            <a:ext cx="3566160" cy="2926080"/>
          </a:xfrm>
          <a:prstGeom prst="roundRect">
            <a:avLst>
              <a:gd name="adj" fmla="val 1875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04088" y="1517904"/>
            <a:ext cx="316382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Begehung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704088" y="1938528"/>
            <a:ext cx="3163824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Einen realen Arbeitsplatz bewerten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Messen statt schätzen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Checkliste in fünf Abschnitten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297680" y="1371600"/>
            <a:ext cx="3566160" cy="2926080"/>
          </a:xfrm>
          <a:prstGeom prst="roundRect">
            <a:avLst>
              <a:gd name="adj" fmla="val 1875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498848" y="1517904"/>
            <a:ext cx="316382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Barrierefreiheit testen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498848" y="1938528"/>
            <a:ext cx="3163824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Bedienungshilfen aktivieren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Webseite ohne Maus bedienen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Ergebnisse protokollieren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8092440" y="1371600"/>
            <a:ext cx="3566160" cy="2926080"/>
          </a:xfrm>
          <a:prstGeom prst="roundRect">
            <a:avLst>
              <a:gd name="adj" fmla="val 1875"/>
            </a:avLst>
          </a:prstGeom>
          <a:solidFill>
            <a:srgbClr val="E8F5E9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293608" y="1517904"/>
            <a:ext cx="316382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Auswertung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293608" y="1938528"/>
            <a:ext cx="3163824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Drei Verbesserungen nach Wirkung ordnen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Kosten schätzen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Welche kostet nichts?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502920" y="4526280"/>
            <a:ext cx="11155680" cy="777240"/>
          </a:xfrm>
          <a:prstGeom prst="roundRect">
            <a:avLst>
              <a:gd name="adj" fmla="val 7059"/>
            </a:avLst>
          </a:prstGeom>
          <a:solidFill>
            <a:srgbClr val="FFF4DC"/>
          </a:solidFill>
          <a:ln w="12700">
            <a:solidFill>
              <a:srgbClr val="F0A50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31520" y="4617720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8A61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Aktivierung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731520" y="4873752"/>
            <a:ext cx="1069848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Arbeiten Sie zu zweit. Bewerten Sie einen Platz im Schulungsraum und legen Sie drei Verbesserungen vor.</a:t>
            </a:r>
            <a:endParaRPr lang="en-US" sz="13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33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731520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Sie jetzt können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822960" y="1691640"/>
            <a:ext cx="105156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200"/>
              </a:spcAft>
              <a:buSzPct val="100000"/>
              <a:buChar char="–"/>
            </a:pPr>
            <a:r>
              <a:rPr lang="en-US" sz="16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Einen Bildschirmarbeitsplatz ergonomisch einrichten und bewerten</a:t>
            </a:r>
            <a:endParaRPr lang="en-US" sz="1600" dirty="0"/>
          </a:p>
          <a:p>
            <a:pPr marL="342900" indent="-342900">
              <a:spcAft>
                <a:spcPts val="1200"/>
              </a:spcAft>
              <a:buSzPct val="100000"/>
              <a:buChar char="–"/>
            </a:pPr>
            <a:r>
              <a:rPr lang="en-US" sz="16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Den Sonderfall Notebook erkennen und richtig ergänzen</a:t>
            </a:r>
            <a:endParaRPr lang="en-US" sz="1600" dirty="0"/>
          </a:p>
          <a:p>
            <a:pPr marL="342900" indent="-342900">
              <a:spcAft>
                <a:spcPts val="1200"/>
              </a:spcAft>
              <a:buSzPct val="100000"/>
              <a:buChar char="–"/>
            </a:pPr>
            <a:r>
              <a:rPr lang="en-US" sz="16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Barrierefreiheit an der konkreten Einschränkung ausrichten</a:t>
            </a:r>
            <a:endParaRPr lang="en-US" sz="1600" dirty="0"/>
          </a:p>
          <a:p>
            <a:pPr marL="342900" indent="-342900">
              <a:spcAft>
                <a:spcPts val="1200"/>
              </a:spcAft>
              <a:buSzPct val="100000"/>
              <a:buChar char="–"/>
            </a:pPr>
            <a:r>
              <a:rPr lang="en-US" sz="16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Den Lebenszyklus eines Geräts von der Beschaffung bis zur Entsorgung betrachten</a:t>
            </a:r>
            <a:endParaRPr lang="en-US" sz="1600" dirty="0"/>
          </a:p>
          <a:p>
            <a:pPr marL="342900" indent="-342900">
              <a:spcAft>
                <a:spcPts val="1200"/>
              </a:spcAft>
              <a:buSzPct val="100000"/>
              <a:buChar char="–"/>
            </a:pPr>
            <a:r>
              <a:rPr lang="en-US" sz="16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Altgeräte mit sensiblen Daten rechtssicher aus dem Betrieb nehmen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822960" y="4892040"/>
            <a:ext cx="10515600" cy="822960"/>
          </a:xfrm>
          <a:prstGeom prst="roundRect">
            <a:avLst>
              <a:gd name="adj" fmla="val 6667"/>
            </a:avLst>
          </a:prstGeom>
          <a:solidFill>
            <a:srgbClr val="0A4A7A"/>
          </a:solidFill>
          <a:ln w="12700">
            <a:solidFill>
              <a:srgbClr val="F0A50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51560" y="4983480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Nächste Lerneinheit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1051560" y="5230368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05 — Energieversorgung und Energieeffizienz: Was ein Arbeitsplatz verbraucht und wie eine USV ausgelegt wird.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bfw – Unternehmen für Bildung</dc:creator>
  <cp:lastModifiedBy>bfw – Unternehmen für Bildung</cp:lastModifiedBy>
  <cp:revision>1</cp:revision>
  <dcterms:created xsi:type="dcterms:W3CDTF">2026-08-11T05:46:23Z</dcterms:created>
  <dcterms:modified xsi:type="dcterms:W3CDTF">2026-08-11T05:46:23Z</dcterms:modified>
</cp:coreProperties>
</file>