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29984"/>
            <a:ext cx="12161520" cy="128016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1737360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spc="200" kern="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B  ·  LERNFELD 2  ·  LERNEINHEIT 02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822960" y="2148840"/>
            <a:ext cx="10515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Hardwarekomponenten und ihre Kenngrößen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822960" y="361188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Woraus ein Arbeitsplatzrechner besteht — und wie man Datenblätter liest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22960" y="580644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bfw – Unternehmen für Bildung  ·  Umschulung Fachinformatiker/-in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Worum es in dieser Lerneinheit geht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02 Hardware und Kenngrößen | 10.08.2026 | Seite 2 von 16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1371600"/>
            <a:ext cx="64008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 ein Rechner grundsätzlich aufgebaut ist</a:t>
            </a:r>
            <a:endParaRPr lang="en-US" sz="17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Welche Komponenten es gibt und was sie leisten</a:t>
            </a:r>
            <a:endParaRPr lang="en-US" sz="17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Welche Kenngrößen im Datenblatt zählen</a:t>
            </a:r>
            <a:endParaRPr lang="en-US" sz="17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Datenmengen und Übertragungszeiten berechnen</a:t>
            </a:r>
            <a:endParaRPr lang="en-US" sz="17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Geräteklassen für den passenden Arbeitsplatz auswählen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7315200" y="1371600"/>
            <a:ext cx="4343400" cy="2743200"/>
          </a:xfrm>
          <a:prstGeom prst="roundRect">
            <a:avLst>
              <a:gd name="adj" fmla="val 2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516368" y="1517904"/>
            <a:ext cx="39410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Ihr Ergebnis am Ende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516368" y="1938528"/>
            <a:ext cx="394106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Konfigurationsentwurf für die zwölf Arbeitsplätze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 Unterrichtseinheiten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davon 8 praktisch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02920" y="5074920"/>
            <a:ext cx="11155680" cy="868680"/>
          </a:xfrm>
          <a:prstGeom prst="roundRect">
            <a:avLst>
              <a:gd name="adj" fmla="val 6316"/>
            </a:avLst>
          </a:prstGeom>
          <a:solidFill>
            <a:srgbClr val="FFF4DC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516636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A6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Aktivierung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20" y="5422392"/>
            <a:ext cx="1069848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Öffnen Sie das Datenblatt Ihres eigenen Rechners. Welche drei Angaben verstehen Sie auf Anhieb nicht?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grundsätzliche Aufbau eines Rechners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02 Hardware und Kenngrößen | 10.08.2026 | Seite 3 von 16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1280160"/>
            <a:ext cx="11155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 jeder Rechner, den Sie einrichten werden, folgt demselben Bauprinzip. Es stammt aus dem Jahr 1945 und erklärt, warum ein PC genau diese Bauteile hat.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02920" y="1874520"/>
            <a:ext cx="2148840" cy="1737360"/>
          </a:xfrm>
          <a:prstGeom prst="roundRect">
            <a:avLst>
              <a:gd name="adj" fmla="val 3158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04088" y="2020824"/>
            <a:ext cx="174650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Steuerwerk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04088" y="2441448"/>
            <a:ext cx="174650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Holt Befehle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Steuert den Ablauf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2788920" y="1874520"/>
            <a:ext cx="2148840" cy="1737360"/>
          </a:xfrm>
          <a:prstGeom prst="roundRect">
            <a:avLst>
              <a:gd name="adj" fmla="val 3158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990088" y="2020824"/>
            <a:ext cx="174650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Rechenwerk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2990088" y="2441448"/>
            <a:ext cx="174650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Rechnet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Vergleicht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074920" y="1874520"/>
            <a:ext cx="2148840" cy="1737360"/>
          </a:xfrm>
          <a:prstGeom prst="roundRect">
            <a:avLst>
              <a:gd name="adj" fmla="val 3158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276088" y="2020824"/>
            <a:ext cx="174650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Speicherwerk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5276088" y="2441448"/>
            <a:ext cx="174650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Programme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7360920" y="1874520"/>
            <a:ext cx="2148840" cy="1737360"/>
          </a:xfrm>
          <a:prstGeom prst="roundRect">
            <a:avLst>
              <a:gd name="adj" fmla="val 3158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562088" y="2020824"/>
            <a:ext cx="174650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Ein-/Ausgabe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562088" y="2441448"/>
            <a:ext cx="174650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Tastatur, Maus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Bildschirm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9646920" y="1874520"/>
            <a:ext cx="2011680" cy="1737360"/>
          </a:xfrm>
          <a:prstGeom prst="roundRect">
            <a:avLst>
              <a:gd name="adj" fmla="val 3158"/>
            </a:avLst>
          </a:prstGeom>
          <a:solidFill>
            <a:srgbClr val="E8F5E9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848088" y="2020824"/>
            <a:ext cx="16093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Bussystem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9848088" y="2441448"/>
            <a:ext cx="160934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Verbindet alles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Daten, Adressen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502920" y="3794760"/>
            <a:ext cx="11155680" cy="914400"/>
          </a:xfrm>
          <a:prstGeom prst="roundRect">
            <a:avLst>
              <a:gd name="adj" fmla="val 6000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31520" y="386791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731520" y="4105656"/>
            <a:ext cx="106984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Steuerwerk und Rechenwerk sitzen heute gemeinsam im Prozessor. Das Speicherwerk ist der Arbeitsspeicher. Wenn Sie eine Konfiguration zusammenstellen, füllen Sie genau diese Kästen mit konkreten Bauteilen.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502920" y="4892040"/>
            <a:ext cx="11155680" cy="777240"/>
          </a:xfrm>
          <a:prstGeom prst="roundRect">
            <a:avLst>
              <a:gd name="adj" fmla="val 7059"/>
            </a:avLst>
          </a:prstGeom>
          <a:solidFill>
            <a:srgbClr val="FFF4DC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31520" y="498348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A6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Aktivierung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731520" y="5239512"/>
            <a:ext cx="106984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Ordnen Sie zu zweit die Bauteile Ihres Rechners den fünf Kästen zu. Welches Bauteil passt in keinen?</a:t>
            </a:r>
            <a:endParaRPr lang="en-US" sz="13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Warum das für die Auswahl wichtig ist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02 Hardware und Kenngrößen | 10.08.2026 | Seite 4 von 16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1371600"/>
            <a:ext cx="1115568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Programme und Daten liegen im selben Speicher und laufen über denselben Weg zum Prozessor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Dieser gemeinsame Weg begrenzt die Geschwindigkeit — der Prozessor wartet auf Daten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schnellerer Prozessor bringt deshalb wenig, wenn Speicher oder Datenträger bremsen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Deshalb lohnt sich bei alten Geräten der Tausch auf eine SSD oft mehr als ein neuer Prozessor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 deshalb steht im Datenblatt nicht nur die Taktfrequenz, sondern auch Speichertakt und Anbindung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02920" y="4114800"/>
            <a:ext cx="11155680" cy="822960"/>
          </a:xfrm>
          <a:prstGeom prst="roundRect">
            <a:avLst>
              <a:gd name="adj" fmla="val 6667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418795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731520" y="4425696"/>
            <a:ext cx="10698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Kette ist so schnell wie ihr langsamstes Glied. Bei der Konfiguration eines Arbeitsplatzes suchen Sie nicht das stärkste Bauteil, sondern das ausgewogenste Gesamtbild.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02920" y="5074920"/>
            <a:ext cx="11155680" cy="731520"/>
          </a:xfrm>
          <a:prstGeom prst="roundRect">
            <a:avLst>
              <a:gd name="adj" fmla="val 7500"/>
            </a:avLst>
          </a:prstGeom>
          <a:solidFill>
            <a:srgbClr val="FFF4DC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516636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A6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Aktivierung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20" y="5422392"/>
            <a:ext cx="10698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Kunde beschwert sich, sein neuer PC sei langsam. Nennen Sie drei Stellen, an denen Sie zuerst nachsehen.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Komponenten im Überblick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02 Hardware und Kenngrößen | 10.08.2026 | Seite 5 von 16</a:t>
            </a:r>
            <a:endParaRPr lang="en-US" sz="9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371600"/>
          <a:ext cx="1115568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3749040"/>
                <a:gridCol w="557784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Komponente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Was sie tut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Worauf Sie im Datenblatt achten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Prozessor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Rechnet und steuert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Kerne, Threads, Takt, Cache, Sockel, Verlustleistung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Arbeitsspeicher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Hält laufende Programme und Daten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Bauart, Kapazität, Takt, Bauform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Massenspeicher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Speichert dauerhaft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SSD oder HDD, Kapazität, Anbindung über SATA oder NVMe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Mainboard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Verbindet alle Bauteile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Formfaktor, Chipsatz, Sockel, Steckplätze, Schnittstellen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Netzteil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Versorgt mit Strom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Leistung in Watt, Effizienz, Anschlüsse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Grafik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Erzeugt das Bild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Onboard oder eigene Karte, Anzahl und Art der Anschlüsse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02920" y="4892040"/>
            <a:ext cx="11155680" cy="777240"/>
          </a:xfrm>
          <a:prstGeom prst="roundRect">
            <a:avLst>
              <a:gd name="adj" fmla="val 7059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496519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7" name="Text 4"/>
          <p:cNvSpPr/>
          <p:nvPr/>
        </p:nvSpPr>
        <p:spPr>
          <a:xfrm>
            <a:off x="731520" y="5202936"/>
            <a:ext cx="106984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Bauarten sind nicht untereinander kompatibel: DDR4 passt nicht in einen DDR5-Steckplatz, und ein Prozessor passt nur in seinen Sockel.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Massenspeicher: SSD oder HDD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02 Hardware und Kenngrößen | 10.08.2026 | Seite 6 von 16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5486400" cy="2834640"/>
          </a:xfrm>
          <a:prstGeom prst="roundRect">
            <a:avLst>
              <a:gd name="adj" fmla="val 1935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04088" y="1517904"/>
            <a:ext cx="50840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SSD — ohne bewegliche Teile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04088" y="1938528"/>
            <a:ext cx="508406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Deutlich schneller im Zugriff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Leise, kein Anlaufgeräusch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Unempfindlich gegen Erschütterung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Geringerer Stromverbrauch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Gigabyte teurer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172200" y="1371600"/>
            <a:ext cx="5486400" cy="2834640"/>
          </a:xfrm>
          <a:prstGeom prst="roundRect">
            <a:avLst>
              <a:gd name="adj" fmla="val 193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373368" y="1517904"/>
            <a:ext cx="50840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HDD — rotierende Scheiben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373368" y="1938528"/>
            <a:ext cx="508406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 Gigabyte deutlich günstiger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Hohe Kapazitäten verfügbar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Mechanisch empfindlich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Hörbar im Betrieb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Für Archiv und Sicherung sinnvoll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02920" y="4343400"/>
            <a:ext cx="11155680" cy="822960"/>
          </a:xfrm>
          <a:prstGeom prst="roundRect">
            <a:avLst>
              <a:gd name="adj" fmla="val 6667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31520" y="441655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731520" y="4654296"/>
            <a:ext cx="10698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Für einen Arbeitsplatz ist die SSD heute Standard. Die HDD hat ihren Platz dort, wo viel Kapazität günstig gebraucht wird — etwa auf einem Sicherungsziel.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Dateisysteme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02 Hardware und Kenngrößen | 10.08.2026 | Seite 7 von 16</a:t>
            </a:r>
            <a:endParaRPr lang="en-US" sz="9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371600"/>
          <a:ext cx="11155680" cy="914400"/>
        </p:xfrm>
        <a:graphic>
          <a:graphicData uri="http://schemas.openxmlformats.org/drawingml/2006/table">
            <a:tbl>
              <a:tblPr/>
              <a:tblGrid>
                <a:gridCol w="2560320"/>
                <a:gridCol w="3291840"/>
                <a:gridCol w="576072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Dateisystem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Typisch bei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Besonderheit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FAT32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Wechseldatenträger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Sehr kompatibel, aber Dateien nur bis 4 GB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exFAT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Große Wechseldatenträger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Kompatibel, ohne die 4-GB-Grenze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NTFS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Windows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Rechteverwaltung, Journal, große Dateien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APFS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macOS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Aktueller Standard von Apple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ext4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Linux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Weit verbreiteter Standard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02920" y="4206240"/>
            <a:ext cx="11155680" cy="822960"/>
          </a:xfrm>
          <a:prstGeom prst="roundRect">
            <a:avLst>
              <a:gd name="adj" fmla="val 6667"/>
            </a:avLst>
          </a:prstGeom>
          <a:solidFill>
            <a:srgbClr val="FFF4DC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429768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A6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Aktivierung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731520" y="4553712"/>
            <a:ext cx="10698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Kunde kann eine 6-GB-Videodatei nicht auf seinen USB-Stick kopieren, obwohl 30 GB frei sind. Woran liegt es und was tun Sie?</a:t>
            </a:r>
            <a:endParaRPr lang="en-US" sz="1350" dirty="0"/>
          </a:p>
        </p:txBody>
      </p:sp>
      <p:sp>
        <p:nvSpPr>
          <p:cNvPr id="8" name="Shape 5"/>
          <p:cNvSpPr/>
          <p:nvPr/>
        </p:nvSpPr>
        <p:spPr>
          <a:xfrm>
            <a:off x="502920" y="5166360"/>
            <a:ext cx="11155680" cy="685800"/>
          </a:xfrm>
          <a:prstGeom prst="roundRect">
            <a:avLst>
              <a:gd name="adj" fmla="val 8000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523951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10" name="Text 7"/>
          <p:cNvSpPr/>
          <p:nvPr/>
        </p:nvSpPr>
        <p:spPr>
          <a:xfrm>
            <a:off x="731520" y="5477256"/>
            <a:ext cx="106984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 der Einrichtung eines Arbeitsplatzes legen Sie Partitionierung und Dateisystem fest. Beides steht später im Testprotokoll.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BIOS und UEFI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02 Hardware und Kenngrößen | 10.08.2026 | Seite 8 von 16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1280160"/>
            <a:ext cx="11155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Firmware, die den Rechner startet und die Hardware bereitstellt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UEFI hat das klassische BIOS abgelöst: grafische Oberfläche, große Datenträger, Secure Boot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02920" y="2240280"/>
            <a:ext cx="3566160" cy="2194560"/>
          </a:xfrm>
          <a:prstGeom prst="roundRect">
            <a:avLst>
              <a:gd name="adj" fmla="val 25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04088" y="2386584"/>
            <a:ext cx="31638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 jeder Einrichtung prüfen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04088" y="2807208"/>
            <a:ext cx="3163824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Bootreihenfolge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Datum und Uhrzeit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Firmwarestand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297680" y="2240280"/>
            <a:ext cx="3566160" cy="2194560"/>
          </a:xfrm>
          <a:prstGeom prst="roundRect">
            <a:avLst>
              <a:gd name="adj" fmla="val 2500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498848" y="2386584"/>
            <a:ext cx="31638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Sicherheit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498848" y="2807208"/>
            <a:ext cx="3163824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Secure Boot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TPM aktiviert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Kennwortschutz für die Firmware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8092440" y="2240280"/>
            <a:ext cx="3566160" cy="2194560"/>
          </a:xfrm>
          <a:prstGeom prst="roundRect">
            <a:avLst>
              <a:gd name="adj" fmla="val 2500"/>
            </a:avLst>
          </a:prstGeom>
          <a:solidFill>
            <a:srgbClr val="E8F5E9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293608" y="2386584"/>
            <a:ext cx="31638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 Bedarf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293608" y="2807208"/>
            <a:ext cx="3163824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Virtualisierung freischalten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Onboard-Grafik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Netzwerkstart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02920" y="4709160"/>
            <a:ext cx="11155680" cy="777240"/>
          </a:xfrm>
          <a:prstGeom prst="roundRect">
            <a:avLst>
              <a:gd name="adj" fmla="val 7059"/>
            </a:avLst>
          </a:prstGeom>
          <a:solidFill>
            <a:srgbClr val="FFF4DC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31520" y="480060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A6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Aktivierung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731520" y="5056632"/>
            <a:ext cx="106984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Rufen Sie am Übungsgerät die Firmware auf und notieren Sie Hersteller, Version und Bootreihenfolge im Protokoll.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Geräteklassen für den Arbeitsplatz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02 Hardware und Kenngrößen | 10.08.2026 | Seite 9 von 16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371600"/>
          <a:ext cx="1115568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4572000"/>
                <a:gridCol w="484632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Klasse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Passt, wenn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Grenzen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Desktop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Fester Platz, viel Leistung, aufrüstbar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Nicht mobil, Platzbedarf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All-in-One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Wenig Platz, aufgeräumter Arbeitsplatz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Schlecht aufrüstbar, Bildschirm fest verbunden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Notebook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Mobilität nötig, Besprechungen, Außendienst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Externe Tastatur und Maus für Dauerbetrieb nötig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Thin Client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Zentrale Bereitstellung, viele gleiche Plätze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Ohne Server nutzlos, Verfügbarkeit hängt am Netz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Mobile Geräte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Erfassung unterwegs, Zweitgerät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Kein vollwertiger Bildschirmarbeitsplatz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02920" y="4937760"/>
            <a:ext cx="11155680" cy="822960"/>
          </a:xfrm>
          <a:prstGeom prst="roundRect">
            <a:avLst>
              <a:gd name="adj" fmla="val 6667"/>
            </a:avLst>
          </a:prstGeom>
          <a:solidFill>
            <a:srgbClr val="FFF4DC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502920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A6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Aktivierung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731520" y="5285232"/>
            <a:ext cx="10698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Welche Geräteklasse empfehlen Sie den zwölf Plätzen bei Steinbach &amp; Partner? Begründen Sie mit zwei Argumenten.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Netzwerkkomponenten am Arbeitsplatz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02 Hardware und Kenngrößen | 10.08.2026 | Seite 10 von 16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640080" y="1417320"/>
            <a:ext cx="475488" cy="475488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141732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298448" y="1399032"/>
            <a:ext cx="10222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Switch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298448" y="1709928"/>
            <a:ext cx="102229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Verbindet die Geräte innerhalb eines Netzes und leitet Datenpakete gezielt an den richtigen Anschluss weiter.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40080" y="2377440"/>
            <a:ext cx="475488" cy="475488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9" name="Text 7"/>
          <p:cNvSpPr/>
          <p:nvPr/>
        </p:nvSpPr>
        <p:spPr>
          <a:xfrm>
            <a:off x="640080" y="237744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1298448" y="2359152"/>
            <a:ext cx="10222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Router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298448" y="2670048"/>
            <a:ext cx="102229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Verbindet verschiedene Netze miteinander und findet den Weg zwischen ihnen — etwa ins Internet.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640080" y="3337560"/>
            <a:ext cx="475488" cy="475488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333756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1298448" y="3319272"/>
            <a:ext cx="10222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Accesspoint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1298448" y="3630168"/>
            <a:ext cx="102229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Stellt den drahtlosen Zugang bereit und bindet mobile Geräte an das vorhandene Netz an.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640080" y="4297680"/>
            <a:ext cx="475488" cy="475488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17" name="Text 15"/>
          <p:cNvSpPr/>
          <p:nvPr/>
        </p:nvSpPr>
        <p:spPr>
          <a:xfrm>
            <a:off x="640080" y="4297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1298448" y="4279392"/>
            <a:ext cx="10222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Gateway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1298448" y="4590288"/>
            <a:ext cx="102229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Übergabepunkt in ein anderes Netz. Ohne eingetragenes Standardgateway endet die Kommunikation am eigenen Netzrand.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502920" y="5257800"/>
            <a:ext cx="11155680" cy="640080"/>
          </a:xfrm>
          <a:prstGeom prst="roundRect">
            <a:avLst>
              <a:gd name="adj" fmla="val 8571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31520" y="533095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731520" y="5568696"/>
            <a:ext cx="10698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Diese vier Begriffe brauchen Sie spätestens in LE 09, wenn Sie den Arbeitsplatz ins Netz einbinden.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Datenmengen: dezimal und binär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02 Hardware und Kenngrößen | 10.08.2026 | Seite 11 von 16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371600"/>
          <a:ext cx="1115568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4800600"/>
                <a:gridCol w="480060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Dezimal — so rechnet der Hersteller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Binär — so zeigt es das Betriebssystem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Kilo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kB = 1.000 Byte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KiB = 1.024 Byte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Mega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MB = 1.000.000 Byte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MiB = 1.048.576 Byte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Giga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GB = 10⁹ Byte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GiB = 2³⁰ Byte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Tera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TB = 10¹² Byte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TiB = 2⁴⁰ Byte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02920" y="3840480"/>
            <a:ext cx="11155680" cy="822960"/>
          </a:xfrm>
          <a:prstGeom prst="roundRect">
            <a:avLst>
              <a:gd name="adj" fmla="val 6667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391363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7" name="Text 4"/>
          <p:cNvSpPr/>
          <p:nvPr/>
        </p:nvSpPr>
        <p:spPr>
          <a:xfrm>
            <a:off x="731520" y="4151376"/>
            <a:ext cx="10698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Byte hat acht Bit. Speichergrößen stehen in Byte, Übertragungsraten in Bit pro Sekunde. Wer den Faktor acht vergisst, liegt um das Achtfache daneben.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502920" y="4846320"/>
            <a:ext cx="11155680" cy="777240"/>
          </a:xfrm>
          <a:prstGeom prst="roundRect">
            <a:avLst>
              <a:gd name="adj" fmla="val 7059"/>
            </a:avLst>
          </a:prstGeom>
          <a:solidFill>
            <a:srgbClr val="FFF4DC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493776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A6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Aktivierung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731520" y="5193792"/>
            <a:ext cx="106984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Rechnen Sie im Kopf: Wie viele Gibibyte sind 1 TB? Und warum beschwert sich der Kunde über die Anzeige?</a:t>
            </a:r>
            <a:endParaRPr lang="en-US" sz="13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Übertragungszeiten berechnen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02 Hardware und Kenngrößen | 10.08.2026 | Seite 12 von 16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640080" y="1417320"/>
            <a:ext cx="475488" cy="475488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141732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298448" y="1399032"/>
            <a:ext cx="10222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Datenmenge in Bit umrechnen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298448" y="1709928"/>
            <a:ext cx="102229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Byte mal acht. Beispiel: 24 GB entsprechen 24 × 10⁹ × 8 = 192 × 10⁹ Bit.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40080" y="2423160"/>
            <a:ext cx="475488" cy="475488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9" name="Text 7"/>
          <p:cNvSpPr/>
          <p:nvPr/>
        </p:nvSpPr>
        <p:spPr>
          <a:xfrm>
            <a:off x="640080" y="242316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1298448" y="2404872"/>
            <a:ext cx="10222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Durch die Datenrate teilen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298448" y="2715768"/>
            <a:ext cx="102229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 1 Gbit/s: 192 × 10⁹ ÷ 10⁹ = 192 Sekunden, also 3 Minuten und 12 Sekunden.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640080" y="3429000"/>
            <a:ext cx="475488" cy="475488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342900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1298448" y="3410712"/>
            <a:ext cx="102229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Netto statt brutto ansetzen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1298448" y="3721608"/>
            <a:ext cx="102229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Stehen nur 70 Prozent als Nutzdatenrate zur Verfügung: 192 ÷ 0,7 = 274,29 Sekunden, also 4 Minuten und 34 Sekunden.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502920" y="4526280"/>
            <a:ext cx="11155680" cy="822960"/>
          </a:xfrm>
          <a:prstGeom prst="roundRect">
            <a:avLst>
              <a:gd name="adj" fmla="val 6667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31520" y="459943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731520" y="4837176"/>
            <a:ext cx="10698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Bruttorate ist die Nennrate der Verbindung. Ein Teil geht für Steuerdaten und Quittungen ab. Rechnen Sie in der Praxis immer mit der Nettorate.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Datenblatt auswerten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02 Hardware und Kenngrößen | 10.08.2026 | Seite 13 von 16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3566160" cy="2926080"/>
          </a:xfrm>
          <a:prstGeom prst="roundRect">
            <a:avLst>
              <a:gd name="adj" fmla="val 187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04088" y="1517904"/>
            <a:ext cx="31638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Zuerst prüfen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04088" y="1938528"/>
            <a:ext cx="3163824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Erfüllt es die Muss-Anforderungen?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Passt es zum vorhandenen Umfeld?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Sind Pflichtkennzeichen vorhanden?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297680" y="1371600"/>
            <a:ext cx="3566160" cy="2926080"/>
          </a:xfrm>
          <a:prstGeom prst="roundRect">
            <a:avLst>
              <a:gd name="adj" fmla="val 1875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498848" y="1517904"/>
            <a:ext cx="31638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Dann vergleichen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498848" y="1938528"/>
            <a:ext cx="3163824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Leistungsparameter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Anschlüsse und Erweiterbarkeit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Energieverbrauch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Garantie und Service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8092440" y="1371600"/>
            <a:ext cx="3566160" cy="2926080"/>
          </a:xfrm>
          <a:prstGeom prst="roundRect">
            <a:avLst>
              <a:gd name="adj" fmla="val 1875"/>
            </a:avLst>
          </a:prstGeom>
          <a:solidFill>
            <a:srgbClr val="E8F5E9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93608" y="1517904"/>
            <a:ext cx="31638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Vorsicht bei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293608" y="1938528"/>
            <a:ext cx="3163824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Werbeaussagen ohne Zahl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Angaben „bis zu“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fehlenden Angaben — nachfragen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502920" y="4480560"/>
            <a:ext cx="11155680" cy="822960"/>
          </a:xfrm>
          <a:prstGeom prst="roundRect">
            <a:avLst>
              <a:gd name="adj" fmla="val 6667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31520" y="455371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731520" y="4791456"/>
            <a:ext cx="10698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Datenblätter sind oft nur auf Englisch verfügbar. Das Auswerten fremdsprachiger Produktbeschreibungen ist ausdrücklich Teil des Berufsbilds.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Englische Datenblätter: die häufigsten Begriffe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02 Hardware und Kenngrößen | 10.08.2026 | Seite 14 von 16</a:t>
            </a:r>
            <a:endParaRPr lang="en-US" sz="9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371600"/>
          <a:ext cx="1115568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3657600"/>
                <a:gridCol w="521208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Englisch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Deutsch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Warum es zählt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height adjustment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Höhenverstellung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Voraussetzung für einen ergonomischen Arbeitsplatz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viewing angle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Blickwinkel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Wichtig bei Panelvergleich und Doppelbildschirmen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power delivery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Stromversorgung über die Schnittstelle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Notebook per USB-C mit einem Kabel anschließen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on-site exchange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Austausch vor Ort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Kein Geräteversand, kürzere Ausfallzeit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bring-in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Einsendung durch den Kunden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Längere Ausfallzeit, Aufwand beim Kunden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standby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Bereitschaftsbetrieb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Geht in die Energieberechnung in LE 05 ein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02920" y="4937760"/>
            <a:ext cx="11155680" cy="822960"/>
          </a:xfrm>
          <a:prstGeom prst="roundRect">
            <a:avLst>
              <a:gd name="adj" fmla="val 6667"/>
            </a:avLst>
          </a:prstGeom>
          <a:solidFill>
            <a:srgbClr val="FFF4DC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502920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A6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Aktivierung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731520" y="5285232"/>
            <a:ext cx="10698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Werten Sie zwei englische Datenblätter aus und übertragen Sie die entscheidenden Angaben in eine deutsche Vergleichstabelle.</a:t>
            </a:r>
            <a:endParaRPr lang="en-US" sz="13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Praxisstrecke dieser Lerneinheit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02 Hardware und Kenngrößen | 10.08.2026 | Seite 15 von 16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640080" y="1463040"/>
            <a:ext cx="475488" cy="475488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146304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298448" y="1444752"/>
            <a:ext cx="47365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PC zerlegen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298448" y="1755648"/>
            <a:ext cx="47365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Bauteile ausbauen, benennen, im Bauteilprotokoll erfassen.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40080" y="2606040"/>
            <a:ext cx="475488" cy="475488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9" name="Text 7"/>
          <p:cNvSpPr/>
          <p:nvPr/>
        </p:nvSpPr>
        <p:spPr>
          <a:xfrm>
            <a:off x="640080" y="260604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1298448" y="2587752"/>
            <a:ext cx="47365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Kenngrößen recherchieren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298448" y="2898648"/>
            <a:ext cx="47365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 jedem Bauteil Modell, Kenndaten und Bedeutung ermitteln.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640080" y="3749040"/>
            <a:ext cx="475488" cy="475488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374904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1298448" y="3730752"/>
            <a:ext cx="47365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Wieder zusammenbauen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1298448" y="4041648"/>
            <a:ext cx="47365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 Arbeitssicherheit und ESD-Schutz achten.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6309360" y="1463040"/>
            <a:ext cx="475488" cy="475488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17" name="Text 15"/>
          <p:cNvSpPr/>
          <p:nvPr/>
        </p:nvSpPr>
        <p:spPr>
          <a:xfrm>
            <a:off x="6309360" y="146304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6967728" y="1444752"/>
            <a:ext cx="47365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Firmware dokumentieren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967728" y="1755648"/>
            <a:ext cx="47365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BIOS- und UEFI-Einstellungen erfassen und begründen.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6309360" y="2606040"/>
            <a:ext cx="475488" cy="475488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21" name="Text 19"/>
          <p:cNvSpPr/>
          <p:nvPr/>
        </p:nvSpPr>
        <p:spPr>
          <a:xfrm>
            <a:off x="6309360" y="260604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6967728" y="2587752"/>
            <a:ext cx="47365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Datenblatt auswerten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6967728" y="2898648"/>
            <a:ext cx="47365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englisches Spec-Sheet in eine Vergleichstabelle überführen.</a:t>
            </a:r>
            <a:endParaRPr lang="en-US" sz="1250" dirty="0"/>
          </a:p>
        </p:txBody>
      </p:sp>
      <p:sp>
        <p:nvSpPr>
          <p:cNvPr id="24" name="Shape 22"/>
          <p:cNvSpPr/>
          <p:nvPr/>
        </p:nvSpPr>
        <p:spPr>
          <a:xfrm>
            <a:off x="6309360" y="3749040"/>
            <a:ext cx="475488" cy="475488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25" name="Text 23"/>
          <p:cNvSpPr/>
          <p:nvPr/>
        </p:nvSpPr>
        <p:spPr>
          <a:xfrm>
            <a:off x="6309360" y="374904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700" dirty="0"/>
          </a:p>
        </p:txBody>
      </p:sp>
      <p:sp>
        <p:nvSpPr>
          <p:cNvPr id="26" name="Text 24"/>
          <p:cNvSpPr/>
          <p:nvPr/>
        </p:nvSpPr>
        <p:spPr>
          <a:xfrm>
            <a:off x="6967728" y="3730752"/>
            <a:ext cx="47365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Rechenblatt bearbeiten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6967728" y="4041648"/>
            <a:ext cx="47365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Datenmengen, Übertragungsraten und Übertragungszeiten.</a:t>
            </a:r>
            <a:endParaRPr lang="en-US" sz="1250" dirty="0"/>
          </a:p>
        </p:txBody>
      </p:sp>
      <p:sp>
        <p:nvSpPr>
          <p:cNvPr id="28" name="Shape 26"/>
          <p:cNvSpPr/>
          <p:nvPr/>
        </p:nvSpPr>
        <p:spPr>
          <a:xfrm>
            <a:off x="502920" y="4937760"/>
            <a:ext cx="11155680" cy="685800"/>
          </a:xfrm>
          <a:prstGeom prst="roundRect">
            <a:avLst>
              <a:gd name="adj" fmla="val 8000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31520" y="501091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30" name="Text 28"/>
          <p:cNvSpPr/>
          <p:nvPr/>
        </p:nvSpPr>
        <p:spPr>
          <a:xfrm>
            <a:off x="731520" y="5248656"/>
            <a:ext cx="106984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Alles, was Sie hier dokumentieren, brauchen Sie in LE 06 für den Angebotsvergleich wieder.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73152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Sie jetzt können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822960" y="1691640"/>
            <a:ext cx="105156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–"/>
            </a:pPr>
            <a:r>
              <a:rPr lang="en-US" sz="16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 Aufbau eines Rechners erklären und Bauteile zuordnen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–"/>
            </a:pPr>
            <a:r>
              <a:rPr lang="en-US" sz="16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Komponenten und ihre Kenngrößen benennen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–"/>
            </a:pPr>
            <a:r>
              <a:rPr lang="en-US" sz="16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SSD und HDD, Dateisysteme und Geräteklassen unterscheiden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–"/>
            </a:pPr>
            <a:r>
              <a:rPr lang="en-US" sz="16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Datenmengen, Übertragungsraten und Übertragungszeiten berechnen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–"/>
            </a:pPr>
            <a:r>
              <a:rPr lang="en-US" sz="16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Datenblatt auswerten, auch auf Englisch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822960" y="4892040"/>
            <a:ext cx="10515600" cy="822960"/>
          </a:xfrm>
          <a:prstGeom prst="roundRect">
            <a:avLst>
              <a:gd name="adj" fmla="val 6667"/>
            </a:avLst>
          </a:prstGeom>
          <a:solidFill>
            <a:srgbClr val="0A4A7A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51560" y="498348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Nächste Lerneinheit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1051560" y="5230368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03 — Software, Lizenzen und Urheberrecht: Welche Software wofür, und was Sie beim Kauf eigentlich erwerben.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bfw – Unternehmen für Bildung</dc:creator>
  <cp:lastModifiedBy>bfw – Unternehmen für Bildung</cp:lastModifiedBy>
  <cp:revision>1</cp:revision>
  <dcterms:created xsi:type="dcterms:W3CDTF">2026-08-11T05:41:22Z</dcterms:created>
  <dcterms:modified xsi:type="dcterms:W3CDTF">2026-08-11T05:41:22Z</dcterms:modified>
</cp:coreProperties>
</file>