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Kundenauftrag und Anforderungen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Kundenwunsch zum Lastenheft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2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Kundengespräch führen und den Bedarf klären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Wünsche in überprüfbare Anforderungen übersetzen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priorisieren und dokumentieren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und Pflichtenheft unterscheiden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Normen und Kennzeichnungen für die Auswahl nutzen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vollständiges Lastenheft für den Auftrag Steinbach &amp; Partner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6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Sammeln Sie zu zweit: Was hat Ihre Kundschaft im letzten Job gesagt — und was hat sie eigentlich gemeint?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Auftrag: Steinbach &amp; Partner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3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286000"/>
          </a:xfrm>
          <a:prstGeom prst="roundRect">
            <a:avLst>
              <a:gd name="adj" fmla="val 24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Kunde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Steuerberatungskanzlei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Beschäftigte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Bildschirmarbeitsplätze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Bestandskunde seit 2019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286000"/>
          </a:xfrm>
          <a:prstGeom prst="roundRect">
            <a:avLst>
              <a:gd name="adj" fmla="val 24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Aufgabe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Umzug in neue Räume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Rechner sind neun Jahre alt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 und Server vorhanden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 am 11. Mai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286000"/>
          </a:xfrm>
          <a:prstGeom prst="roundRect">
            <a:avLst>
              <a:gd name="adj" fmla="val 2400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Rolle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arbeiten bei KONTURA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Bedarf klären bis Übergabe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Auftrag trägt das ganze Modul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393192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0050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24281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Kunde sagt, was er möchte. Was er braucht, müssen Sie herausfinden — und aufschreiben.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9834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31520" y="523951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Lesen Sie das Rahmenszenario. Markieren Sie jede Aussage, die noch keine verwertbare Anforderung ist.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Wunsch oder Anforderung?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4 von 13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74066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der Kunde sagt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daraus werden muss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„Es soll schnell sein.“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Branchensoftware startet in unter 15 Sekunden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„Zwei Bildschirme pro Platz.“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Bildschirme, mindestens 27 Zoll, höhenverstellbar, je Arbeitsplatz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„Für Frau Adam muss was Besonderes her.“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Arbeitsplatz erfüllt die Anforderungen der Barrierefreiheit bei starker Sehbehinderung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„Die alten Rechner müssen ordentlich weg.“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Datenlöschung nach anerkanntem Verfahren mit Protokoll, Entsorgung nach ElektroG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„So etwa unter 25.000 Euro.“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Netto oder brutto? — muss geklärt werden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9377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029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20" y="528523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Übersetzen Sie in Dreiergruppen zwei weitere Aussagen aus dem Szenario in überprüfbare Anforderungen.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Arten von Anforderungen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5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Funktional — was das System können muss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Branchensoftware ausführen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Bildschirme gleichzeitig ansteuern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die Netzlaufwerke zugreifen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Netzwerkdrucker drucken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Nichtfunktional — wie gut es das können muss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Ergonomie und Barrierefreiheit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Lautstärke im Großraumbüro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Energieverbrauch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und Datenschutz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 in der Fristenphase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2062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279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5171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Nichtfunktionale Anforderungen werden am häufigsten vergessen — und verursachen später den meisten Ärger.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Priorisieren: Muss, Soll, Kann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6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63040"/>
            <a:ext cx="475488" cy="475488"/>
          </a:xfrm>
          <a:prstGeom prst="ellipse">
            <a:avLst/>
          </a:prstGeom>
          <a:solidFill>
            <a:srgbClr val="003366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63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4447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556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diese Anforderung ist der Auftrag nicht erfüllt. Beispiel: Die Branchensoftware muss laufen.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606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5877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Wichtig, aber verhandelbar. Beispiel: Höhenverstellbare Tische an allen Plätzen.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749040"/>
            <a:ext cx="475488" cy="475488"/>
          </a:xfrm>
          <a:prstGeom prst="ellipse">
            <a:avLst/>
          </a:prstGeom>
          <a:solidFill>
            <a:srgbClr val="7FA8C6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49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7307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40416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Wünschenswert, wenn Budget und Zeit es zulassen. Beispiel: Zusätzliche Dockingstationen.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9651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31520" y="52029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Priorisierung ist jede Anforderung gleich wichtig. Genau dann wird bei Zeitdruck willkürlich gestrichen.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und Pflichtenheft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7 von 13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617720"/>
                <a:gridCol w="4617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Lastenheft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Pflichtenheft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schreibt 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Auftraggeber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Auftragnehmer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steht drin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gefordert wird und wofür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 es umgesetzt wird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Zeitpunkt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der Ausschreibung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Auftragserteilung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Grundlage für Angebote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Grundlage für Umsetzung und Abnahme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Beispielsatz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„Zwei Dokumente nebeneinander lesbar“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„2 × 27 Zoll, 3840 × 2160, höhenverstellbar“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9651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2029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Lastenheft beschreibt das Problem, das Pflichtenheft die Lösung. Jede Anforderung muss in beiden auftauchen.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Kennzeichen: Pflicht oder freiwillig?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8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3108960"/>
          </a:xfrm>
          <a:prstGeom prst="roundRect">
            <a:avLst>
              <a:gd name="adj" fmla="val 176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 — ohne sie kein Marktzugang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— Herstellererklärung zur Einhaltung der EU-Vorschriften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RoHS — Begrenzung gefährlicher Stoffe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Durchgestrichene Mülltonne — Rücknahmepflicht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EU-Energielabel bei Bildschirmen, Klassen A bis G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3108960"/>
          </a:xfrm>
          <a:prstGeom prst="roundRect">
            <a:avLst>
              <a:gd name="adj" fmla="val 176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Freiwillig — Qualität über dem Mindestmaß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GS — Sicherheit, von unabhängiger Stelle geprüft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Blauer Engel — deutsches Umweltzeichen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TCO Certified — Umwelt und Soziales, befristet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EPEAT — Bronze, Silber, Gold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66344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7365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97433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ist keine Prüfung und kein Gütesiegel. GS ist freiwillig, aber fremdgeprüft — genau andersherum, als die meisten vermuten.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Kennzeichen in der Beschaffung nutzen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9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Zuerst die Pflichtkennzeichen prüfen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Fehlt CE, ist das Angebot nicht verwendbar. Das ist ein Ausschlusskriterium, keine Bewertungsfrage.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4231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4048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Freiwillige Siegel als Bewertungskriterium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7157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die Nutzwertanalyse aufnehmen — nicht als Ausschluss verwenden, sonst schließen Sie ohne Not Anbieter aus.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4290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4290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4107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Gültigkeit und Modellbezug prüfen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7216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Zertifikate laufen ab und gelten für ein konkretes Modell, nicht für eine Produktreihe.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4348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4348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4165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 Lastenheft schreiben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7274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nicht gefordert wurde, kann später nicht eingefordert werden.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Normen, die am Arbeitsplatz gelten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10 von 13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772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Norm oder Vorschrift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Wofür sie gilt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 EN ISO 9241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Ergonomie der Mensch-System-Interaktion: Bildschirm, Eingabegeräte, Arbeitsumgebung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Arbeitsstättenverordnung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Verbindliche Vorgaben für Bildschirmarbeitsplätze in Deutschland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 EN 62040-3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Klassifizierung unterbrechungsfreier Stromversorgungen — kommt in LE 05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Barrierefreiheitsstärkungsgesetz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Anforderungen an die Barrierefreiheit von Produkten und Diensten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ElektroG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Rücknahme und Entsorgung von Elektroaltgeräten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9377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029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20" y="528523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Ordnen Sie in der Übung neun Kennzeichen ihrer Aussage zu und entscheiden Sie bei sechs davon: Pflicht oder freiwillig?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Kundengespräch vorbereiten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11 von 13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834640"/>
          </a:xfrm>
          <a:prstGeom prst="roundRect">
            <a:avLst>
              <a:gd name="adj" fmla="val 193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Vorher klären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weiß ich über den Kunden?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Unterlagen brauche ich?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viel Zeit ist eingeplant?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834640"/>
          </a:xfrm>
          <a:prstGeom prst="roundRect">
            <a:avLst>
              <a:gd name="adj" fmla="val 193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Gespräch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zuhören, dann fragen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Nachfragen bei Unklarem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Zahlen und Termine mitschreiben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Ende zusammenfassen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834640"/>
          </a:xfrm>
          <a:prstGeom prst="roundRect">
            <a:avLst>
              <a:gd name="adj" fmla="val 193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Notizen sofort ordnen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 Punkte auflisten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Annahmen kennzeichnen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entwerfen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389120"/>
            <a:ext cx="11155680" cy="914400"/>
          </a:xfrm>
          <a:prstGeom prst="roundRect">
            <a:avLst>
              <a:gd name="adj" fmla="val 6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46227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700016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Alles, was Sie annehmen statt zu fragen, schreiben Sie auf und kennzeichnen es als Annahme. Unausgesprochene Annahmen sind die häufigste Ursache für Streit über den Leistungsumfang.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Punkte sind noch offen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01 Kundenauftrag und Anforderungen | 10.08.2026 | Seite 12 von 13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25880"/>
            <a:ext cx="111556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Kanzleisoftware genau, in welcher Version, mit welchen Systemanforderungen?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Bildschirmgröße, Auflösung, Anschlussart — zwei Bildschirme sind nicht gleich zwei Bildschirme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und Grad der Sehbehinderung von Frau Adam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Umgang mit den Altgeräten: Datenlöschung, Nachweis, Entsorgung oder Ankauf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an die Lautstärke der Geräte im Großraum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Druckvolumen, Farbe oder Schwarzweiß, Vertraulichkeit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der genannte Betrag netto oder brutto gemeint?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passiert bei Stromausfall in der Fristenphase?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49834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507492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533095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Rollenspiel in Dreiergruppen: Kunde, Berater, Beobachter. Klären Sie mindestens vier dieser Punkte.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Kundenaussagen überprüfbare Anforderungen ableiten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Funktionale und nichtfunktionale Anforderungen unterscheiden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Muss, Soll und Kann priorisieren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und Pflichtenheft auseinanderhalten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Pflichtkennzeichen von freiwilligen Siegeln unterscheiden und in der Beschaffung anwenden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02 — Hardwarekomponenten und ihre Kenngrößen: Woraus ein Arbeitsplatzrechner besteht und wie man Datenblätter liest.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2026-08-11T05:23:11Z</dcterms:created>
  <dcterms:modified xsi:type="dcterms:W3CDTF">2026-08-11T05:23:11Z</dcterms:modified>
</cp:coreProperties>
</file>