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Einstieg: Wer sind die Wettbewerber eures Betriebs – und warum kauft ein Kunde bei euch und nicht dort?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37160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A – Der Betrieb und sein Umfeld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87452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09 – Das Marktumfeld des Betriebs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731520" y="283464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Lernfeld 1 · 10 Unterrichtseinheiten · Fachinformatiker und Kaufleute für IT-Systemmanagement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40233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Lübeck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Lernziele dieser Lerneinheit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1188720"/>
            <a:ext cx="804672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 einfachen und den erweiterten Wirtschaftskreislauf darstellen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Geldströme den Beteiligten zuordnen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Marktarten und Transaktionsbereiche unterscheiden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neun Marktformen bestimmen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Preisbildung über Angebot und Nachfrage erklären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Wettbewerbsstrategien und Marktsegmentierung anwenden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Marktgrößen berechnen und die Marktsituation eines IT-Dienstleisters einschätzen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09 – Das Marktumfeld  ·  04.08.2026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2 von 16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Ablauf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430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344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Kreislauf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5544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Einfach und erweitert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Geldströme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73552" y="11430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10712" y="12344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Märkte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410712" y="15544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Marktarten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B2B, B2C, B2A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80760" y="11430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0" y="12344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Marktformen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217920" y="15544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Polypol bis Monopol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28346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Preisbildung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594360" y="31546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Angebot und Nachfrage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Gleichgewicht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3273552" y="27432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410712" y="28346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Wettbewerb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3410712" y="31546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Segmentierung, Marktgrößen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080760" y="27432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217920" y="28346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· Übung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6217920" y="31546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Aufgabenblatt LE 09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Marktanalyse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09 – Das Marktumfeld  ·  04.08.2026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3 von 16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einfache Wirtschaftskreislauf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1097280" y="1645920"/>
            <a:ext cx="2651760" cy="914400"/>
          </a:xfrm>
          <a:prstGeom prst="roundRect">
            <a:avLst>
              <a:gd name="adj" fmla="val 8000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170432" y="1645920"/>
            <a:ext cx="25054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Haushalte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394960" y="1645920"/>
            <a:ext cx="2651760" cy="914400"/>
          </a:xfrm>
          <a:prstGeom prst="roundRect">
            <a:avLst>
              <a:gd name="adj" fmla="val 8000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68112" y="1645920"/>
            <a:ext cx="25054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Unternehmen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3931920" y="1691640"/>
            <a:ext cx="1280160" cy="274320"/>
          </a:xfrm>
          <a:prstGeom prst="rightArrow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931920" y="2240280"/>
            <a:ext cx="1280160" cy="274320"/>
          </a:xfrm>
          <a:prstGeom prst="leftArrow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657600" y="13716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Arbeit, Kapital, Boden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3657600" y="25603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Löhne, Zinsen, Mieten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48640" y="310896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Haushalte stellen Produktionsfaktoren bereit und erhalten Einkommen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Unternehmen liefern Güter und Dienstleistungen und erhalten Konsumausgaben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457200" y="402336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1792" y="402336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Jedem Güterstrom steht ein Geldstrom in entgegengesetzter Richtung gegenüber.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09 – Das Marktumfeld  ·  04.08.2026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4 von 16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erweiterte Wirtschaftskreislauf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371600"/>
            <a:ext cx="1920240" cy="777240"/>
          </a:xfrm>
          <a:prstGeom prst="roundRect">
            <a:avLst>
              <a:gd name="adj" fmla="val 9412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30352" y="1371600"/>
            <a:ext cx="17739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Haushalte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766560" y="1371600"/>
            <a:ext cx="1920240" cy="777240"/>
          </a:xfrm>
          <a:prstGeom prst="roundRect">
            <a:avLst>
              <a:gd name="adj" fmla="val 9412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39712" y="1371600"/>
            <a:ext cx="17739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Unternehmen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2514600"/>
            <a:ext cx="1920240" cy="777240"/>
          </a:xfrm>
          <a:prstGeom prst="roundRect">
            <a:avLst>
              <a:gd name="adj" fmla="val 9412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30352" y="2514600"/>
            <a:ext cx="17739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Staat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611880" y="1965960"/>
            <a:ext cx="1920240" cy="777240"/>
          </a:xfrm>
          <a:prstGeom prst="roundRect">
            <a:avLst>
              <a:gd name="adj" fmla="val 9412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85032" y="1965960"/>
            <a:ext cx="17739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Banken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766560" y="2514600"/>
            <a:ext cx="1920240" cy="777240"/>
          </a:xfrm>
          <a:prstGeom prst="roundRect">
            <a:avLst>
              <a:gd name="adj" fmla="val 9412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839712" y="2514600"/>
            <a:ext cx="17739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Ausland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548640" y="342900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Staat: nimmt Steuern ein, zahlt Sozialleistungen und Subventionen, vergibt öffentliche Aufträge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Banken: vergeben Kredite, nehmen Spareinlagen entgegen, zahlen und erhalten Zinsen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Ausland: Exporte, Importe, Kapitalströme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09 – Das Marktumfeld  ·  04.08.2026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5 von 16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Marktarten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Freier Markt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002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Zugang für jeden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46120" y="11887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8328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Geschlossener Markt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383280" y="16002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Zugang beschränkt durch Zulassung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35040" y="11887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17220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Gütermarkt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172200" y="16002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Konsum- und Investitionsgüter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25603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Faktorenmarkt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594360" y="29718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Boden, Arbeit, Kapital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3246120" y="25603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38328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Vollkommener Markt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3383280" y="29718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Modellannahme: homogene Güter, volle Transparenz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035040" y="25603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17220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Unvollkommener Markt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6172200" y="29718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Realität: Präferenzen, Beratungsbedarf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457200" y="402336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1792" y="402336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IT-Dienstleistungsmarkt ist unvollkommen: Vertrauen, Erreichbarkeit und Referenzen entscheiden mit.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09 – Das Marktumfeld  ·  04.08.2026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6 von 16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Transaktionsbereiche im E-Commerce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B2B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002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Unternehmen an Unternehmen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46120" y="11887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8328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B2C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383280" y="16002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Unternehmen an Verbraucher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35040" y="11887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17220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B2A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172200" y="16002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Unternehmen an Verwaltung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25603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C2C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594360" y="29718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Verbraucher an Verbraucher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3246120" y="25603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38328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C2B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3383280" y="29718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Verbraucher an Unternehmen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035040" y="25603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17220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A2B / A2C / A2A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6172200" y="29718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Verwaltung an Unternehmen, Verbraucher, Verwaltung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548640" y="402336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Systemhaus arbeitet überwiegend im B2B- und B2A-Bereich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09 – Das Marktumfeld  ·  04.08.2026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7 von 16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neun Marktformen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2542032" y="1143000"/>
            <a:ext cx="1993392" cy="658368"/>
          </a:xfrm>
          <a:prstGeom prst="roundRect">
            <a:avLst>
              <a:gd name="adj" fmla="val 11111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615184" y="1143000"/>
            <a:ext cx="184708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 Nachfrager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4626864" y="1143000"/>
            <a:ext cx="1993392" cy="658368"/>
          </a:xfrm>
          <a:prstGeom prst="roundRect">
            <a:avLst>
              <a:gd name="adj" fmla="val 11111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700016" y="1143000"/>
            <a:ext cx="184708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wenige Nachfrager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711696" y="1143000"/>
            <a:ext cx="1993392" cy="658368"/>
          </a:xfrm>
          <a:prstGeom prst="roundRect">
            <a:avLst>
              <a:gd name="adj" fmla="val 11111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784848" y="1143000"/>
            <a:ext cx="184708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Nachfrager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57200" y="1892808"/>
            <a:ext cx="1993392" cy="658368"/>
          </a:xfrm>
          <a:prstGeom prst="roundRect">
            <a:avLst>
              <a:gd name="adj" fmla="val 11111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30352" y="1892808"/>
            <a:ext cx="184708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 Anbieter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2542032" y="1892808"/>
            <a:ext cx="1993392" cy="658368"/>
          </a:xfrm>
          <a:prstGeom prst="roundRect">
            <a:avLst>
              <a:gd name="adj" fmla="val 11111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615184" y="1892808"/>
            <a:ext cx="184708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Polypol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4626864" y="1892808"/>
            <a:ext cx="1993392" cy="658368"/>
          </a:xfrm>
          <a:prstGeom prst="roundRect">
            <a:avLst>
              <a:gd name="adj" fmla="val 11111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700016" y="1892808"/>
            <a:ext cx="184708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Nachfrageoligopol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6711696" y="1892808"/>
            <a:ext cx="1993392" cy="658368"/>
          </a:xfrm>
          <a:prstGeom prst="roundRect">
            <a:avLst>
              <a:gd name="adj" fmla="val 11111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784848" y="1892808"/>
            <a:ext cx="184708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Nachfragemonopol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57200" y="2642616"/>
            <a:ext cx="1993392" cy="658368"/>
          </a:xfrm>
          <a:prstGeom prst="roundRect">
            <a:avLst>
              <a:gd name="adj" fmla="val 11111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30352" y="2642616"/>
            <a:ext cx="184708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wenige Anbieter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2542032" y="2642616"/>
            <a:ext cx="1993392" cy="658368"/>
          </a:xfrm>
          <a:prstGeom prst="roundRect">
            <a:avLst>
              <a:gd name="adj" fmla="val 11111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615184" y="2642616"/>
            <a:ext cx="184708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Angebotsoligopol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4626864" y="2642616"/>
            <a:ext cx="1993392" cy="658368"/>
          </a:xfrm>
          <a:prstGeom prst="roundRect">
            <a:avLst>
              <a:gd name="adj" fmla="val 11111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700016" y="2642616"/>
            <a:ext cx="184708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zweiseitiges Oligopol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6711696" y="2642616"/>
            <a:ext cx="1993392" cy="658368"/>
          </a:xfrm>
          <a:prstGeom prst="roundRect">
            <a:avLst>
              <a:gd name="adj" fmla="val 11111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784848" y="2642616"/>
            <a:ext cx="184708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beschränktes Nachfragemonopol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457200" y="3392424"/>
            <a:ext cx="1993392" cy="658368"/>
          </a:xfrm>
          <a:prstGeom prst="roundRect">
            <a:avLst>
              <a:gd name="adj" fmla="val 11111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30352" y="3392424"/>
            <a:ext cx="184708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Anbieter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2542032" y="3392424"/>
            <a:ext cx="1993392" cy="658368"/>
          </a:xfrm>
          <a:prstGeom prst="roundRect">
            <a:avLst>
              <a:gd name="adj" fmla="val 11111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2615184" y="3392424"/>
            <a:ext cx="184708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Angebotsmonopol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4626864" y="3392424"/>
            <a:ext cx="1993392" cy="658368"/>
          </a:xfrm>
          <a:prstGeom prst="roundRect">
            <a:avLst>
              <a:gd name="adj" fmla="val 11111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700016" y="3392424"/>
            <a:ext cx="184708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beschränktes Angebotsmonopol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6711696" y="3392424"/>
            <a:ext cx="1993392" cy="658368"/>
          </a:xfrm>
          <a:prstGeom prst="roundRect">
            <a:avLst>
              <a:gd name="adj" fmla="val 11111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784848" y="3392424"/>
            <a:ext cx="184708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zweiseitiges Monopol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548640" y="41148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Blau hervorgehoben: die drei Klassiker – Polypol (vollständige Konkurrenz), Angebotsoligopol (wenige Anbieter), Angebotsmonopol (ein Anbieter mit Preismacht)</a:t>
            </a:r>
            <a:endParaRPr lang="en-US" sz="1250" dirty="0"/>
          </a:p>
        </p:txBody>
      </p:sp>
      <p:sp>
        <p:nvSpPr>
          <p:cNvPr id="34" name="Text 32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09 – Das Marktumfeld  ·  04.08.2026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8 von 16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Preisbildung im Modell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1097280" y="3657600"/>
            <a:ext cx="4206240" cy="0"/>
          </a:xfrm>
          <a:prstGeom prst="line">
            <a:avLst/>
          </a:prstGeom>
          <a:noFill/>
          <a:ln w="19050">
            <a:solidFill>
              <a:srgbClr val="00336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97280" y="1371600"/>
            <a:ext cx="0" cy="2286000"/>
          </a:xfrm>
          <a:prstGeom prst="line">
            <a:avLst/>
          </a:prstGeom>
          <a:noFill/>
          <a:ln w="19050">
            <a:solidFill>
              <a:srgbClr val="00336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371600" y="1554480"/>
            <a:ext cx="3657600" cy="1828800"/>
          </a:xfrm>
          <a:prstGeom prst="line">
            <a:avLst/>
          </a:prstGeom>
          <a:noFill/>
          <a:ln w="31750">
            <a:solidFill>
              <a:srgbClr val="0066A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flipV="1">
            <a:off x="1371600" y="1554480"/>
            <a:ext cx="3657600" cy="1828800"/>
          </a:xfrm>
          <a:prstGeom prst="line">
            <a:avLst/>
          </a:prstGeom>
          <a:noFill/>
          <a:ln w="31750">
            <a:solidFill>
              <a:srgbClr val="F0A50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11480" y="118872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Preis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72000" y="37033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Menge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72000" y="329184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Nachfrage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572000" y="141732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07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Angebot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651760" y="224028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Gleichgewicht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760720" y="1280160"/>
            <a:ext cx="2926080" cy="2377440"/>
          </a:xfrm>
          <a:prstGeom prst="roundRect">
            <a:avLst>
              <a:gd name="adj" fmla="val 2308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897880" y="1371600"/>
            <a:ext cx="2651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Ablesen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5897880" y="1691640"/>
            <a:ext cx="265176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Schnittpunkt = Gleichgewichtspreis und Gleichgewichtsmenge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Preis darüber: Angebotsüberhang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Preis darunter: Nachfrageüberhang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548640" y="393192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Steigt die Nachfrage, verschiebt sich die Kurve nach rechts: höherer Preis, größere Menge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09 – Das Marktumfeld  ·  04.08.2026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9 von 16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Wenn sich etwas verschiebt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4023360" cy="1371600"/>
          </a:xfrm>
          <a:prstGeom prst="roundRect">
            <a:avLst>
              <a:gd name="adj" fmla="val 4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3716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Nachfrage steigt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3749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Cloud-Boom, Förderprogramme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Folge: höherer Preis, größere Menge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663440" y="1280160"/>
            <a:ext cx="4023360" cy="1371600"/>
          </a:xfrm>
          <a:prstGeom prst="roundRect">
            <a:avLst>
              <a:gd name="adj" fmla="val 4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800600" y="13716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Nachfrage sinkt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4800600" y="1691640"/>
            <a:ext cx="3749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Investitionsstopp in der Krise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Folge: niedrigerer Preis, kleinere Menge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57200" y="2788920"/>
            <a:ext cx="4023360" cy="1371600"/>
          </a:xfrm>
          <a:prstGeom prst="roundRect">
            <a:avLst>
              <a:gd name="adj" fmla="val 400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94360" y="288036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Angebot steigt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594360" y="3200400"/>
            <a:ext cx="3749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neue Anbieter am Markt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Folge: niedrigerer Preis, größere Menge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663440" y="2788920"/>
            <a:ext cx="4023360" cy="1371600"/>
          </a:xfrm>
          <a:prstGeom prst="roundRect">
            <a:avLst>
              <a:gd name="adj" fmla="val 400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800600" y="288036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Angebot sinkt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800600" y="3200400"/>
            <a:ext cx="3749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Lieferengpass bei Chips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Folge: höherer Preis, kleinere Menge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09 – Das Marktumfeld  ·  04.08.2026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10 von 16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Wettbewerbsstrategien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Preiswettbewerb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002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Günstiger als der Wettbewerb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46120" y="11887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8328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Qualitätswettbewerb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383280" y="16002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Kurze garantierte Reaktionszeiten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35040" y="11887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17220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Innovationswettbewerb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172200" y="16002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Neue Technologien zuerst anbieten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25603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Servicewettbewerb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594360" y="29718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Fester Ansprechpartner, Erreichbarkeit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3246120" y="25603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38328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Markenwettbewerb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3383280" y="29718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Image, Auszeichnungen, Referenzen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035040" y="25603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17220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Nischenstrategie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6172200" y="29718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für Arztpraxen oder Hafenlogistik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457200" y="402336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1792" y="402336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kleines Systemhaus gewinnt selten über den Preis – Nische, Service und Qualität sind die tragfähigeren Wege.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09 – Das Marktumfeld  ·  04.08.2026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11 von 16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Marktsegmentierung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2011680" cy="1828800"/>
          </a:xfrm>
          <a:prstGeom prst="roundRect">
            <a:avLst>
              <a:gd name="adj" fmla="val 3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371600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Geografisch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17373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Region, Ortsgröße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Lübeck und Umland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2606040" y="1280160"/>
            <a:ext cx="2011680" cy="1828800"/>
          </a:xfrm>
          <a:prstGeom prst="roundRect">
            <a:avLst>
              <a:gd name="adj" fmla="val 3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0" y="1371600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Demografisch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2743200" y="1691640"/>
            <a:ext cx="17373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Alter, Beruf, Einkommen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Betriebsgröße im B2B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754880" y="1280160"/>
            <a:ext cx="2011680" cy="1828800"/>
          </a:xfrm>
          <a:prstGeom prst="roundRect">
            <a:avLst>
              <a:gd name="adj" fmla="val 3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892040" y="1371600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Psychografisch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4892040" y="1691640"/>
            <a:ext cx="17373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Werte, Lebensstil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Risikobereitschaft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903720" y="1280160"/>
            <a:ext cx="1783080" cy="1828800"/>
          </a:xfrm>
          <a:prstGeom prst="roundRect">
            <a:avLst>
              <a:gd name="adj" fmla="val 307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040880" y="1371600"/>
            <a:ext cx="1508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Verhalten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7040880" y="1691640"/>
            <a:ext cx="15087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Kaufverhalten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Preissensibilität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548640" y="329184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Ziel: homogene Gruppen bilden und gezielt ansprechen statt alle gleich zu behandeln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B2B wird zusätzlich nach Branche, Betriebsgröße und IT-Reifegrad segmentiert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09 – Das Marktumfeld  ·  04.08.2026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12 von 16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Marktgrößen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4023360" cy="1280160"/>
          </a:xfrm>
          <a:prstGeom prst="roundRect">
            <a:avLst>
              <a:gd name="adj" fmla="val 4286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3716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Marktpotenzial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Maximal mögliche Absatzmenge aller Anbieter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663440" y="1280160"/>
            <a:ext cx="4023360" cy="1280160"/>
          </a:xfrm>
          <a:prstGeom prst="roundRect">
            <a:avLst>
              <a:gd name="adj" fmla="val 4286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800600" y="13716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Marktvolumen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4800600" y="1691640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Tatsächlich realisierte Absatzmenge aller Anbieter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57200" y="2697480"/>
            <a:ext cx="4023360" cy="1280160"/>
          </a:xfrm>
          <a:prstGeom prst="roundRect">
            <a:avLst>
              <a:gd name="adj" fmla="val 4286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94360" y="278892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Absatzpotenzial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594360" y="3108960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Maximal mögliche Absatzmenge eines Unternehmens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663440" y="2697480"/>
            <a:ext cx="4023360" cy="1280160"/>
          </a:xfrm>
          <a:prstGeom prst="roundRect">
            <a:avLst>
              <a:gd name="adj" fmla="val 4286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800600" y="278892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Absatzvolumen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800600" y="3108960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Tatsächlich realisierte Absatzmenge eines Unternehmens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457200" y="406908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21792" y="406908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Marktanteil = (Absatzvolumen ÷ Marktvolumen) × 100 %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09 – Das Marktumfeld  ·  04.08.2026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13 von 16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Rahmenbedingungen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371600"/>
            <a:ext cx="2651760" cy="1828800"/>
          </a:xfrm>
          <a:prstGeom prst="roundRect">
            <a:avLst>
              <a:gd name="adj" fmla="val 3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46304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Saisonal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783080"/>
            <a:ext cx="23774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Jahreszeit, Kalender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Budgetzyklen der Kunden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Jahresende, Ferienzeiten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46120" y="1371600"/>
            <a:ext cx="2651760" cy="1828800"/>
          </a:xfrm>
          <a:prstGeom prst="roundRect">
            <a:avLst>
              <a:gd name="adj" fmla="val 3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83280" y="146304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Strukturell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383280" y="1783080"/>
            <a:ext cx="23774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Neue Technologien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Gesetze und Auflagen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Verändertes Nutzerverhalten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35040" y="1371600"/>
            <a:ext cx="2651760" cy="1828800"/>
          </a:xfrm>
          <a:prstGeom prst="roundRect">
            <a:avLst>
              <a:gd name="adj" fmla="val 3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172200" y="146304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Konjunkturell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172200" y="1783080"/>
            <a:ext cx="23774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Investitionsbereitschaft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Zinsniveau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Auftragslage der Kunden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548640" y="338328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die Analyse zählen außerdem Angebotsbreite und -tiefe, Lieferzeiten, Alleinstellungsmerkmale, Bewertungen, Stammkundenanteil und Standort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09 – Das Marktumfeld  ·  04.08.2026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14 von 16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nehmen wir mit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1188720"/>
            <a:ext cx="80467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Jedem Güterstrom steht ein Geldstrom entgegen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erweiterte Kreislauf umfasst Haushalte, Unternehmen, Staat, Banken und Ausland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IT-Dienstleistungsmarkt ist ein unvollkommener Markt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Neun Marktformen ergeben sich aus der Zahl der Anbieter und Nachfrager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Schnittpunkt von Angebot und Nachfrage ergibt Gleichgewichtspreis und -menge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Kleine Anbieter gewinnen über Nische, Service und Qualität, nicht über den Preis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Marktanteil = Absatzvolumen geteilt durch Marktvolumen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09 – Das Marktumfeld  ·  04.08.2026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15 von 16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 jetzt Sie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Aufgabenblatt LE 09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4023360" cy="2011680"/>
          </a:xfrm>
          <a:prstGeom prst="roundRect">
            <a:avLst>
              <a:gd name="adj" fmla="val 272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3716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Einzelarbeit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594360" y="1691640"/>
            <a:ext cx="37490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Aufgaben 1 bis 5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Zuordnung, Rechnen, Preisbildung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ca. 40 Minuten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663440" y="1280160"/>
            <a:ext cx="4023360" cy="2011680"/>
          </a:xfrm>
          <a:prstGeom prst="roundRect">
            <a:avLst>
              <a:gd name="adj" fmla="val 272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800600" y="13716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Partnerarbeit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800600" y="1691640"/>
            <a:ext cx="37490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 6: Marktstrategie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Empfehlung begründen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Vorstellung im Plenum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548640" y="347472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Ausschreibung und Angebotsvergleich sind Beschaffungsthemen und folgen in Modul B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09 – Das Marktumfeld  ·  04.08.2026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16 von 16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A – LE 09: Das Marktumfeld</dc:title>
  <dc:subject>PptxGenJS Presentation</dc:subject>
  <dc:creator>bfw Lübeck</dc:creator>
  <cp:lastModifiedBy>bfw Lübeck</cp:lastModifiedBy>
  <cp:revision>1</cp:revision>
  <dcterms:created xsi:type="dcterms:W3CDTF">2026-08-04T16:44:18Z</dcterms:created>
  <dcterms:modified xsi:type="dcterms:W3CDTF">2026-08-04T16:44:18Z</dcterms:modified>
</cp:coreProperties>
</file>