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Einstieg: Was geht in den Betrieb hinein, was kommt heraus – und wo genau entsteht dabei der Wert?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37160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A – Der Betrieb und sein Umfeld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87452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08 – Wertschöpfung und Geschäftsprozesse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731520" y="283464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Lernfeld 1 · 10 Unterrichtseinheiten · Fachinformatiker und Kaufleute für IT-Systemmanagement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40233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Lübeck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Lernziele dieser Lerneinheit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804672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Produktionsfaktoren und Güterarten einordnen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Wertschöpfung berechnen und ihre Verwendung erklären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Wertschöpfungskette eines IT-Dienstleisters beschreiben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Digitalisierung, digitale Transformation und Disruption unterscheiden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Geschäftsprozesse beschreiben und in Kern-, Support- und Managementprozesse gliedern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Einen Prozess strukturiert darstellen und mit Kennzahlen steuern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Integrierte Anwendungssysteme entlang der Wertschöpfungskette zuordnen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08 – Wertschöpfung und Geschäftsprozesse  ·  04.08.2026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2 von 17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Ablauf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430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344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Faktoren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5544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Produktionsfaktoren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Güterarten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73552" y="11430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10712" y="12344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Wertschöpfung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410712" y="15544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Berechnung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Wertschöpfungskette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80760" y="11430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0" y="12344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Digitalisierung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217920" y="15544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Transformation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Disruption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28346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Prozesse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594360" y="31546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Kern, Support, Management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Workflow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3273552" y="27432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410712" y="28346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Systeme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3410712" y="31546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ERP, CRM, SCM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DMS, BI, BPM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080760" y="27432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217920" y="28346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· Übung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217920" y="31546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Aufgabenblatt LE 08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Prozess modellieren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08 – Wertschöpfung und Geschäftsprozesse  ·  04.08.2026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3 von 17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Betriebliche Produktionsfaktoren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34440"/>
            <a:ext cx="4023360" cy="13716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32588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Elementarfaktoren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45920"/>
            <a:ext cx="3749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Ausführende Arbeit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Betriebsmittel: Gebäude, Server, Fahrzeuge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Werkstoffe: Roh-, Hilfs-, Betriebsstoffe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663440" y="1234440"/>
            <a:ext cx="4023360" cy="1371600"/>
          </a:xfrm>
          <a:prstGeom prst="roundRect">
            <a:avLst>
              <a:gd name="adj" fmla="val 400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800600" y="132588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Dispositiver Faktor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800600" y="1645920"/>
            <a:ext cx="3749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Planen, Organisieren, Leiten, Kontrollieren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Geschäftsführung, Projektleitung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57200" y="2743200"/>
            <a:ext cx="822960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94360" y="2834640"/>
            <a:ext cx="7955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Weitere Faktoren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594360" y="3154680"/>
            <a:ext cx="7955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(Kundendaten, Know-how), Energie, Kapital (Eigen- und Fremdkapital)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402336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1792" y="402336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IT-Dienstleistungsbetrieb ist die Information ein zentraler Faktor – oft wertvoller als die Hardware.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08 – Wertschöpfung und Geschäftsprozesse  ·  04.08.2026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4 von 17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Güterarten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34440"/>
            <a:ext cx="265176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32588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Sachgüter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45920"/>
            <a:ext cx="2377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Gebrauchsgüter: Server, Notebook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Verbrauchsgüter: Toner, Strom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46120" y="1234440"/>
            <a:ext cx="265176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3280" y="132588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Immaterielle Güter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383280" y="1645920"/>
            <a:ext cx="2377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Dienstleistungen: Beratung, Wartung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Rechte: Lizenzen, Patente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35040" y="1234440"/>
            <a:ext cx="265176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72200" y="132588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Freie Güter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172200" y="1645920"/>
            <a:ext cx="2377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Nicht knapp, kein Preis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Luft, Sonnenlicht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2834640"/>
            <a:ext cx="40233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292608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Wirtschaftsgüter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594360" y="3246120"/>
            <a:ext cx="3749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Knapp und mit Preis versehen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Hardware, Software, IT-Dienstleistungen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4663440" y="2834640"/>
            <a:ext cx="40233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800600" y="292608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Organisationsmittel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800600" y="3246120"/>
            <a:ext cx="3749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Formulare, Checklisten, Organigramme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Ticket- und ERP-Systeme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08 – Wertschöpfung und Geschäftsprozesse  ·  04.08.2026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5 von 17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Wertschöpfung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371600"/>
            <a:ext cx="2377440" cy="822960"/>
          </a:xfrm>
          <a:prstGeom prst="roundRect">
            <a:avLst>
              <a:gd name="adj" fmla="val 8889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30352" y="1371600"/>
            <a:ext cx="22311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Wert der erstellten Leistung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108960" y="1371600"/>
            <a:ext cx="457200" cy="822960"/>
          </a:xfrm>
          <a:prstGeom prst="roundRect">
            <a:avLst>
              <a:gd name="adj" fmla="val 1600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182112" y="1371600"/>
            <a:ext cx="31089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3840480" y="1371600"/>
            <a:ext cx="2377440" cy="822960"/>
          </a:xfrm>
          <a:prstGeom prst="roundRect">
            <a:avLst>
              <a:gd name="adj" fmla="val 8889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913632" y="1371600"/>
            <a:ext cx="22311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Wert der Vorleistungen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492240" y="1371600"/>
            <a:ext cx="457200" cy="822960"/>
          </a:xfrm>
          <a:prstGeom prst="roundRect">
            <a:avLst>
              <a:gd name="adj" fmla="val 1600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565392" y="1371600"/>
            <a:ext cx="31089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223760" y="1371600"/>
            <a:ext cx="1463040" cy="822960"/>
          </a:xfrm>
          <a:prstGeom prst="roundRect">
            <a:avLst>
              <a:gd name="adj" fmla="val 8889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296912" y="1371600"/>
            <a:ext cx="13167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Wertschöpfung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548640" y="256032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Vorleistungen sind alles, was von anderen Unternehmen bezogen wird: Hardware, Lizenzen, Subunternehmer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 der Wertschöpfung werden bezahlt: Löhne und Gehälter, Steuern, Zinsen, Gewinn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Hohe Handelsanteile bedeuten hohen Umsatz bei geringer Wertschöpfung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08 – Wertschöpfung und Geschäftsprozesse  ·  04.08.2026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6 von 17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Wertschöpfungskette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 im Systemhaus entsteht der Wert?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463040"/>
            <a:ext cx="1280160" cy="731520"/>
          </a:xfrm>
          <a:prstGeom prst="roundRect">
            <a:avLst>
              <a:gd name="adj" fmla="val 10000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30352" y="1463040"/>
            <a:ext cx="11338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Beratung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1856232" y="1463040"/>
            <a:ext cx="1280160" cy="731520"/>
          </a:xfrm>
          <a:prstGeom prst="roundRect">
            <a:avLst>
              <a:gd name="adj" fmla="val 10000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929384" y="1463040"/>
            <a:ext cx="11338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Planung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255264" y="1463040"/>
            <a:ext cx="1280160" cy="731520"/>
          </a:xfrm>
          <a:prstGeom prst="roundRect">
            <a:avLst>
              <a:gd name="adj" fmla="val 10000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328416" y="1463040"/>
            <a:ext cx="11338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Beschaffung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654296" y="1463040"/>
            <a:ext cx="1280160" cy="731520"/>
          </a:xfrm>
          <a:prstGeom prst="roundRect">
            <a:avLst>
              <a:gd name="adj" fmla="val 10000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27448" y="1463040"/>
            <a:ext cx="11338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Aufbau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053328" y="1463040"/>
            <a:ext cx="1280160" cy="731520"/>
          </a:xfrm>
          <a:prstGeom prst="roundRect">
            <a:avLst>
              <a:gd name="adj" fmla="val 10000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126480" y="1463040"/>
            <a:ext cx="11338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Betrieb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7452360" y="1463040"/>
            <a:ext cx="1280160" cy="731520"/>
          </a:xfrm>
          <a:prstGeom prst="roundRect">
            <a:avLst>
              <a:gd name="adj" fmla="val 10000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525512" y="1463040"/>
            <a:ext cx="11338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468880"/>
            <a:ext cx="8229600" cy="1280160"/>
          </a:xfrm>
          <a:prstGeom prst="roundRect">
            <a:avLst>
              <a:gd name="adj" fmla="val 4286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94360" y="2560320"/>
            <a:ext cx="7955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Unterstützende Aktivitäten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594360" y="2880360"/>
            <a:ext cx="7955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Personal, Rechnungswesen, interne IT, Qualitätsmanagement, Beschaffungsorganisation – notwendig, aber nicht unmittelbar wertschöpfend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548640" y="388620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größte Wertanteil liegt bei Beratung, Betrieb und Support – nicht im Weiterverkauf der Hardware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08 – Wertschöpfung und Geschäftsprozesse  ·  04.08.2026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7 von 17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Digitalisierung, Transformation, Disruption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2651760" cy="2011680"/>
          </a:xfrm>
          <a:prstGeom prst="roundRect">
            <a:avLst>
              <a:gd name="adj" fmla="val 272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Digitalisierung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23774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Analoges wird digital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Akten scannen, Ticket statt Zuruf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Ablauf bleibt gleich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46120" y="1280160"/>
            <a:ext cx="2651760" cy="2011680"/>
          </a:xfrm>
          <a:prstGeom prst="roundRect">
            <a:avLst>
              <a:gd name="adj" fmla="val 272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328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Digitale Transformation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383280" y="1691640"/>
            <a:ext cx="23774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Geschäftsmodell, Prozesse und Kultur ändern sich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Vom Hardwareverkauf zu Managed Services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35040" y="1280160"/>
            <a:ext cx="2651760" cy="2011680"/>
          </a:xfrm>
          <a:prstGeom prst="roundRect">
            <a:avLst>
              <a:gd name="adj" fmla="val 272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7220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Disruption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172200" y="1691640"/>
            <a:ext cx="23774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neues Modell verdrängt das alte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statt eigenem Serverraum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347472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1792" y="347472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Faustregel: Digitalisierung macht dasselbe anders. Transformation macht etwas anderes. Disruption macht das Alte überflüssig.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08 – Wertschöpfung und Geschäftsprozesse  ·  04.08.2026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8 von 17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Digitale Ökosysteme und Plattformen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280160"/>
            <a:ext cx="80467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Plattformen verbinden Anbieter und Nachfrager und verdienen an der Vermittlung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Digitale Ökosysteme koppeln viele Dienste eines Anbieters aneinander: Konto, Cloud, Endgeräte, Assistenz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Kunden bequem – zugleich entsteht Abhängigkeit von einem Anbieter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das Systemhaus heißt das: Beratung zu Ausstiegsszenarien und Datenportabilität gehört zum Angebot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57200" y="365760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21792" y="365760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eine Plattform verlassen will, scheitert selten an der Technik und meistens an den Daten und Verträgen.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08 – Wertschöpfung und Geschäftsprozesse  ·  04.08.2026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9 von 17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ein Geschäftsprozess?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463040"/>
            <a:ext cx="1737360" cy="777240"/>
          </a:xfrm>
          <a:prstGeom prst="roundRect">
            <a:avLst>
              <a:gd name="adj" fmla="val 9412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30352" y="1463040"/>
            <a:ext cx="159105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Auslöser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2514600" y="1463040"/>
            <a:ext cx="2194560" cy="777240"/>
          </a:xfrm>
          <a:prstGeom prst="roundRect">
            <a:avLst>
              <a:gd name="adj" fmla="val 9412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587752" y="1463040"/>
            <a:ext cx="204825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Aktivitäten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029200" y="1463040"/>
            <a:ext cx="1737360" cy="777240"/>
          </a:xfrm>
          <a:prstGeom prst="roundRect">
            <a:avLst>
              <a:gd name="adj" fmla="val 9412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102352" y="1463040"/>
            <a:ext cx="159105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7086600" y="1463040"/>
            <a:ext cx="1600200" cy="777240"/>
          </a:xfrm>
          <a:prstGeom prst="roundRect">
            <a:avLst>
              <a:gd name="adj" fmla="val 9412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159752" y="1463040"/>
            <a:ext cx="14538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Prozesskunde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2514600"/>
            <a:ext cx="8046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Zeitliche und sachlogische Abfolge von Aktivitäten zur Erreichung von Unternehmenszielen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Greift auf Ressourcen zu: Organisationseinheiten, Betriebsmittel, Daten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Störungsmeldung → Aufnahme, Klassifizierung, Bearbeitung, Prüfung → gelöste Störung → Kunde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08 – Wertschöpfung und Geschäftsprozesse  ·  04.08.2026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10 von 17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Drei Prozessarten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2651760" cy="2011680"/>
          </a:xfrm>
          <a:prstGeom prst="roundRect">
            <a:avLst>
              <a:gd name="adj" fmla="val 272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Kernprozess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23774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Kundennah und wertschöpfungsintensiv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Störungsbearbeitung, Projektabwicklung, Betrieb der Kundensysteme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46120" y="1280160"/>
            <a:ext cx="2651760" cy="2011680"/>
          </a:xfrm>
          <a:prstGeom prst="roundRect">
            <a:avLst>
              <a:gd name="adj" fmla="val 272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328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Supportprozess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383280" y="1691640"/>
            <a:ext cx="23774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Nicht wertschöpfend, aber notwendig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Buchhaltung, Personalwesen, interne IT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35040" y="1280160"/>
            <a:ext cx="2651760" cy="2011680"/>
          </a:xfrm>
          <a:prstGeom prst="roundRect">
            <a:avLst>
              <a:gd name="adj" fmla="val 272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7220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Managementprozess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172200" y="1691640"/>
            <a:ext cx="23774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Steuernd und planend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Zielplanung, Controlling, Qualitätsmanagement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548640" y="34290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Workflow = rechnergestützter, weitgehend automatisierter Teilprozess, etwa die automatische Ticketzuweisung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08 – Wertschöpfung und Geschäftsprozesse  ·  04.08.2026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11 von 17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Prozesse darstellen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Swimlane: Wer macht was, in welcher Reihenfolge?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1371600" cy="685800"/>
          </a:xfrm>
          <a:prstGeom prst="roundRect">
            <a:avLst>
              <a:gd name="adj" fmla="val 1066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30352" y="1371600"/>
            <a:ext cx="12252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1920240" y="2057400"/>
            <a:ext cx="676656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" y="2240280"/>
            <a:ext cx="1371600" cy="685800"/>
          </a:xfrm>
          <a:prstGeom prst="roundRect">
            <a:avLst>
              <a:gd name="adj" fmla="val 10667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30352" y="2240280"/>
            <a:ext cx="12252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Helpdesk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1920240" y="2926080"/>
            <a:ext cx="676656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7200" y="3108960"/>
            <a:ext cx="1371600" cy="685800"/>
          </a:xfrm>
          <a:prstGeom prst="roundRect">
            <a:avLst>
              <a:gd name="adj" fmla="val 10667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30352" y="3108960"/>
            <a:ext cx="12252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Technik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1920240" y="3794760"/>
            <a:ext cx="676656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103120" y="1417320"/>
            <a:ext cx="1280160" cy="594360"/>
          </a:xfrm>
          <a:prstGeom prst="roundRect">
            <a:avLst>
              <a:gd name="adj" fmla="val 12308"/>
            </a:avLst>
          </a:prstGeom>
          <a:solidFill>
            <a:srgbClr val="EEF5FB"/>
          </a:solidFill>
          <a:ln w="12700">
            <a:solidFill>
              <a:srgbClr val="EEF5F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176272" y="1417320"/>
            <a:ext cx="113385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Störung melden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429000" y="2286000"/>
            <a:ext cx="1280160" cy="594360"/>
          </a:xfrm>
          <a:prstGeom prst="roundRect">
            <a:avLst>
              <a:gd name="adj" fmla="val 12308"/>
            </a:avLst>
          </a:prstGeom>
          <a:solidFill>
            <a:srgbClr val="EEF5FB"/>
          </a:solidFill>
          <a:ln w="12700">
            <a:solidFill>
              <a:srgbClr val="EEF5F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502152" y="2286000"/>
            <a:ext cx="113385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Ticket aufnehmen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754880" y="2286000"/>
            <a:ext cx="1280160" cy="594360"/>
          </a:xfrm>
          <a:prstGeom prst="roundRect">
            <a:avLst>
              <a:gd name="adj" fmla="val 12308"/>
            </a:avLst>
          </a:prstGeom>
          <a:solidFill>
            <a:srgbClr val="EEF5FB"/>
          </a:solidFill>
          <a:ln w="12700">
            <a:solidFill>
              <a:srgbClr val="EEF5F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828032" y="2286000"/>
            <a:ext cx="113385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Klassifizieren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080760" y="3154680"/>
            <a:ext cx="1280160" cy="594360"/>
          </a:xfrm>
          <a:prstGeom prst="roundRect">
            <a:avLst>
              <a:gd name="adj" fmla="val 12308"/>
            </a:avLst>
          </a:prstGeom>
          <a:solidFill>
            <a:srgbClr val="EEF5FB"/>
          </a:solidFill>
          <a:ln w="12700">
            <a:solidFill>
              <a:srgbClr val="EEF5F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153912" y="3154680"/>
            <a:ext cx="113385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Störung beheben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7406640" y="2286000"/>
            <a:ext cx="1280160" cy="594360"/>
          </a:xfrm>
          <a:prstGeom prst="roundRect">
            <a:avLst>
              <a:gd name="adj" fmla="val 12308"/>
            </a:avLst>
          </a:prstGeom>
          <a:solidFill>
            <a:srgbClr val="EEF5FB"/>
          </a:solidFill>
          <a:ln w="12700">
            <a:solidFill>
              <a:srgbClr val="EEF5F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479792" y="2286000"/>
            <a:ext cx="113385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Prüfen und schließen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548640" y="397764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Zeile ist eine Rolle, jeder Kasten eine Aktivität – von links nach rechts gelesen; Übergaben zwischen den Zeilen sind die Schnittstellen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08 – Wertschöpfung und Geschäftsprozesse  ·  04.08.2026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12 von 17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Prozesse steuern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Durchlaufzeit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002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Vom Auslöser bis zum Ergebnis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46120" y="11887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328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Termintreue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383280" y="16002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Anteil fristgerecht erledigter Vorgänge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35040" y="11887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7220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Fehlerquote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172200" y="16002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Anteil fehlerhafter Ergebnisse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25603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Kosten je Vorgang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594360" y="29718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Aufwand geteilt durch Anzahl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3246120" y="25603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38328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Auslastung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3383280" y="29718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Verhältnis von Belegung zu Kapazität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035040" y="25603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17220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Kundenzufriedenheit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172200" y="29718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Bewertung nach Abschluss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457200" y="397764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1792" y="397764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Schnittstellen sind die teuersten Stellen im Prozess – dort entstehen Wartezeiten und Fehler.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08 – Wertschöpfung und Geschäftsprozesse  ·  04.08.2026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13 von 17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Integrierte Anwendungssysteme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2651760" cy="1280160"/>
          </a:xfrm>
          <a:prstGeom prst="roundRect">
            <a:avLst>
              <a:gd name="adj" fmla="val 4286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00200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Eigene Ressourcen: Lager, Aufträge, Personal, Rechnungswesen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46120" y="1188720"/>
            <a:ext cx="2651760" cy="1280160"/>
          </a:xfrm>
          <a:prstGeom prst="roundRect">
            <a:avLst>
              <a:gd name="adj" fmla="val 4286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328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CRM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383280" y="1600200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Kunden: Kontakte, Historie, Verkaufschancen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35040" y="1188720"/>
            <a:ext cx="2651760" cy="1280160"/>
          </a:xfrm>
          <a:prstGeom prst="roundRect">
            <a:avLst>
              <a:gd name="adj" fmla="val 4286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7220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SCM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172200" y="1600200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Lieferkette: Material- und Informationsflüsse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2560320"/>
            <a:ext cx="2651760" cy="1280160"/>
          </a:xfrm>
          <a:prstGeom prst="roundRect">
            <a:avLst>
              <a:gd name="adj" fmla="val 4286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DMS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594360" y="2971800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Dokumente: Verwaltung, Versionierung, Rechte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3246120" y="2560320"/>
            <a:ext cx="2651760" cy="1280160"/>
          </a:xfrm>
          <a:prstGeom prst="roundRect">
            <a:avLst>
              <a:gd name="adj" fmla="val 4286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38328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3383280" y="2971800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Auswertung: Reports, Data Warehouse, Data Mining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035040" y="2560320"/>
            <a:ext cx="2651760" cy="1280160"/>
          </a:xfrm>
          <a:prstGeom prst="roundRect">
            <a:avLst>
              <a:gd name="adj" fmla="val 4286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17220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BPM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172200" y="2971800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Prozesse: modellieren, steuern, optimieren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548640" y="402336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Weitere Systeme: SRM, PPS, EIM, SMM, CPM sowie E-Procurement – Beschaffung im Detail in Modul B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08 – Wertschöpfung und Geschäftsprozesse  ·  04.08.2026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14 von 17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Integration?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371600"/>
            <a:ext cx="4023360" cy="1737360"/>
          </a:xfrm>
          <a:prstGeom prst="roundRect">
            <a:avLst>
              <a:gd name="adj" fmla="val 3158"/>
            </a:avLst>
          </a:prstGeom>
          <a:solidFill>
            <a:srgbClr val="FFF4DC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46304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Ohne Integration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783080"/>
            <a:ext cx="37490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Abteilung pflegt eigene Listen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Mehrfacherfassung, widersprüchliche Daten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Auswertungen kosten Tage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663440" y="1371600"/>
            <a:ext cx="4023360" cy="1737360"/>
          </a:xfrm>
          <a:prstGeom prst="roundRect">
            <a:avLst>
              <a:gd name="adj" fmla="val 3158"/>
            </a:avLst>
          </a:prstGeom>
          <a:solidFill>
            <a:srgbClr val="E8F5E9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800600" y="146304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 Integration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800600" y="1783080"/>
            <a:ext cx="37490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gemeinsame Datenbasis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werden einmal erfasst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Auswertungen auf Knopfdruck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548640" y="329184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Merkhilfe: ERP nach innen, CRM nach vorn zum Kunden, SCM nach hinten zum Lieferanten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Nutzen entsteht nicht durch die Software, sondern durch saubere Prozesse und gepflegte Daten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08 – Wertschöpfung und Geschäftsprozesse  ·  04.08.2026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15 von 17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nehmen wir mit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80467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Elementarfaktoren und dispositiver Faktor bilden die Produktionsfaktoren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Wertschöpfung = erstellte Leistung minus Vorleistungen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 der Wertschöpfung werden Löhne, Steuern, Zinsen und Gewinn bezahlt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Digitalisierung macht dasselbe anders, Transformation etwas anderes, Disruption verdrängt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Kernprozess kundennah, Supportprozess notwendig, Managementprozess steuernd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Prozesse brauchen Auslöser, Aktivitäten, Ergebnis und einen Prozesskunden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 nach innen, CRM zum Kunden, SCM zum Lieferanten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08 – Wertschöpfung und Geschäftsprozesse  ·  04.08.2026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16 von 17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 jetzt Sie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Aufgabenblatt LE 08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4023360" cy="2011680"/>
          </a:xfrm>
          <a:prstGeom prst="roundRect">
            <a:avLst>
              <a:gd name="adj" fmla="val 272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Einzelarbeit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594360" y="1691640"/>
            <a:ext cx="37490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 1 bis 5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Zuordnung, Rechnen, Abgrenzung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ca. 40 Minuten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663440" y="1280160"/>
            <a:ext cx="4023360" cy="2011680"/>
          </a:xfrm>
          <a:prstGeom prst="roundRect">
            <a:avLst>
              <a:gd name="adj" fmla="val 272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80060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Partnerarbeit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800600" y="1691640"/>
            <a:ext cx="37490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 6: Prozess modellieren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Swimlane mit Kennzahlen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Vorstellung im Plenum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548640" y="347472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Beim Prozess zählen Auslöser, Rollen, Reihenfolge und Ergebnis – nicht die Optik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08 – Wertschöpfung und Geschäftsprozesse  ·  04.08.2026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17 von 17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A – LE 08: Wertschöpfung und Geschäftsprozesse</dc:title>
  <dc:subject>PptxGenJS Presentation</dc:subject>
  <dc:creator>bfw Lübeck</dc:creator>
  <cp:lastModifiedBy>bfw Lübeck</cp:lastModifiedBy>
  <cp:revision>1</cp:revision>
  <dcterms:created xsi:type="dcterms:W3CDTF">2026-08-04T16:40:02Z</dcterms:created>
  <dcterms:modified xsi:type="dcterms:W3CDTF">2026-08-04T16:40:02Z</dcterms:modified>
</cp:coreProperties>
</file>