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Einstieg: Wer ist in eurem Betrieb wofür zuständig – und woher wisst ihr das? Überleitung zum Organigramm.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Bewusst ohne Prozentzahlen zum Zusammenhang von Hierarchie und Innovation: Die im Lehrwerk zitierten Werte sind nicht belastbar belegt.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06 – Aufbau- und Ablauforganisation, Führung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10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Aufbau- und Ablauforganisation unterscheiden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einer Aufgabenanalyse Stellen bilden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Stellenarten zuordnen und ihre Befugnisse benennen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Organigramme lesen und selbst zeichnen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Leitungssysteme mit Vor- und Nachteilen vergleichen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Führungsstile und Management-by-Modelle unterscheiden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Konzepte der modernen Arbeitsgestaltung erklären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Dilemma der Ablaufplanung beschreiben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Grundbegriffe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und Ablauf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Regelungsarten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Stellen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Aufgabenanalyse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Instanz, Stab, Ausführung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Leitungssysteme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Einlinie bis Matrix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Führung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Führungsstile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by …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Arbeitsgestaltung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Lean, Rotation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Enlargement, Enrichment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06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 zeichnen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Sichten auf dieselbe Organisation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Aufbauorganisation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macht was?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Gliederung in Stellen und Abteilungen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Aufgaben, Kompetenzen, Verantwortung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Informations- und Anweisungswege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Ablauforganisation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und WO passiert es?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Funktionaler, zeitlicher, räumlicher Ablauf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 und Schnittstellen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 von Personal und Betriebsmitteln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6118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6118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Beides gehört zusammen: Die beste Struktur nützt nichts, wenn der Ablauf an jeder Schnittstelle hängt.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Regelungsarten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7830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Geplante Dauerregelung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Gilt für den Regelfall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Ticketprozess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37160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Disposition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7830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Einzelentscheidung im Rahmen der Regel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Wer übernimmt dieses Ticket?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371600"/>
            <a:ext cx="265176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Improvisation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783080"/>
            <a:ext cx="2377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Ungeplante Regelung im Ausnahmefall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Notbetrieb nach Stromausfall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32918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 Improvisation im Alltag ist ein Hinweis auf fehlende Organisation – nicht auf besonders flexible Mitarbeitende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der Aufgabe zur Stelle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1965960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18196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Hauptaufgabe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542032" y="1371600"/>
            <a:ext cx="1965960" cy="822960"/>
          </a:xfrm>
          <a:prstGeom prst="roundRect">
            <a:avLst>
              <a:gd name="adj" fmla="val 888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615184" y="1371600"/>
            <a:ext cx="18196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Teilaufgaben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626864" y="1371600"/>
            <a:ext cx="1965960" cy="822960"/>
          </a:xfrm>
          <a:prstGeom prst="roundRect">
            <a:avLst>
              <a:gd name="adj" fmla="val 888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00016" y="1371600"/>
            <a:ext cx="18196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Einzelaufgaben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711696" y="1371600"/>
            <a:ext cx="1975104" cy="822960"/>
          </a:xfrm>
          <a:prstGeom prst="roundRect">
            <a:avLst>
              <a:gd name="adj" fmla="val 888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84848" y="13716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Stellen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2468880"/>
            <a:ext cx="8046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Aufgabenanalyse zerlegt, Aufgabensynthese fasst wieder zu Stellen zusammen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Stelle ist die kleinste organisatorische Einheit und wird für eine gedachte Normalperson gebildet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Werkzeuge: Aufgabengliederungsplan, Stellenplan, Stellenbeschreibung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Stellenausschreibungen sind geschlechtsneutral zu formulieren (m/w/d)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Stellenarten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Instanz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Leitungsstelle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Anordnungs- und Entscheidungsbefugnis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Teamleitung Service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Stabsstelle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Berät und bereitet Entscheidungen vor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Anordnungsbefugnis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Datenschutzbeauftragte Stelle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Ausführende Stelle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Weder Leitungs- noch Entscheidungsbefugnis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Servicetechniker, Entwickler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4747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47472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Stabsstelle hat Einfluss, aber keine Weisungsbefugnis – das ist der häufigste Fehler in Prüfungsantworten.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Leitungsebenen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8229600" cy="594360"/>
          </a:xfrm>
          <a:prstGeom prst="roundRect">
            <a:avLst>
              <a:gd name="adj" fmla="val 12308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808329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Management  ·  Vorstand, Geschäftsführung  ·  Strategie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005840" y="2103120"/>
            <a:ext cx="7132320" cy="594360"/>
          </a:xfrm>
          <a:prstGeom prst="roundRect">
            <a:avLst>
              <a:gd name="adj" fmla="val 12308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8992" y="2103120"/>
            <a:ext cx="69860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Management  ·  Abteilungsleitung  ·  Umsetzung und Steuerung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554480" y="2834640"/>
            <a:ext cx="6035040" cy="594360"/>
          </a:xfrm>
          <a:prstGeom prst="roundRect">
            <a:avLst>
              <a:gd name="adj" fmla="val 12308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627632" y="2834640"/>
            <a:ext cx="5888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Management  ·  Gruppen- und Teamleitung  ·  Tagessteuerung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103120" y="3566160"/>
            <a:ext cx="4937760" cy="594360"/>
          </a:xfrm>
          <a:prstGeom prst="roundRect">
            <a:avLst>
              <a:gd name="adj" fmla="val 12308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76272" y="3566160"/>
            <a:ext cx="479145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Ausführungsebene  ·  Leistungserstellung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42519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Internationale Bezeichnungen: CEO Gesamtleitung, CFO Finanzen, CTO Technologie, CIO IT-Systeme, CDO Digitalisierung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Leitungsspanne und Leitungstiefe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0233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Leitungsspanne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783080"/>
            <a:ext cx="3749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viele Stellen führt eine Instanz direkt?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Groß: wenig Zeit je Person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Klein: enge Führung, mehr Ebenen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4023360" cy="1828800"/>
          </a:xfrm>
          <a:prstGeom prst="roundRect">
            <a:avLst>
              <a:gd name="adj" fmla="val 3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Leitungstiefe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783080"/>
            <a:ext cx="3749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viele Ebenen liegen übereinander?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Tief: lange Wege, langsame Entscheidungen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Flach: kurze Wege, mehr Eigenverantwortung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3832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3832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Flache Hierarchien verkürzen Entscheidungswege und erweitern Handlungsspielräume – vorausgesetzt, Zuständigkeiten bleiben klar geregelt.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Leitungssysteme im Überblick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Einlinien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Vorgesetzter je Stelle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Mehrlinien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fachliche Vorgesetzte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Stab-Linie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Linie entscheidet, Stab berät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Divisional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Gliederung nach Produkt, Region, Kunde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Matrix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 mal Projekt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Projektorganisation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Rein, Einfluss oder Matrix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Prüfung wird immer nach Vor- UND Nachteilen gefragt – nie nur nach der Definition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Organigramm lesen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657600" y="1188720"/>
            <a:ext cx="1828800" cy="502920"/>
          </a:xfrm>
          <a:prstGeom prst="roundRect">
            <a:avLst>
              <a:gd name="adj" fmla="val 14545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730752" y="1188720"/>
            <a:ext cx="16824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Geschäftsführung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943600" y="1188720"/>
            <a:ext cx="1737360" cy="502920"/>
          </a:xfrm>
          <a:prstGeom prst="roundRect">
            <a:avLst>
              <a:gd name="adj" fmla="val 1454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016752" y="1188720"/>
            <a:ext cx="15910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(Stab)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0" y="1440180"/>
            <a:ext cx="457200" cy="0"/>
          </a:xfrm>
          <a:prstGeom prst="line">
            <a:avLst/>
          </a:prstGeom>
          <a:noFill/>
          <a:ln w="19050">
            <a:solidFill>
              <a:srgbClr val="003366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4572000" y="1691640"/>
            <a:ext cx="0" cy="32004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54480" y="2011680"/>
            <a:ext cx="6035040" cy="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54480" y="2011680"/>
            <a:ext cx="0" cy="32004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2331720"/>
            <a:ext cx="128016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2331720"/>
            <a:ext cx="1133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554480" y="2834640"/>
            <a:ext cx="0" cy="27432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8680" y="3108960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3108960"/>
            <a:ext cx="12252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Mitarbeitende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572000" y="2011680"/>
            <a:ext cx="0" cy="32004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931920" y="2331720"/>
            <a:ext cx="128016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05072" y="2331720"/>
            <a:ext cx="1133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Infrastruktur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0" y="2834640"/>
            <a:ext cx="0" cy="27432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886200" y="3108960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959352" y="3108960"/>
            <a:ext cx="12252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Mitarbeitende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589520" y="2011680"/>
            <a:ext cx="0" cy="32004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949440" y="2331720"/>
            <a:ext cx="128016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022592" y="2331720"/>
            <a:ext cx="113385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Vertrieb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7589520" y="2834640"/>
            <a:ext cx="0" cy="274320"/>
          </a:xfrm>
          <a:prstGeom prst="line">
            <a:avLst/>
          </a:prstGeom>
          <a:noFill/>
          <a:ln w="19050">
            <a:solidFill>
              <a:srgbClr val="00336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03720" y="3108960"/>
            <a:ext cx="1371600" cy="457200"/>
          </a:xfrm>
          <a:prstGeom prst="roundRect">
            <a:avLst>
              <a:gd name="adj" fmla="val 16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976872" y="3108960"/>
            <a:ext cx="12252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Mitarbeitende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48640" y="3749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Durchgezogene Linie = Weisungsweg, gestrichelte Linie = beratende Anbindung der Stabsstelle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Stabsstelle hängt seitlich an der Instanz und steht nie über einer anderen Stelle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18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Einlinie oder Matrix?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4023360" cy="2286000"/>
          </a:xfrm>
          <a:prstGeom prst="roundRect">
            <a:avLst>
              <a:gd name="adj" fmla="val 2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Einlinienorganisation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37490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klare Zuständigkeit, eindeutige Weisung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einfache Kontrolle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Nachteil: lange Dienstwege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Nachteil: Überlastung oberer Instanzen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4023360" cy="2286000"/>
          </a:xfrm>
          <a:prstGeom prst="roundRect">
            <a:avLst>
              <a:gd name="adj" fmla="val 24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Matrixorganisation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45920"/>
            <a:ext cx="37490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Flexibilität und Expertenwissen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Vorteil: Projekt- und Fachsicht zugleich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Nachteil: Doppelunterstellung, Konflikte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Nachteil: hoher Koordinationsaufwand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7033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70332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projektlastiger der Betrieb, desto eher lohnt die Matrix – aber nur mit klaren Konfliktregeln.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18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Führungsstile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Autoritär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Vorgesetzte entscheiden allein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Weisung und laufende Kontrolle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aber demotivierend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Kooperativ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Mitarbeitende werden beteiligt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Informationsaustausch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 Motivation, mehr Abstimmung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Laissez-faire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Weitgehende Freiheit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Kaum Eingriff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Kreativ, aber Gefahr fehlender Orientierung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34290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 situativ: Im Notfall wird angewiesen, in der Konzeptphase beteiligt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18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by …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Objectives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7830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 durch Zielvereinbarung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gemeinsam festlegen und überprüfen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37160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Delegation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7830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Harzburger Modell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und Verantwortung werden übertragen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371600"/>
            <a:ext cx="2651760" cy="1828800"/>
          </a:xfrm>
          <a:prstGeom prst="roundRect">
            <a:avLst>
              <a:gd name="adj" fmla="val 3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463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Exception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7830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Eingriff nur bei Abweichung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Setzt klare Toleranzgrenzen voraus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1792" y="33832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drei Modelle brauchen messbare Ziele – hier schließt sich der Kreis zu LE 02.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18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Moderne Arbeitsgestaltung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Rotation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Systematischer Wechsel des Arbeitsplatzes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Gleiches Anforderungsniveau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Enlargement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0020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Aufgaben auf gleichem Niveau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Aufgabenerweiterung in die Breite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60604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6974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Enrichment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01752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Anspruchsvollere Aufgaben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Entscheidungsspielraum – in die Tiefe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60604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6974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Management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01752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Schlanke Strukturen, flache Hierarchien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Eigenverantwortung stärken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Merkhilfe: Enlargement = breiter, Enrichment = tiefer, Rotation = woanders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18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Dilemma der Ablaufplanung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40233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Durchlaufzeit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783080"/>
            <a:ext cx="3749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 wartet nicht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Erfordert freie Kapazitäten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371600"/>
            <a:ext cx="402336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4630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Auslastung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783080"/>
            <a:ext cx="3749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je Auftrag sinken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Erzeugt Warteschlangen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01752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Beides gleichzeitig zu maximieren ist nicht möglich – es ist ein Zielkonflikt der Ablauforganisation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IT-Service: 100 % verplante Techniker bedeuten, dass jede Störung den Plan sprengt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Lösung: Puffer einplanen und über eine Kennzahl steuern, nicht über Bauchgefühl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18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80467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Aufbauorganisation klärt das WER, Ablauforganisation das WANN und WO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Organisation, Disposition, Improvisation sauber unterscheiden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Instanz weist an, Stabsstelle berät, ausführende Stelle setzt um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Leitungssysteme mit je zwei Vor- und Nachteilen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Organigramm hängt die Stabsstelle seitlich, nie darüber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Führungsstile situativ, Management-by-Modelle brauchen messbare Ziele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Enlargement breiter, Enrichment tiefer, Rotation woanders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Durchlaufzeit gegen Auslastung ist ein echter Zielkonflikt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17 von 18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5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Zuordnung, Vergleich, Organigramm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40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6: Organisationsform wählen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 begründen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Vorstellung im Plenum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Organigramm zählt auch die richtige Darstellung der Stabsstelle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06 – Organisation und Führung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18 von 18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06: Aufbau- und Ablauforganisation, Führung</dc:title>
  <dc:subject>PptxGenJS Presentation</dc:subject>
  <dc:creator>bfw Lübeck</dc:creator>
  <cp:lastModifiedBy>bfw Lübeck</cp:lastModifiedBy>
  <cp:revision>1</cp:revision>
  <dcterms:created xsi:type="dcterms:W3CDTF">2026-08-04T16:25:01Z</dcterms:created>
  <dcterms:modified xsi:type="dcterms:W3CDTF">2026-08-04T16:25:01Z</dcterms:modified>
</cp:coreProperties>
</file>