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Anknüpfung an LE 02: Ziele sind gesetzt und messbar. Jetzt die Frage: Wie halten wir das Niveau und verbessern es?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1371600"/>
            <a:ext cx="7680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A – Der Betrieb und sein Umfeld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31520" y="1874520"/>
            <a:ext cx="7680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03 – Qualitätsmanagement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731520" y="2834640"/>
            <a:ext cx="7680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Lernfeld 1 · 10 Unterrichtseinheiten · Fachinformatiker und Kaufleute für IT-Systemmanagement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731520" y="402336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bfw Lübeck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Lernziele dieser Lerneinheit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48640" y="1188720"/>
            <a:ext cx="804672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Den Qualitätsbegriff erklären und Qualität im Dienstleistungsgeschäft messbar machen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Qualitätskosten unterscheiden und ihre Wirkung begründen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TQM mit seinen Prinzipien darstellen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Den PDCA-Zyklus auf einen betrieblichen Fall anwenden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KVP und Innovationsmanagement abgrenzen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Ursachenanalyse mit den fünf Warum und dem Ursache-Wirkungs-Diagramm durchführen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ISO-Normen zuordnen, Audit und Zertifizierung erklären, das IMS einordnen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Reaktionen auf Veränderungen mit dem 7-Phasen-Modell einordnen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457200" y="468172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 ·  Modul A · LE 03 – Qualitätsmanagement  ·  04.08.2026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7406640" y="4681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2 von 17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Ablauf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57200" y="1143000"/>
            <a:ext cx="2606040" cy="1463040"/>
          </a:xfrm>
          <a:prstGeom prst="roundRect">
            <a:avLst>
              <a:gd name="adj" fmla="val 375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34440"/>
            <a:ext cx="2331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· Qualität</a:t>
            </a:r>
            <a:endParaRPr lang="en-US" sz="1350" dirty="0"/>
          </a:p>
        </p:txBody>
      </p:sp>
      <p:sp>
        <p:nvSpPr>
          <p:cNvPr id="5" name="Text 3"/>
          <p:cNvSpPr/>
          <p:nvPr/>
        </p:nvSpPr>
        <p:spPr>
          <a:xfrm>
            <a:off x="594360" y="1554480"/>
            <a:ext cx="23317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Begriff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Kundenzufriedenheit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Qualitätskosten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3273552" y="1143000"/>
            <a:ext cx="2606040" cy="1463040"/>
          </a:xfrm>
          <a:prstGeom prst="roundRect">
            <a:avLst>
              <a:gd name="adj" fmla="val 375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10712" y="1234440"/>
            <a:ext cx="2331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· TQM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3410712" y="1554480"/>
            <a:ext cx="23317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Null-Fehler-Prinzip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Kaizen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Qualitätszirkel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6080760" y="1143000"/>
            <a:ext cx="2606040" cy="1463040"/>
          </a:xfrm>
          <a:prstGeom prst="roundRect">
            <a:avLst>
              <a:gd name="adj" fmla="val 375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217920" y="1234440"/>
            <a:ext cx="2331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· PDCA und KVP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6217920" y="1554480"/>
            <a:ext cx="23317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Verbesserungszyklus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KVP gegen Innovation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457200" y="2743200"/>
            <a:ext cx="2606040" cy="1463040"/>
          </a:xfrm>
          <a:prstGeom prst="roundRect">
            <a:avLst>
              <a:gd name="adj" fmla="val 3750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94360" y="2834640"/>
            <a:ext cx="2331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· Werkzeuge</a:t>
            </a:r>
            <a:endParaRPr lang="en-US" sz="1350" dirty="0"/>
          </a:p>
        </p:txBody>
      </p:sp>
      <p:sp>
        <p:nvSpPr>
          <p:cNvPr id="14" name="Text 12"/>
          <p:cNvSpPr/>
          <p:nvPr/>
        </p:nvSpPr>
        <p:spPr>
          <a:xfrm>
            <a:off x="594360" y="3154680"/>
            <a:ext cx="23317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Fünf Warum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Ursache-Wirkungs-Diagramm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3273552" y="2743200"/>
            <a:ext cx="2606040" cy="1463040"/>
          </a:xfrm>
          <a:prstGeom prst="roundRect">
            <a:avLst>
              <a:gd name="adj" fmla="val 3750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410712" y="2834640"/>
            <a:ext cx="2331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· Normen</a:t>
            </a:r>
            <a:endParaRPr lang="en-US" sz="1350" dirty="0"/>
          </a:p>
        </p:txBody>
      </p:sp>
      <p:sp>
        <p:nvSpPr>
          <p:cNvPr id="17" name="Text 15"/>
          <p:cNvSpPr/>
          <p:nvPr/>
        </p:nvSpPr>
        <p:spPr>
          <a:xfrm>
            <a:off x="3410712" y="3154680"/>
            <a:ext cx="23317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ISO-Familie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Audit, Zertifizierung, IMS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6080760" y="2743200"/>
            <a:ext cx="2606040" cy="1463040"/>
          </a:xfrm>
          <a:prstGeom prst="roundRect">
            <a:avLst>
              <a:gd name="adj" fmla="val 3750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217920" y="2834640"/>
            <a:ext cx="2331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· Übung</a:t>
            </a:r>
            <a:endParaRPr lang="en-US" sz="1350" dirty="0"/>
          </a:p>
        </p:txBody>
      </p:sp>
      <p:sp>
        <p:nvSpPr>
          <p:cNvPr id="20" name="Text 18"/>
          <p:cNvSpPr/>
          <p:nvPr/>
        </p:nvSpPr>
        <p:spPr>
          <a:xfrm>
            <a:off x="6217920" y="3154680"/>
            <a:ext cx="23317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Aufgabenblatt LE 03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Auswertung im Plenum</a:t>
            </a:r>
            <a:endParaRPr lang="en-US" sz="1150" dirty="0"/>
          </a:p>
        </p:txBody>
      </p:sp>
      <p:sp>
        <p:nvSpPr>
          <p:cNvPr id="21" name="Text 19"/>
          <p:cNvSpPr/>
          <p:nvPr/>
        </p:nvSpPr>
        <p:spPr>
          <a:xfrm>
            <a:off x="457200" y="468172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 ·  Modul A · LE 03 – Qualitätsmanagement  ·  04.08.2026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7406640" y="4681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3 von 17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ist Qualität?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48640" y="1188720"/>
            <a:ext cx="80467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Qualität ist die Güte aller Eigenschaften eines Objekts, Systems oder Prozesses – gemessen an den Anforderungen</a:t>
            </a:r>
            <a:endParaRPr lang="en-US" sz="15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Oberstes Ziel ist die Kundenzufriedenheit</a:t>
            </a:r>
            <a:endParaRPr lang="en-US" sz="15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Qualität ist nicht "möglichst viel", sondern "vereinbart und eingehalten"</a:t>
            </a:r>
            <a:endParaRPr lang="en-US" sz="1550" dirty="0"/>
          </a:p>
        </p:txBody>
      </p:sp>
      <p:sp>
        <p:nvSpPr>
          <p:cNvPr id="4" name="Shape 2"/>
          <p:cNvSpPr/>
          <p:nvPr/>
        </p:nvSpPr>
        <p:spPr>
          <a:xfrm>
            <a:off x="457200" y="2514600"/>
            <a:ext cx="2651760" cy="1463040"/>
          </a:xfrm>
          <a:prstGeom prst="roundRect">
            <a:avLst>
              <a:gd name="adj" fmla="val 375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260604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Produktqualität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594360" y="2926080"/>
            <a:ext cx="23774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Funktion, Haltbarkeit, Sicherheit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Beispiel: Hardware, Software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3246120" y="2514600"/>
            <a:ext cx="2651760" cy="1463040"/>
          </a:xfrm>
          <a:prstGeom prst="roundRect">
            <a:avLst>
              <a:gd name="adj" fmla="val 375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383280" y="260604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Prozessqualität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3383280" y="2926080"/>
            <a:ext cx="23774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Ablauf zuverlässig und wiederholbar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Beispiel: Störungsbearbeitung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6035040" y="2514600"/>
            <a:ext cx="2651760" cy="1463040"/>
          </a:xfrm>
          <a:prstGeom prst="roundRect">
            <a:avLst>
              <a:gd name="adj" fmla="val 375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172200" y="260604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Servicequalität</a:t>
            </a:r>
            <a:endParaRPr lang="en-US" sz="1350" dirty="0"/>
          </a:p>
        </p:txBody>
      </p:sp>
      <p:sp>
        <p:nvSpPr>
          <p:cNvPr id="12" name="Text 10"/>
          <p:cNvSpPr/>
          <p:nvPr/>
        </p:nvSpPr>
        <p:spPr>
          <a:xfrm>
            <a:off x="6172200" y="2926080"/>
            <a:ext cx="23774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Erreichbarkeit, Reaktion, Umgang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Beispiel: Helpdesk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457200" y="468172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 ·  Modul A · LE 03 – Qualitätsmanagement  ·  04.08.2026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7406640" y="4681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4 von 17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Qualität messbar machen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 Dienstleistungsgeschäft zählt, was im System sichtbar wird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457200" y="1188720"/>
            <a:ext cx="2651760" cy="1188720"/>
          </a:xfrm>
          <a:prstGeom prst="roundRect">
            <a:avLst>
              <a:gd name="adj" fmla="val 4615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128016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Reaktionszeit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594360" y="1600200"/>
            <a:ext cx="2377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Zeit bis zur ersten Rückmeldung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3246120" y="1188720"/>
            <a:ext cx="2651760" cy="1188720"/>
          </a:xfrm>
          <a:prstGeom prst="roundRect">
            <a:avLst>
              <a:gd name="adj" fmla="val 4615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383280" y="128016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Lösungszeit (MTTR)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3383280" y="1600200"/>
            <a:ext cx="2377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Zeit bis zur Behebung der Störung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6035040" y="1188720"/>
            <a:ext cx="2651760" cy="1188720"/>
          </a:xfrm>
          <a:prstGeom prst="roundRect">
            <a:avLst>
              <a:gd name="adj" fmla="val 4615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172200" y="128016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Erstlösungsquote</a:t>
            </a:r>
            <a:endParaRPr lang="en-US" sz="1350" dirty="0"/>
          </a:p>
        </p:txBody>
      </p:sp>
      <p:sp>
        <p:nvSpPr>
          <p:cNvPr id="12" name="Text 10"/>
          <p:cNvSpPr/>
          <p:nvPr/>
        </p:nvSpPr>
        <p:spPr>
          <a:xfrm>
            <a:off x="6172200" y="1600200"/>
            <a:ext cx="2377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Anteil der im Erstkontakt gelösten Tickets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457200" y="2560320"/>
            <a:ext cx="2651760" cy="1188720"/>
          </a:xfrm>
          <a:prstGeom prst="roundRect">
            <a:avLst>
              <a:gd name="adj" fmla="val 4615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594360" y="265176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Wiederöffnungsquote</a:t>
            </a:r>
            <a:endParaRPr lang="en-US" sz="1350" dirty="0"/>
          </a:p>
        </p:txBody>
      </p:sp>
      <p:sp>
        <p:nvSpPr>
          <p:cNvPr id="15" name="Text 13"/>
          <p:cNvSpPr/>
          <p:nvPr/>
        </p:nvSpPr>
        <p:spPr>
          <a:xfrm>
            <a:off x="594360" y="2971800"/>
            <a:ext cx="2377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Anteil der erneut geöffneten Tickets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3246120" y="2560320"/>
            <a:ext cx="2651760" cy="1188720"/>
          </a:xfrm>
          <a:prstGeom prst="roundRect">
            <a:avLst>
              <a:gd name="adj" fmla="val 4615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383280" y="265176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Termintreue</a:t>
            </a:r>
            <a:endParaRPr lang="en-US" sz="1350" dirty="0"/>
          </a:p>
        </p:txBody>
      </p:sp>
      <p:sp>
        <p:nvSpPr>
          <p:cNvPr id="18" name="Text 16"/>
          <p:cNvSpPr/>
          <p:nvPr/>
        </p:nvSpPr>
        <p:spPr>
          <a:xfrm>
            <a:off x="3383280" y="2971800"/>
            <a:ext cx="2377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Anteil fristgerecht erledigter Aufträge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6035040" y="2560320"/>
            <a:ext cx="2651760" cy="1188720"/>
          </a:xfrm>
          <a:prstGeom prst="roundRect">
            <a:avLst>
              <a:gd name="adj" fmla="val 4615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172200" y="265176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Kundenzufriedenheit</a:t>
            </a:r>
            <a:endParaRPr lang="en-US" sz="1350" dirty="0"/>
          </a:p>
        </p:txBody>
      </p:sp>
      <p:sp>
        <p:nvSpPr>
          <p:cNvPr id="21" name="Text 19"/>
          <p:cNvSpPr/>
          <p:nvPr/>
        </p:nvSpPr>
        <p:spPr>
          <a:xfrm>
            <a:off x="6172200" y="2971800"/>
            <a:ext cx="2377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Bewertung nach Abschluss</a:t>
            </a:r>
            <a:endParaRPr lang="en-US" sz="1150" dirty="0"/>
          </a:p>
        </p:txBody>
      </p:sp>
      <p:sp>
        <p:nvSpPr>
          <p:cNvPr id="22" name="Shape 20"/>
          <p:cNvSpPr/>
          <p:nvPr/>
        </p:nvSpPr>
        <p:spPr>
          <a:xfrm>
            <a:off x="457200" y="3977640"/>
            <a:ext cx="8229600" cy="566928"/>
          </a:xfrm>
          <a:prstGeom prst="roundRect">
            <a:avLst>
              <a:gd name="adj" fmla="val 9677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21792" y="3977640"/>
            <a:ext cx="7955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Merke:  </a:t>
            </a:r>
            <a:pPr indent="0" marL="0"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Ohne Zielwert ist eine Kennzahl nur eine Zahl – der Zielwert steht im SLA.</a:t>
            </a:r>
            <a:endParaRPr lang="en-US" sz="1250" dirty="0"/>
          </a:p>
        </p:txBody>
      </p:sp>
      <p:sp>
        <p:nvSpPr>
          <p:cNvPr id="24" name="Text 22"/>
          <p:cNvSpPr/>
          <p:nvPr/>
        </p:nvSpPr>
        <p:spPr>
          <a:xfrm>
            <a:off x="457200" y="468172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 ·  Modul A · LE 03 – Qualitätsmanagement  ·  04.08.2026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7406640" y="4681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5 von 17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Qualitätskosten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57200" y="1280160"/>
            <a:ext cx="2651760" cy="1828800"/>
          </a:xfrm>
          <a:prstGeom prst="roundRect">
            <a:avLst>
              <a:gd name="adj" fmla="val 300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37160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Fehlerverhütungskosten</a:t>
            </a:r>
            <a:endParaRPr lang="en-US" sz="1350" dirty="0"/>
          </a:p>
        </p:txBody>
      </p:sp>
      <p:sp>
        <p:nvSpPr>
          <p:cNvPr id="5" name="Text 3"/>
          <p:cNvSpPr/>
          <p:nvPr/>
        </p:nvSpPr>
        <p:spPr>
          <a:xfrm>
            <a:off x="594360" y="1691640"/>
            <a:ext cx="237744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Schulung, Standards, Checklisten, Planung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3246120" y="1280160"/>
            <a:ext cx="2651760" cy="1828800"/>
          </a:xfrm>
          <a:prstGeom prst="roundRect">
            <a:avLst>
              <a:gd name="adj" fmla="val 300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383280" y="137160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Prüfkosten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3383280" y="1691640"/>
            <a:ext cx="237744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Tests, Abnahmen, Audits, Kontrollen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6035040" y="1280160"/>
            <a:ext cx="2651760" cy="1828800"/>
          </a:xfrm>
          <a:prstGeom prst="roundRect">
            <a:avLst>
              <a:gd name="adj" fmla="val 3000"/>
            </a:avLst>
          </a:prstGeom>
          <a:solidFill>
            <a:srgbClr val="FFF4DC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172200" y="137160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Fehlerkosten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6172200" y="1691640"/>
            <a:ext cx="237744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Nacharbeit, Ausfall, Reklamation, Imageschaden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457200" y="3291840"/>
            <a:ext cx="8229600" cy="566928"/>
          </a:xfrm>
          <a:prstGeom prst="roundRect">
            <a:avLst>
              <a:gd name="adj" fmla="val 9677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21792" y="3291840"/>
            <a:ext cx="7955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Merke:  </a:t>
            </a:r>
            <a:pPr indent="0" marL="0"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 später ein Fehler entdeckt wird, desto teurer wird er. Vorbeugen ist günstiger als prüfen, prüfen ist günstiger als reparieren.</a:t>
            </a:r>
            <a:endParaRPr lang="en-US" sz="1250" dirty="0"/>
          </a:p>
        </p:txBody>
      </p:sp>
      <p:sp>
        <p:nvSpPr>
          <p:cNvPr id="14" name="Text 12"/>
          <p:cNvSpPr/>
          <p:nvPr/>
        </p:nvSpPr>
        <p:spPr>
          <a:xfrm>
            <a:off x="457200" y="468172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 ·  Modul A · LE 03 – Qualitätsmanagement  ·  04.08.2026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7406640" y="4681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6 von 17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TQM – Total Quality Management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57200" y="1234440"/>
            <a:ext cx="4023360" cy="1371600"/>
          </a:xfrm>
          <a:prstGeom prst="roundRect">
            <a:avLst>
              <a:gd name="adj" fmla="val 400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325880"/>
            <a:ext cx="3749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Null-Fehler-Prinzip</a:t>
            </a:r>
            <a:endParaRPr lang="en-US" sz="1350" dirty="0"/>
          </a:p>
        </p:txBody>
      </p:sp>
      <p:sp>
        <p:nvSpPr>
          <p:cNvPr id="5" name="Text 3"/>
          <p:cNvSpPr/>
          <p:nvPr/>
        </p:nvSpPr>
        <p:spPr>
          <a:xfrm>
            <a:off x="594360" y="1645920"/>
            <a:ext cx="3749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Nur einwandfreie Ergebnisse gehen in die nächste Stufe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Fehler werden dort behoben, wo sie entstehen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4663440" y="1234440"/>
            <a:ext cx="4023360" cy="1371600"/>
          </a:xfrm>
          <a:prstGeom prst="roundRect">
            <a:avLst>
              <a:gd name="adj" fmla="val 400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800600" y="1325880"/>
            <a:ext cx="3749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Kaizen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4800600" y="1645920"/>
            <a:ext cx="3749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Ständige Verbesserung in kleinen Schritten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Getragen von allen Mitarbeitenden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457200" y="2743200"/>
            <a:ext cx="4023360" cy="1371600"/>
          </a:xfrm>
          <a:prstGeom prst="roundRect">
            <a:avLst>
              <a:gd name="adj" fmla="val 400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94360" y="2834640"/>
            <a:ext cx="3749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Methode der fünf Warum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594360" y="3154680"/>
            <a:ext cx="3749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Ursachen werden bis zur Wurzel verfolgt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Stoppt nicht beim ersten Symptom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4663440" y="2743200"/>
            <a:ext cx="4023360" cy="1371600"/>
          </a:xfrm>
          <a:prstGeom prst="roundRect">
            <a:avLst>
              <a:gd name="adj" fmla="val 400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800600" y="2834640"/>
            <a:ext cx="3749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Qualitätszirkel</a:t>
            </a:r>
            <a:endParaRPr lang="en-US" sz="1350" dirty="0"/>
          </a:p>
        </p:txBody>
      </p:sp>
      <p:sp>
        <p:nvSpPr>
          <p:cNvPr id="14" name="Text 12"/>
          <p:cNvSpPr/>
          <p:nvPr/>
        </p:nvSpPr>
        <p:spPr>
          <a:xfrm>
            <a:off x="4800600" y="3154680"/>
            <a:ext cx="3749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Feste Arbeitskreise aus dem Bereich selbst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Schwachstellen aufdecken und Umsetzung prüfen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457200" y="468172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 ·  Modul A · LE 03 – Qualitätsmanagement  ·  04.08.2026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7406640" y="4681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7 von 17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fünf Warum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 Kundensystem war zwei Stunden nicht erreichbar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548640" y="1234440"/>
            <a:ext cx="804672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· Warum war das System weg? Der Dienst ist abgestürzt.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· Warum ist er abgestürzt? Die Festplatte war voll.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· Warum war sie voll? Die Protokolldateien wurden nicht rotiert.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· Warum nicht? Die Rotation war beim Setup nicht eingerichtet.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· Warum nicht? Im Setup-Standard fehlt der Punkt in der Checkliste.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457200" y="3703320"/>
            <a:ext cx="8229600" cy="566928"/>
          </a:xfrm>
          <a:prstGeom prst="roundRect">
            <a:avLst>
              <a:gd name="adj" fmla="val 9677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21792" y="3703320"/>
            <a:ext cx="7955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Merke:  </a:t>
            </a:r>
            <a:pPr indent="0" marL="0"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Maßnahme setzt an der letzten Antwort an – Checkliste ergänzen, nicht nur Platz schaffen.</a:t>
            </a:r>
            <a:endParaRPr lang="en-US" sz="1250" dirty="0"/>
          </a:p>
        </p:txBody>
      </p:sp>
      <p:sp>
        <p:nvSpPr>
          <p:cNvPr id="7" name="Text 5"/>
          <p:cNvSpPr/>
          <p:nvPr/>
        </p:nvSpPr>
        <p:spPr>
          <a:xfrm>
            <a:off x="457200" y="468172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 ·  Modul A · LE 03 – Qualitätsmanagement  ·  04.08.2026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7406640" y="4681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8 von 17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Ursache-Wirkungs-Diagramm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Ishikawa: Ursachen sortiert statt Ursachen geraten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6309360" y="2011680"/>
            <a:ext cx="2377440" cy="822960"/>
          </a:xfrm>
          <a:prstGeom prst="roundRect">
            <a:avLst>
              <a:gd name="adj" fmla="val 8889"/>
            </a:avLst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382512" y="2011680"/>
            <a:ext cx="223113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Problem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914400" y="2423160"/>
            <a:ext cx="5303520" cy="0"/>
          </a:xfrm>
          <a:prstGeom prst="line">
            <a:avLst/>
          </a:prstGeom>
          <a:noFill/>
          <a:ln w="25400">
            <a:solidFill>
              <a:srgbClr val="003366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40080" y="1463040"/>
            <a:ext cx="1051560" cy="548640"/>
          </a:xfrm>
          <a:prstGeom prst="roundRect">
            <a:avLst>
              <a:gd name="adj" fmla="val 13333"/>
            </a:avLst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13232" y="1463040"/>
            <a:ext cx="90525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Mensch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1165860" y="2011680"/>
            <a:ext cx="310896" cy="411480"/>
          </a:xfrm>
          <a:prstGeom prst="line">
            <a:avLst/>
          </a:prstGeom>
          <a:noFill/>
          <a:ln w="19050">
            <a:solidFill>
              <a:srgbClr val="0066AA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783080" y="2743200"/>
            <a:ext cx="1051560" cy="548640"/>
          </a:xfrm>
          <a:prstGeom prst="roundRect">
            <a:avLst>
              <a:gd name="adj" fmla="val 13333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856232" y="2743200"/>
            <a:ext cx="90525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Maschine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 flipV="1">
            <a:off x="2308860" y="2423160"/>
            <a:ext cx="310896" cy="320040"/>
          </a:xfrm>
          <a:prstGeom prst="line">
            <a:avLst/>
          </a:prstGeom>
          <a:noFill/>
          <a:ln w="19050">
            <a:solidFill>
              <a:srgbClr val="0066AA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926080" y="1463040"/>
            <a:ext cx="1051560" cy="548640"/>
          </a:xfrm>
          <a:prstGeom prst="roundRect">
            <a:avLst>
              <a:gd name="adj" fmla="val 13333"/>
            </a:avLst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2999232" y="1463040"/>
            <a:ext cx="90525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Methode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3451860" y="2011680"/>
            <a:ext cx="310896" cy="411480"/>
          </a:xfrm>
          <a:prstGeom prst="line">
            <a:avLst/>
          </a:prstGeom>
          <a:noFill/>
          <a:ln w="19050">
            <a:solidFill>
              <a:srgbClr val="0066AA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069080" y="2743200"/>
            <a:ext cx="1051560" cy="548640"/>
          </a:xfrm>
          <a:prstGeom prst="roundRect">
            <a:avLst>
              <a:gd name="adj" fmla="val 13333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142232" y="2743200"/>
            <a:ext cx="90525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Material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 flipV="1">
            <a:off x="4594860" y="2423160"/>
            <a:ext cx="310896" cy="320040"/>
          </a:xfrm>
          <a:prstGeom prst="line">
            <a:avLst/>
          </a:prstGeom>
          <a:noFill/>
          <a:ln w="19050">
            <a:solidFill>
              <a:srgbClr val="0066AA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5212080" y="1463040"/>
            <a:ext cx="1051560" cy="548640"/>
          </a:xfrm>
          <a:prstGeom prst="roundRect">
            <a:avLst>
              <a:gd name="adj" fmla="val 13333"/>
            </a:avLst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5285232" y="1463040"/>
            <a:ext cx="90525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Mitwelt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5737860" y="2011680"/>
            <a:ext cx="310896" cy="411480"/>
          </a:xfrm>
          <a:prstGeom prst="line">
            <a:avLst/>
          </a:prstGeom>
          <a:noFill/>
          <a:ln w="19050">
            <a:solidFill>
              <a:srgbClr val="0066AA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548640" y="3429000"/>
            <a:ext cx="8046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Ursachen werden Kategorien zugeordnet, statt sie ungeordnet zu sammeln</a:t>
            </a:r>
            <a:endParaRPr lang="en-US" sz="13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 Team ausfüllen – jede Kategorie bekommt mindestens eine Frage</a:t>
            </a:r>
            <a:endParaRPr lang="en-US" sz="13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Anschließend die wahrscheinlichste Ursache prüfen, nicht alle gleichzeitig beheben</a:t>
            </a:r>
            <a:endParaRPr lang="en-US" sz="1350" dirty="0"/>
          </a:p>
        </p:txBody>
      </p:sp>
      <p:sp>
        <p:nvSpPr>
          <p:cNvPr id="23" name="Text 21"/>
          <p:cNvSpPr/>
          <p:nvPr/>
        </p:nvSpPr>
        <p:spPr>
          <a:xfrm>
            <a:off x="457200" y="468172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 ·  Modul A · LE 03 – Qualitätsmanagement  ·  04.08.2026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7406640" y="4681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9 von 17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PDCA-Zyklus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Deming-Kreis: der Standardweg jeder Verbesserung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457200" y="1371600"/>
            <a:ext cx="1965960" cy="914400"/>
          </a:xfrm>
          <a:prstGeom prst="roundRect">
            <a:avLst>
              <a:gd name="adj" fmla="val 8000"/>
            </a:avLst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30352" y="1371600"/>
            <a:ext cx="181965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Ziele und Maßnahmen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2542032" y="1371600"/>
            <a:ext cx="1965960" cy="914400"/>
          </a:xfrm>
          <a:prstGeom prst="roundRect">
            <a:avLst>
              <a:gd name="adj" fmla="val 8000"/>
            </a:avLst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615184" y="1371600"/>
            <a:ext cx="181965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Umsetzen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626864" y="1371600"/>
            <a:ext cx="1965960" cy="914400"/>
          </a:xfrm>
          <a:prstGeom prst="roundRect">
            <a:avLst>
              <a:gd name="adj" fmla="val 8000"/>
            </a:avLst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700016" y="1371600"/>
            <a:ext cx="181965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Soll-Ist-Vergleich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711696" y="1371600"/>
            <a:ext cx="1975104" cy="914400"/>
          </a:xfrm>
          <a:prstGeom prst="roundRect">
            <a:avLst>
              <a:gd name="adj" fmla="val 8000"/>
            </a:avLst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784848" y="1371600"/>
            <a:ext cx="1828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Standard oder Nachsteuern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548640" y="2514600"/>
            <a:ext cx="80467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Plan: Ursachen analysieren, Zielwert festlegen, Maßnahme planen</a:t>
            </a:r>
            <a:endParaRPr lang="en-US" sz="14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Do: Maßnahme im kleinen Rahmen umsetzen, nicht sofort flächendeckend</a:t>
            </a:r>
            <a:endParaRPr lang="en-US" sz="14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Check: nach festgelegter Frist messen und mit dem Zielwert vergleichen</a:t>
            </a:r>
            <a:endParaRPr lang="en-US" sz="14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Act: erfolgreiche Maßnahme zum Standard machen, sonst neue Runde</a:t>
            </a:r>
            <a:endParaRPr lang="en-US" sz="1450" dirty="0"/>
          </a:p>
        </p:txBody>
      </p:sp>
      <p:sp>
        <p:nvSpPr>
          <p:cNvPr id="13" name="Text 11"/>
          <p:cNvSpPr/>
          <p:nvPr/>
        </p:nvSpPr>
        <p:spPr>
          <a:xfrm>
            <a:off x="457200" y="468172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 ·  Modul A · LE 03 – Qualitätsmanagement  ·  04.08.2026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7406640" y="4681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10 von 17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KVP oder Innovation?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57200" y="1280160"/>
            <a:ext cx="4023360" cy="2103120"/>
          </a:xfrm>
          <a:prstGeom prst="roundRect">
            <a:avLst>
              <a:gd name="adj" fmla="val 2609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371600"/>
            <a:ext cx="3749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KVP</a:t>
            </a:r>
            <a:endParaRPr lang="en-US" sz="1350" dirty="0"/>
          </a:p>
        </p:txBody>
      </p:sp>
      <p:sp>
        <p:nvSpPr>
          <p:cNvPr id="5" name="Text 3"/>
          <p:cNvSpPr/>
          <p:nvPr/>
        </p:nvSpPr>
        <p:spPr>
          <a:xfrm>
            <a:off x="594360" y="1691640"/>
            <a:ext cx="374904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Viele kleine Schritte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 dem laufenden Betrieb heraus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Geringes Risiko, geringe Kosten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Beispiel: Standardlösungen im Wiki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4663440" y="1280160"/>
            <a:ext cx="4023360" cy="2103120"/>
          </a:xfrm>
          <a:prstGeom prst="roundRect">
            <a:avLst>
              <a:gd name="adj" fmla="val 2609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800600" y="1371600"/>
            <a:ext cx="3749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Innovationsmanagement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4800600" y="1691640"/>
            <a:ext cx="374904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Sprunghafte Verbesserung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Technologie, Produkt, Prozess, Organisation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Höheres Risiko, höherer Aufwand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Beispiel: Umstieg auf ein neues Ticketsystem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457200" y="3611880"/>
            <a:ext cx="8229600" cy="566928"/>
          </a:xfrm>
          <a:prstGeom prst="roundRect">
            <a:avLst>
              <a:gd name="adj" fmla="val 9677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21792" y="3611880"/>
            <a:ext cx="7955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Merke:  </a:t>
            </a:r>
            <a:pPr indent="0" marL="0"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KVP hält den Standard und hebt ihn langsam. Innovation setzt einen neuen Standard – danach beginnt KVP wieder.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457200" y="468172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 ·  Modul A · LE 03 – Qualitätsmanagement  ·  04.08.2026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7406640" y="4681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11 von 17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Normen und Zertifizierung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2651760" cy="1188720"/>
          </a:xfrm>
          <a:prstGeom prst="roundRect">
            <a:avLst>
              <a:gd name="adj" fmla="val 4615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ISO 9001</a:t>
            </a:r>
            <a:endParaRPr lang="en-US" sz="1350" dirty="0"/>
          </a:p>
        </p:txBody>
      </p:sp>
      <p:sp>
        <p:nvSpPr>
          <p:cNvPr id="5" name="Text 3"/>
          <p:cNvSpPr/>
          <p:nvPr/>
        </p:nvSpPr>
        <p:spPr>
          <a:xfrm>
            <a:off x="594360" y="1600200"/>
            <a:ext cx="2377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Qualitätsmanagement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3246120" y="1188720"/>
            <a:ext cx="2651760" cy="1188720"/>
          </a:xfrm>
          <a:prstGeom prst="roundRect">
            <a:avLst>
              <a:gd name="adj" fmla="val 4615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383280" y="128016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ISO 14001 / EMAS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3383280" y="1600200"/>
            <a:ext cx="2377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Umweltmanagement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6035040" y="1188720"/>
            <a:ext cx="2651760" cy="1188720"/>
          </a:xfrm>
          <a:prstGeom prst="roundRect">
            <a:avLst>
              <a:gd name="adj" fmla="val 4615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172200" y="128016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ISO 45001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6172200" y="1600200"/>
            <a:ext cx="2377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Arbeits- und Gesundheitsschutz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457200" y="2560320"/>
            <a:ext cx="2651760" cy="1188720"/>
          </a:xfrm>
          <a:prstGeom prst="roundRect">
            <a:avLst>
              <a:gd name="adj" fmla="val 4615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94360" y="265176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ISO 50001</a:t>
            </a:r>
            <a:endParaRPr lang="en-US" sz="1350" dirty="0"/>
          </a:p>
        </p:txBody>
      </p:sp>
      <p:sp>
        <p:nvSpPr>
          <p:cNvPr id="14" name="Text 12"/>
          <p:cNvSpPr/>
          <p:nvPr/>
        </p:nvSpPr>
        <p:spPr>
          <a:xfrm>
            <a:off x="594360" y="2971800"/>
            <a:ext cx="2377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Energiemanagement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3246120" y="2560320"/>
            <a:ext cx="2651760" cy="1188720"/>
          </a:xfrm>
          <a:prstGeom prst="roundRect">
            <a:avLst>
              <a:gd name="adj" fmla="val 4615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383280" y="265176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ISO/IEC 27001</a:t>
            </a:r>
            <a:endParaRPr lang="en-US" sz="1350" dirty="0"/>
          </a:p>
        </p:txBody>
      </p:sp>
      <p:sp>
        <p:nvSpPr>
          <p:cNvPr id="17" name="Text 15"/>
          <p:cNvSpPr/>
          <p:nvPr/>
        </p:nvSpPr>
        <p:spPr>
          <a:xfrm>
            <a:off x="3383280" y="2971800"/>
            <a:ext cx="2377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Informationssicherheit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6035040" y="2560320"/>
            <a:ext cx="2651760" cy="1188720"/>
          </a:xfrm>
          <a:prstGeom prst="roundRect">
            <a:avLst>
              <a:gd name="adj" fmla="val 4615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172200" y="265176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ISO/IEC 27701</a:t>
            </a:r>
            <a:endParaRPr lang="en-US" sz="1350" dirty="0"/>
          </a:p>
        </p:txBody>
      </p:sp>
      <p:sp>
        <p:nvSpPr>
          <p:cNvPr id="20" name="Text 18"/>
          <p:cNvSpPr/>
          <p:nvPr/>
        </p:nvSpPr>
        <p:spPr>
          <a:xfrm>
            <a:off x="6172200" y="2971800"/>
            <a:ext cx="2377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Datenschutzmanagement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457200" y="3977640"/>
            <a:ext cx="8229600" cy="566928"/>
          </a:xfrm>
          <a:prstGeom prst="roundRect">
            <a:avLst>
              <a:gd name="adj" fmla="val 9677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21792" y="3977640"/>
            <a:ext cx="7955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Merke:  </a:t>
            </a:r>
            <a:pPr indent="0" marL="0"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27001 schützt alle Informationen, 27701 die personenbezogenen Daten. Das wird gern verwechselt.</a:t>
            </a:r>
            <a:endParaRPr lang="en-US" sz="1250" dirty="0"/>
          </a:p>
        </p:txBody>
      </p:sp>
      <p:sp>
        <p:nvSpPr>
          <p:cNvPr id="23" name="Text 21"/>
          <p:cNvSpPr/>
          <p:nvPr/>
        </p:nvSpPr>
        <p:spPr>
          <a:xfrm>
            <a:off x="457200" y="468172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 ·  Modul A · LE 03 – Qualitätsmanagement  ·  04.08.2026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7406640" y="4681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12 von 17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Audit und IMS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57200" y="1280160"/>
            <a:ext cx="2651760" cy="1920240"/>
          </a:xfrm>
          <a:prstGeom prst="roundRect">
            <a:avLst>
              <a:gd name="adj" fmla="val 2857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37160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Internes Audit</a:t>
            </a:r>
            <a:endParaRPr lang="en-US" sz="1350" dirty="0"/>
          </a:p>
        </p:txBody>
      </p:sp>
      <p:sp>
        <p:nvSpPr>
          <p:cNvPr id="5" name="Text 3"/>
          <p:cNvSpPr/>
          <p:nvPr/>
        </p:nvSpPr>
        <p:spPr>
          <a:xfrm>
            <a:off x="594360" y="1691640"/>
            <a:ext cx="23774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Eigene Auditoren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Vorbereitung und Selbstkontrolle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3246120" y="1280160"/>
            <a:ext cx="2651760" cy="1920240"/>
          </a:xfrm>
          <a:prstGeom prst="roundRect">
            <a:avLst>
              <a:gd name="adj" fmla="val 2857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383280" y="137160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Externes Audit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3383280" y="1691640"/>
            <a:ext cx="23774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Prüforganisationen wie TÜV oder DEKRA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Führt zum Zertifikat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6035040" y="1280160"/>
            <a:ext cx="2651760" cy="1920240"/>
          </a:xfrm>
          <a:prstGeom prst="roundRect">
            <a:avLst>
              <a:gd name="adj" fmla="val 2857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172200" y="137160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IMS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6172200" y="1691640"/>
            <a:ext cx="23774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Bündelt mehrere Normen in einem System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Eine Dokumentation statt fünf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457200" y="3429000"/>
            <a:ext cx="8229600" cy="566928"/>
          </a:xfrm>
          <a:prstGeom prst="roundRect">
            <a:avLst>
              <a:gd name="adj" fmla="val 9677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21792" y="3429000"/>
            <a:ext cx="7955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Merke:  </a:t>
            </a:r>
            <a:pPr indent="0" marL="0"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 Zertifikat bescheinigt ein funktionierendes Managementsystem – nicht die Fehlerfreiheit einzelner Produkte.</a:t>
            </a:r>
            <a:endParaRPr lang="en-US" sz="1250" dirty="0"/>
          </a:p>
        </p:txBody>
      </p:sp>
      <p:sp>
        <p:nvSpPr>
          <p:cNvPr id="14" name="Text 12"/>
          <p:cNvSpPr/>
          <p:nvPr/>
        </p:nvSpPr>
        <p:spPr>
          <a:xfrm>
            <a:off x="457200" y="468172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 ·  Modul A · LE 03 – Qualitätsmanagement  ·  04.08.2026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7406640" y="4681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13 von 17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Veränderungen begleiten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7-Phasen-Modell im Changemanagement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457200" y="1463040"/>
            <a:ext cx="1097280" cy="731520"/>
          </a:xfrm>
          <a:prstGeom prst="roundRect">
            <a:avLst>
              <a:gd name="adj" fmla="val 10000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30352" y="1463040"/>
            <a:ext cx="950976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Schock</a:t>
            </a:r>
            <a:endParaRPr lang="en-US" sz="1050" dirty="0"/>
          </a:p>
        </p:txBody>
      </p:sp>
      <p:sp>
        <p:nvSpPr>
          <p:cNvPr id="6" name="Shape 4"/>
          <p:cNvSpPr/>
          <p:nvPr/>
        </p:nvSpPr>
        <p:spPr>
          <a:xfrm>
            <a:off x="1655064" y="1463040"/>
            <a:ext cx="1097280" cy="731520"/>
          </a:xfrm>
          <a:prstGeom prst="roundRect">
            <a:avLst>
              <a:gd name="adj" fmla="val 10000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728216" y="1463040"/>
            <a:ext cx="950976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Verneinung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2852928" y="1463040"/>
            <a:ext cx="1097280" cy="731520"/>
          </a:xfrm>
          <a:prstGeom prst="roundRect">
            <a:avLst>
              <a:gd name="adj" fmla="val 10000"/>
            </a:avLst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926080" y="1463040"/>
            <a:ext cx="950976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Einsicht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4050792" y="1463040"/>
            <a:ext cx="1097280" cy="731520"/>
          </a:xfrm>
          <a:prstGeom prst="roundRect">
            <a:avLst>
              <a:gd name="adj" fmla="val 10000"/>
            </a:avLst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123944" y="1463040"/>
            <a:ext cx="950976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Akzeptanz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5248656" y="1463040"/>
            <a:ext cx="1097280" cy="731520"/>
          </a:xfrm>
          <a:prstGeom prst="roundRect">
            <a:avLst>
              <a:gd name="adj" fmla="val 10000"/>
            </a:avLst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321808" y="1463040"/>
            <a:ext cx="950976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Ausprobieren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6446520" y="1463040"/>
            <a:ext cx="1097280" cy="731520"/>
          </a:xfrm>
          <a:prstGeom prst="roundRect">
            <a:avLst>
              <a:gd name="adj" fmla="val 10000"/>
            </a:avLst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19672" y="1463040"/>
            <a:ext cx="950976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Erkenntnis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7644384" y="1463040"/>
            <a:ext cx="1097280" cy="731520"/>
          </a:xfrm>
          <a:prstGeom prst="roundRect">
            <a:avLst>
              <a:gd name="adj" fmla="val 10000"/>
            </a:avLst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717536" y="1463040"/>
            <a:ext cx="950976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Integration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548640" y="2560320"/>
            <a:ext cx="8046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Leistungsfähigkeit sinkt zu Beginn jeder Veränderung – das ist normal und kein Widerstand aus Bosheit</a:t>
            </a:r>
            <a:endParaRPr lang="en-US" sz="14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Wirksame Hebel: Information, Transparenz, Kommunikation, Training, Coaching</a:t>
            </a:r>
            <a:endParaRPr lang="en-US" sz="14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Für die IT bedeutet das: Einführung eines neuen Systems ist zu 20 % Technik und zu 80 % Begleitung</a:t>
            </a:r>
            <a:endParaRPr lang="en-US" sz="1450" dirty="0"/>
          </a:p>
        </p:txBody>
      </p:sp>
      <p:sp>
        <p:nvSpPr>
          <p:cNvPr id="19" name="Text 17"/>
          <p:cNvSpPr/>
          <p:nvPr/>
        </p:nvSpPr>
        <p:spPr>
          <a:xfrm>
            <a:off x="457200" y="468172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 ·  Modul A · LE 03 – Qualitätsmanagement  ·  04.08.2026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7406640" y="4681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14 von 17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Fallbeispiel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KONTURA IT-Solutions: Die Erstlösungsquote im Helpdesk sinkt auf 48 %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457200" y="1234440"/>
            <a:ext cx="4023360" cy="1280160"/>
          </a:xfrm>
          <a:prstGeom prst="roundRect">
            <a:avLst>
              <a:gd name="adj" fmla="val 4286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1325880"/>
            <a:ext cx="3749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594360" y="1645920"/>
            <a:ext cx="3749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Ursachen mit fünf Warum und Ishikawa suchen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Zielwert: 70 % bis zum 31.12.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4663440" y="1234440"/>
            <a:ext cx="4023360" cy="1280160"/>
          </a:xfrm>
          <a:prstGeom prst="roundRect">
            <a:avLst>
              <a:gd name="adj" fmla="val 4286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800600" y="1325880"/>
            <a:ext cx="3749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4800600" y="1645920"/>
            <a:ext cx="3749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Zwanzig Standardlösungen dokumentieren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Neue Ticketkategorien einführen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457200" y="2697480"/>
            <a:ext cx="4023360" cy="1280160"/>
          </a:xfrm>
          <a:prstGeom prst="roundRect">
            <a:avLst>
              <a:gd name="adj" fmla="val 4286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94360" y="2788920"/>
            <a:ext cx="3749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</a:t>
            </a:r>
            <a:endParaRPr lang="en-US" sz="1350" dirty="0"/>
          </a:p>
        </p:txBody>
      </p:sp>
      <p:sp>
        <p:nvSpPr>
          <p:cNvPr id="12" name="Text 10"/>
          <p:cNvSpPr/>
          <p:nvPr/>
        </p:nvSpPr>
        <p:spPr>
          <a:xfrm>
            <a:off x="594360" y="3108960"/>
            <a:ext cx="3749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Nach vier Wochen messen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Soll-Ist-Vergleich im Teammeeting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4663440" y="2697480"/>
            <a:ext cx="4023360" cy="1280160"/>
          </a:xfrm>
          <a:prstGeom prst="roundRect">
            <a:avLst>
              <a:gd name="adj" fmla="val 4286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800600" y="2788920"/>
            <a:ext cx="3749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</a:t>
            </a:r>
            <a:endParaRPr lang="en-US" sz="1350" dirty="0"/>
          </a:p>
        </p:txBody>
      </p:sp>
      <p:sp>
        <p:nvSpPr>
          <p:cNvPr id="15" name="Text 13"/>
          <p:cNvSpPr/>
          <p:nvPr/>
        </p:nvSpPr>
        <p:spPr>
          <a:xfrm>
            <a:off x="4800600" y="3108960"/>
            <a:ext cx="3749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Erfolgreiche Lösungen in den Standard übernehmen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Sonst Ursachenanalyse wiederholen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457200" y="468172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 ·  Modul A · LE 03 – Qualitätsmanagement  ·  04.08.2026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7406640" y="4681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15 von 17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nehmen wir mit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48640" y="1143000"/>
            <a:ext cx="804672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Qualität ist Erfüllung vereinbarter Anforderungen, nicht Maximierung</a:t>
            </a:r>
            <a:endParaRPr lang="en-US" sz="14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nicht gemessen wird, lässt sich nicht verbessern</a:t>
            </a:r>
            <a:endParaRPr lang="en-US" sz="14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Fehlerverhütung ist billiger als Prüfung, Prüfung billiger als Fehlerbehebung</a:t>
            </a:r>
            <a:endParaRPr lang="en-US" sz="14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TQM: Null-Fehler-Prinzip, fünf Warum, Kaizen, Qualitätszirkel</a:t>
            </a:r>
            <a:endParaRPr lang="en-US" sz="14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PDCA ist der Standardweg jeder Verbesserung</a:t>
            </a:r>
            <a:endParaRPr lang="en-US" sz="14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KVP verbessert in kleinen Schritten, Innovation springt</a:t>
            </a:r>
            <a:endParaRPr lang="en-US" sz="14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ISO 9001, 14001, 45001, 50001, 27001, 27701 sicher zuordnen</a:t>
            </a:r>
            <a:endParaRPr lang="en-US" sz="14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Veränderung braucht Kommunikation, nicht nur ein Projektplan</a:t>
            </a:r>
            <a:endParaRPr lang="en-US" sz="1450" dirty="0"/>
          </a:p>
        </p:txBody>
      </p:sp>
      <p:sp>
        <p:nvSpPr>
          <p:cNvPr id="4" name="Text 2"/>
          <p:cNvSpPr/>
          <p:nvPr/>
        </p:nvSpPr>
        <p:spPr>
          <a:xfrm>
            <a:off x="457200" y="468172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 ·  Modul A · LE 03 – Qualitätsmanagement  ·  04.08.2026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7406640" y="4681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16 von 17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 jetzt Sie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Aufgabenblatt LE 03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457200" y="1280160"/>
            <a:ext cx="4023360" cy="2011680"/>
          </a:xfrm>
          <a:prstGeom prst="roundRect">
            <a:avLst>
              <a:gd name="adj" fmla="val 2727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1371600"/>
            <a:ext cx="3749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Einzelarbeit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594360" y="1691640"/>
            <a:ext cx="374904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Aufgaben 1 bis 5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Zuordnung, PDCA, Kennzahlen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ca. 35 Minuten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4663440" y="1280160"/>
            <a:ext cx="4023360" cy="2011680"/>
          </a:xfrm>
          <a:prstGeom prst="roundRect">
            <a:avLst>
              <a:gd name="adj" fmla="val 2727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800600" y="1371600"/>
            <a:ext cx="3749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Partnerarbeit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4800600" y="1691640"/>
            <a:ext cx="374904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Aufgabe 6: Ursachenanalyse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Fünf Warum und Ishikawa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Vorstellung im Plenum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548640" y="347472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Maßnahme muss an der Ursache ansetzen, nicht am Symptom – darauf wird bewertet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57200" y="468172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 ·  Modul A · LE 03 – Qualitätsmanagement  ·  04.08.2026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7406640" y="4681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17 von 17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Modul A – LE 03: Qualitätsmanagement</dc:title>
  <dc:subject>PptxGenJS Presentation</dc:subject>
  <dc:creator>bfw Lübeck</dc:creator>
  <cp:lastModifiedBy>bfw Lübeck</cp:lastModifiedBy>
  <cp:revision>1</cp:revision>
  <dcterms:created xsi:type="dcterms:W3CDTF">2026-08-04T10:32:21Z</dcterms:created>
  <dcterms:modified xsi:type="dcterms:W3CDTF">2026-08-04T10:32:21Z</dcterms:modified>
</cp:coreProperties>
</file>