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Anteil KMU</c:v>
                </c:pt>
              </c:strCache>
            </c:strRef>
          </c:tx>
          <c:spPr>
            <a:solidFill>
              <a:srgbClr val="0066AA"/>
            </a:solidFill>
            <a:effectLst/>
          </c:spPr>
          <c:invertIfNegative val="0"/>
          <c:dLbls>
            <c:numFmt formatCode="0.0&quot;%&quot;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A1A1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Anteil an allen Unternehmen</c:v>
                  </c:pt>
                  <c:pt idx="1">
                    <c:v>Anteil an allen Beschäftigten</c:v>
                  </c:pt>
                  <c:pt idx="2">
                    <c:v>Anteil an allen Auszubildenden</c:v>
                  </c:pt>
                  <c:pt idx="3">
                    <c:v>Anteil an allen Umsätzen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99.3</c:v>
                </c:pt>
                <c:pt idx="1">
                  <c:v>54.4</c:v>
                </c:pt>
                <c:pt idx="2">
                  <c:v>70.6</c:v>
                </c:pt>
                <c:pt idx="3">
                  <c:v>33.7</c:v>
                </c:pt>
              </c:numCache>
            </c:numRef>
          </c:val>
        </c:ser>
        <c:dLbls>
          <c:numFmt formatCode="0.0&quot;%&quot;" sourceLinked="0"/>
          <c:txPr>
            <a:bodyPr/>
            <a:lstStyle/>
            <a:p>
              <a:pPr>
                <a:defRPr b="0" i="0" strike="noStrike" sz="1100" u="none">
                  <a:solidFill>
                    <a:srgbClr val="1A1A1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1A1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</c:scaling>
        <c:delete val="0"/>
        <c:axPos val="b"/>
        <c:majorGridlines>
          <c:spPr>
            <a:ln w="12700" cap="flat">
              <a:solidFill>
                <a:srgbClr val="D6E4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666666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Einstieg: Wer arbeitet später wo? Erwartungen der Teilnehmenden an das Modul sammeln.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Lernziele vorlesen lassen; am Ende der LE als Selbstcheck wieder aufgreifen.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Zahlen stammen aus dem Lehrbuch. Teilnehmende vergleichen lassen mit ihrem eigenen Praktikums- oder Wunschbetrieb.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Brücke zur Umschulung: Praktikumsphasen entsprechen den betrieblichen Stationen.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Rechtsstand nicht gesondert geprüft. Abgrenzung im Einzelfall entscheidet das Finanzamt.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Rechtsstände nicht gesondert geprüft; bei Bedarf aktuelle Fälle als Diskussionseinstieg nutzen.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01 – Der Ausbildungsbetrieb und sein Umfeld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10 Unterrichtseinheiten · Fachinformatiker und Kaufleute für IT-Systemmanagement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dieser Lerneinheit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IT-Unternehmen strukturiert vorstellen: Größe, Kunden, Leistungen, Ausbildung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und Unternehmen unterscheiden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Freiberufliche Tätigkeit und Gewerbe abgrenzen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Unternehmensgrößen, KMU und Start-ups einordnen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Wirtschaftssektoren und Betriebstypen der ITK-Branche zuordnen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Arbeitsteilung und Globalisierung erklären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Wirtschaftliche Verflechtungen unterscheiden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benennen und ihre Erwartungen ableiten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22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Das Modellunternehmen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Kurzprofil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Systemhaus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73552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10712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Einordnung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10712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vs. Unternehmen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Freiberuf vs. Gewerbe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Größen und Sektoren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80760" y="11430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Umfeld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217920" y="15544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Arbeitsteilung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Globalisierung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Verflechtungen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Anspruchsgruppen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73552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10712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· Sicherung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410712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Kurzcheck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80760" y="2743200"/>
            <a:ext cx="2606040" cy="1463040"/>
          </a:xfrm>
          <a:prstGeom prst="roundRect">
            <a:avLst>
              <a:gd name="adj" fmla="val 375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0" y="28346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· Übung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217920" y="3154680"/>
            <a:ext cx="2331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01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im Plenum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22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Modellunternehmen: KONTURA IT-Solutions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Durchgängiges Beispiel für die gesamte Lerneinheit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34440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234440"/>
            <a:ext cx="1819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Systemhäuser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542032" y="1234440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15184" y="1234440"/>
            <a:ext cx="1819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Standorte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626864" y="1234440"/>
            <a:ext cx="1965960" cy="868680"/>
          </a:xfrm>
          <a:prstGeom prst="roundRect">
            <a:avLst>
              <a:gd name="adj" fmla="val 8421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00016" y="1234440"/>
            <a:ext cx="18196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420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6711696" y="1234440"/>
            <a:ext cx="1975104" cy="868680"/>
          </a:xfrm>
          <a:prstGeom prst="roundRect">
            <a:avLst>
              <a:gd name="adj" fmla="val 842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84848" y="1234440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Hauptstandort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48640" y="233172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Verbund rechtlich selbstständiger Systemhäuser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Kunden: Unternehmen und Behörden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Eigenes Rechenzentrum, Cloud-Hosting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Ausbildung in drei IT-Berufen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57200" y="38862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8862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Systemhaus ist Mittler zwischen IT-Herstellern und Endkunden.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22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macht ein IT-Systemhaus?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463040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463040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IT-Hersteller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(Hardware, Software)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337560" y="1325880"/>
            <a:ext cx="2468880" cy="1188720"/>
          </a:xfrm>
          <a:prstGeom prst="roundRect">
            <a:avLst>
              <a:gd name="adj" fmla="val 6154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410712" y="1325880"/>
            <a:ext cx="232257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Systemhaus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492240" y="1463040"/>
            <a:ext cx="2194560" cy="9144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65392" y="1463040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Endkunden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(Unternehmen, Behörden)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697480" y="1783080"/>
            <a:ext cx="566928" cy="27432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870448" y="1783080"/>
            <a:ext cx="566928" cy="274320"/>
          </a:xfrm>
          <a:prstGeom prst="rightArrow">
            <a:avLst/>
          </a:prstGeom>
          <a:solidFill>
            <a:srgbClr val="F0A500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274320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 analysieren und Lösungen entwickeln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Produkte beschaffen und Systeme einrichten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Wartung, Fernwartung und Support leisten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Trend: Kunden lagern IT-Aufgaben aus (IT-Outsourcing)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22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Ausbildung im Systemhaus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Wechsel der Arbeitsbereiche etwa alle drei Monate in den ersten beiden Jahren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30352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Werkstatt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1856232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929384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Lager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255264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328416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Helpdesk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654296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27448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Außendienst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53328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126480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Entwicklung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452360" y="1325880"/>
            <a:ext cx="1280160" cy="640080"/>
          </a:xfrm>
          <a:prstGeom prst="roundRect">
            <a:avLst>
              <a:gd name="adj" fmla="val 11429"/>
            </a:avLst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25512" y="1325880"/>
            <a:ext cx="11338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Rechnungswesen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2286000"/>
            <a:ext cx="80467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Jahr: Grundlagen, Kundenkontakt, Dokumentation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Jahr: Systeme, Netze, Services, erste Projektarbeit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Jahr: Mitarbeit in größeren Kundenprojekten, mehr Eigenverantwortung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Abschluss: Abschlussprojekt, Dokumentation, Präsentation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22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Leistungsportfolio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Angebote in Kategorien bündeln – so wird ein Betrieb beschreibbar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344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IT-Service und Helpdesk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554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Störungsannahme, Tickets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Vor-Ort- und Remote-Support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430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344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Managed Services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554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Patchmanagement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Wartung nach SLA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430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344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und Hosting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5544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Migration, Managed Hosting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Housing, Colocation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und Storage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9260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Hyperkonvergenz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5146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IT-Beratung und Planung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9260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Bedarfsanalyse, Konzepte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Architektur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51460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60604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IT-Security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92608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Firewall, Backup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Awareness, Schwachstellen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21792" y="393192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Kundennutzen je Kategorie in einem Satz benennen – nicht nur Produktnamen aufzählen.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22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Wertschätzung und Nachhaltigkeit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1417320"/>
          </a:xfrm>
          <a:prstGeom prst="roundRect">
            <a:avLst>
              <a:gd name="adj" fmla="val 387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Wertschätzung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Onboarding und feste Ansprechpartner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Lernzeit und Fehlerkultur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Transparente Ziele und Aufgaben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Anerkennung, Schulungen, Perspektiven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1417320"/>
          </a:xfrm>
          <a:prstGeom prst="roundRect">
            <a:avLst>
              <a:gd name="adj" fmla="val 387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Work-Life-Balance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0020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Arbeitszeit, Homeoffice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Betriebssport, Fahrradleasing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Sabbaticals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Kinderbetreuung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4023360" cy="1417320"/>
          </a:xfrm>
          <a:prstGeom prst="roundRect">
            <a:avLst>
              <a:gd name="adj" fmla="val 387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IT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1546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Auslastung und Abschaltregeln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Langlebige, reparierbare Geräte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Remote-Support statt Fahrten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Datenlöschung und Recycling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23360" cy="1417320"/>
          </a:xfrm>
          <a:prstGeom prst="roundRect">
            <a:avLst>
              <a:gd name="adj" fmla="val 387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Gesellschaftliche Verantwortung (CSR)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154680"/>
            <a:ext cx="3749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Nachwuchsförderung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Workshops, Girls Day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Sponsoring, Engagement in der Region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22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oder Unternehmen?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2286000"/>
          </a:xfrm>
          <a:prstGeom prst="roundRect">
            <a:avLst>
              <a:gd name="adj" fmla="val 24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Organisatorisch-technische Einheit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 der Leistungserstellung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und Betriebsmittel am Standort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Rechenzentrum, Werkstatt, Filiale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2286000"/>
          </a:xfrm>
          <a:prstGeom prst="roundRect">
            <a:avLst>
              <a:gd name="adj" fmla="val 24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Unternehmen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00200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Rechtliche Wirtschaftseinheit mit Gewinnabsicht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Trifft strategische Entscheidungen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Bücher, erstellt Steuererklärung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mehrere Betriebe besitzen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5760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5760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Unternehmen kann viele Betriebe haben – umgekehrt nicht.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22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Zwei Zielrichtungen von Unternehmen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Erwerbswirtschaftlich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Arbeitet auf eigene Rechnung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Gewinnmaximierung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Gewinn fließt an Inhaber und Kapitalgeber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IT-Systemhaus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Gemeinwirtschaftlich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Kostendeckungsprinzip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Versorgungsauftrag erfüllen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Gewinnstreben im Vordergrund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Versorgungsbetrieb, Theater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52044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öffentliche Auftraggeber sind Kunden von IT-Dienstleistern – andere Regeln bei Vergabe und Dokumentation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22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Freiberuflich oder Gewerbe?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 Berufe (§ 18 EStG)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Selbstständige Dienstleistung mit hoher geistiger Leistung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Ärzte, Anwälte, Ingenieure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Planende Softwareentwickler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Gewerbesteuer, keine Pflichtmitgliedschaft in der IHK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2194560"/>
          </a:xfrm>
          <a:prstGeom prst="roundRect">
            <a:avLst>
              <a:gd name="adj" fmla="val 25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selbstständige Tätigkeit außer freiberuflich oder landwirtschaftlich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Gewerbeanmeldung nötig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Gewerbesteuerpflicht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IHK-Pflichtmitgliedschaft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61188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61188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Einordnung entscheidet über Steuern, Anmeldung und Kammerzugehörigkeit – nicht über die Tätigkeit selbst.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11 von 22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 und mittlere Unternehmen prägen die Wirtschaft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Anteile in Prozent (Werte aus dem Lehrwerk)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143000"/>
          <a:ext cx="539496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Shape 2"/>
          <p:cNvSpPr/>
          <p:nvPr/>
        </p:nvSpPr>
        <p:spPr>
          <a:xfrm>
            <a:off x="6080760" y="1143000"/>
            <a:ext cx="2606040" cy="3017520"/>
          </a:xfrm>
          <a:prstGeom prst="roundRect">
            <a:avLst>
              <a:gd name="adj" fmla="val 210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0" y="1234440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Merkmale KMU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217920" y="1554480"/>
            <a:ext cx="23317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249 Beschäftigte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 50 Mio. € Jahresumsatz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Größen: Kleinst-, Klein-, Mittel-, Großunternehmen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Start-up: junges Unternehmen mit innovativer Geschäftsidee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12 von 22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Wirtschaftssektoren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651760" cy="1005840"/>
          </a:xfrm>
          <a:prstGeom prst="roundRect">
            <a:avLst>
              <a:gd name="adj" fmla="val 727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30352" y="1371600"/>
            <a:ext cx="25054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Primärer Sektor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Rohstoffgewinnung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246120" y="1371600"/>
            <a:ext cx="2651760" cy="1005840"/>
          </a:xfrm>
          <a:prstGeom prst="roundRect">
            <a:avLst>
              <a:gd name="adj" fmla="val 727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19272" y="1371600"/>
            <a:ext cx="25054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Sekundärer Sektor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Produktion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35040" y="1371600"/>
            <a:ext cx="2651760" cy="1005840"/>
          </a:xfrm>
          <a:prstGeom prst="roundRect">
            <a:avLst>
              <a:gd name="adj" fmla="val 7273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108192" y="1371600"/>
            <a:ext cx="250545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Tertiärer Sektor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Dienstleistungen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651760"/>
            <a:ext cx="8046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IT-Berufe gehören fast immer zum tertiären Sektor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Ausnahme: Fertigung von Hardware zählt zum sekundären Sektor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Dienstleistungsanteil wächst – Software wird als Service verkauft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13 von 22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Betriebstypen der ITK-Branche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IT-Hersteller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Produziert Hardware oder Software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Systemhaus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Plant, liefert, betreibt IT-Lösungen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IT-Beratung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Analyse, Konzeption, Begleitung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Rechenzentrum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von Servern und Storage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Provider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Netz-, Cloud- und Hostingdienste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E-Commerce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Handel über digitale Kanäle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48640" y="397764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Zusätzlich nach Geschäftsbeziehung: B2B, B2C, B2A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14 von 22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Arbeitsteilung und Globalisierung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4300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Arbeitsteilung: Jeder Betrieb konzentriert sich auf seine Kernkompetenz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Folge: höhere Produktivität, aber mehr Abhängigkeit von Partnern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Globalisierung: weltweite Verflechtung von Wirtschaft, Technik und Märkten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457200" y="2286000"/>
            <a:ext cx="4023360" cy="1691640"/>
          </a:xfrm>
          <a:prstGeom prst="roundRect">
            <a:avLst>
              <a:gd name="adj" fmla="val 324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23774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Chancen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269748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Günstigere Beschaffung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Größere Absatzmärkte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Wissens- und Technologietransfer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Fachkräfte über Grenzen hinweg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2286000"/>
            <a:ext cx="4023360" cy="1691640"/>
          </a:xfrm>
          <a:prstGeom prst="roundRect">
            <a:avLst>
              <a:gd name="adj" fmla="val 324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23774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Risiken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2697480"/>
            <a:ext cx="3749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Lange, störanfällige Lieferketten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Umweltbelastung durch Transport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von wenigen Anbietern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Unterschiedliche Rechtslagen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15 von 22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Wirtschaftliche Verflechtungen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Konzern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Rechtlich selbstständige Unternehmen unter einer Leitung (Holding)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18872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28016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/ Merger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0020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Zusammenschluss zu einer rechtlichen Einheit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65176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7432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Kartell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0632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Wettbewerbsbeschränkende Absprache – nach § 1 GWB verboten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651760"/>
            <a:ext cx="4023360" cy="1280160"/>
          </a:xfrm>
          <a:prstGeom prst="roundRect">
            <a:avLst>
              <a:gd name="adj" fmla="val 428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7432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Kooperation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063240"/>
            <a:ext cx="3749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Partnerschaft, Allianz, Konsortium, ARGE, Franchise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 2005 gilt die Legalausnahme (§ 2 GWB): keine Genehmigung mehr, die Unternehmen prüfen selbst.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16 von 22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Wettbewerbsaufsicht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280160"/>
            <a:ext cx="80467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Bundeskartellamt prüft Zusammenschlüsse und marktbeherrschende Stellungen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Rechtsgrundlagen: Gesetz gegen Wettbewerbsbeschränkungen (GWB), Gesetz gegen den unlauteren Wettbewerb (UWG)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funktionierender Wettbewerb, Schutz vor Preisabsprachen und Marktmissbrauch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Relevanz für IT: Plattformmärkte, Cloud-Anbieter, Zusammenschlüsse von Systemhäusern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17 von 22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– wer hat Ansprüche an den Betrieb?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Zuverlässige IT, klare Preise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Mitarbeitende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Sinnvolle Aufgaben, Sicherheit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Eigentümer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Wirtschaftlichkeit, Wachstum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Lieferanten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Planbarkeit, faire Zusammenarbeit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Öffentlichkeit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Verantwortung, Umweltwirkung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188720"/>
          </a:xfrm>
          <a:prstGeom prst="roundRect">
            <a:avLst>
              <a:gd name="adj" fmla="val 461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Einhaltung der Regeln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9776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39776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haben unterschiedliche Erwartungen – daraus entstehen Zielkonflikte.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18 von 22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Behörden und Institutionen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 und berufsbildende Schule: Ausbildung, Prüfungen, Ausbildungsordnung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Gewerbeamt und Handelsregister: Anmeldung und Eintragung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Finanzamt: Steuern und Nachweise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Berufsgenossenschaft: gesetzliche Unfallversicherung, Unfallverhütung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Sozialversicherungsträger: Kranken-, Pflege-, Renten-, Arbeitslosenversicherung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Datenschutzaufsicht: Einhaltung des Datenschutzes</a:t>
            </a:r>
            <a:endParaRPr lang="en-US" sz="14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Gewerbeaufsicht und Umweltbehörden: Arbeitsschutz, Entsorgung, Auflagen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19 von 22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gemeint?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Regeltreue: Einhaltung von Gesetzen, Normen und internen Richtlinien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Geht über das Gesetz hinaus: gesellschaftliche Erwartungen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Compliance-Stellen in größeren Unternehmen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IT-Themen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Datenschutz und Informationssicherheit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Lizenzkonformität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Umgang mit Zugängen und Rechten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und Nachweise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52044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2044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Verstöße kosten Geld, Aufträge und Vertrauen – Compliance ist Führungsaufgabe.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20 von 22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nehmen wir mit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= Ort der Leistungserstellung, Unternehmen = rechtliche Einheit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 Berufe zahlen keine Gewerbesteuer, Gewerbebetriebe schon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99 % der deutschen Unternehmen sind KMU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IT-Berufe gehören fast immer zum tertiären Sektor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Arbeitsteilung steigert die Produktivität und erhöht die Abhängigkeit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Konzern, Fusion, Kartell und Kooperation sauber unterscheiden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haben unterschiedliche, teils widersprüchliche Erwartungen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21 von 22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jetzt Sie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Aufgabenblatt LE 01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Einzelarbeit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1 bis 6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Zuordnungen und Abgrenzungen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ca. 30 Minuten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663440" y="1280160"/>
            <a:ext cx="4023360" cy="2011680"/>
          </a:xfrm>
          <a:prstGeom prst="roundRect">
            <a:avLst>
              <a:gd name="adj" fmla="val 272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Partnerarbeit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800600" y="1691640"/>
            <a:ext cx="3749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7: eigener Betrieb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Kurzvorstellung in 2 Minuten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Checkliste nutzen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48640" y="3474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Auswertung im Plenum – anschließend Kurzcheck zur Lerneinheit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01 – Der Ausbildungsbetrieb und sein Umfeld  ·  04.08.2026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22 von 22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01: Der Ausbildungsbetrieb und sein Umfeld</dc:title>
  <dc:subject>PptxGenJS Presentation</dc:subject>
  <dc:creator>bfw Lübeck</dc:creator>
  <cp:lastModifiedBy>bfw Lübeck</cp:lastModifiedBy>
  <cp:revision>1</cp:revision>
  <dcterms:created xsi:type="dcterms:W3CDTF">2026-08-04T10:23:22Z</dcterms:created>
  <dcterms:modified xsi:type="dcterms:W3CDTF">2026-08-04T10:23:22Z</dcterms:modified>
</cp:coreProperties>
</file>