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9" r:id="rId20"/>
    <p:sldId id="268" r:id="rId19"/>
    <p:sldId id="267" r:id="rId18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  <Relationship Id="rId18" Type="http://schemas.openxmlformats.org/officeDocument/2006/relationships/slide" Target="slides/slide12.xml"/>
  <Relationship Id="rId19" Type="http://schemas.openxmlformats.org/officeDocument/2006/relationships/slide" Target="slides/slide13.xml"/>
  <Relationship Id="rId20" Type="http://schemas.openxmlformats.org/officeDocument/2006/relationships/slide" Target="slides/slide14.xml"/>
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011680"/>
            <a:ext cx="10728655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IPv6 – Adressierung verstehen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3063240"/>
            <a:ext cx="1072865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Adressaufbau · Kürzung · Adressarten · Zuweisung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731520" y="3931920"/>
            <a:ext cx="5669280" cy="502920"/>
          </a:xfrm>
          <a:prstGeom prst="roundRect">
            <a:avLst>
              <a:gd name="adj" fmla="val 14545"/>
            </a:avLst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3931920"/>
            <a:ext cx="5669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J / LF9 – Netzwerke und Dienste bereitstellen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46177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Standort Lübeck · FIAE / FISI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0066A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IPv6 – Adressierung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 von 14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822960" y="1371600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22960" y="137160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371600" y="1371600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Warum IPv6?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822960" y="1975104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" y="197510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371600" y="1975104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Aufbau einer IPv6-Adresse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822960" y="2578608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2960" y="2578608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371600" y="2578608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Kürzungsregeln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822960" y="3182112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2960" y="318211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371600" y="3182112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Schritt für Schritt kürzen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822960" y="3785616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2960" y="3785616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1371600" y="3785616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Adressarten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822960" y="4389120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2960" y="438912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1371600" y="4389120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Adresszuweisung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822960" y="4992624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22960" y="499262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1371600" y="4992624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EUI-64 – Interface-ID aus der MAC</a:t>
            </a:r>
            <a:endParaRPr lang="en-US" sz="1800" dirty="0"/>
          </a:p>
        </p:txBody>
      </p:sp>
      <p:sp>
        <p:nvSpPr>
          <p:cNvPr id="121" name="Shape 19"/>
          <p:cNvSpPr/>
          <p:nvPr/>
        </p:nvSpPr>
        <p:spPr>
          <a:xfrm>
            <a:off x="822960" y="5596128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22" name="Text 20"/>
          <p:cNvSpPr/>
          <p:nvPr/>
        </p:nvSpPr>
        <p:spPr>
          <a:xfrm>
            <a:off x="822960" y="5596128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500" dirty="0"/>
          </a:p>
        </p:txBody>
      </p:sp>
      <p:sp>
        <p:nvSpPr>
          <p:cNvPr id="123" name="Text 21"/>
          <p:cNvSpPr/>
          <p:nvPr/>
        </p:nvSpPr>
        <p:spPr>
          <a:xfrm>
            <a:off x="1371600" y="5596128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Vor- und Nachteile · Fazit</a:t>
            </a:r>
            <a:endParaRPr lang="en-US" sz="1800" dirty="0"/>
          </a:p>
        </p:txBody>
      </p:sp>
      <p:sp>
        <p:nvSpPr>
          <p:cNvPr id="24" name="Shape 22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IPv6 – Adressierung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2 von 14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Warum IPv6?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640080" y="1371600"/>
            <a:ext cx="658368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IPv4: 32 Bit ≈ 4,3 Mrd. Adressen – erschöpft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 als Notlösung – bricht echtes Ende-zu-Ende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IoT, Mobilgeräte, Cloud: Adressbedarf explodiert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IPv6: 128 Bit – praktisch unbegrenzter Adressraum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7772400" y="1463040"/>
            <a:ext cx="3657600" cy="1417320"/>
          </a:xfrm>
          <a:prstGeom prst="roundRect">
            <a:avLst>
              <a:gd name="adj" fmla="val 5161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772400" y="1600200"/>
            <a:ext cx="3657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 Bit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7772400" y="237744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IPv4-Adresse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7772400" y="3154680"/>
            <a:ext cx="3657600" cy="1417320"/>
          </a:xfrm>
          <a:prstGeom prst="roundRect">
            <a:avLst>
              <a:gd name="adj" fmla="val 5161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772400" y="3291840"/>
            <a:ext cx="3657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128 Bit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772400" y="406908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IPv6-Adresse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IPv6 – Adressierung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3 von 14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Aufbau einer IPv6-Adresse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640080" y="1325880"/>
            <a:ext cx="1097280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25000"/>
              </a:lnSpc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128 Bit = 8 Blöcke à 16 Bit</a:t>
            </a:r>
            <a:endParaRPr lang="en-US" sz="1800" dirty="0"/>
          </a:p>
          <a:p>
            <a:pPr marL="342900" indent="-342900">
              <a:lnSpc>
                <a:spcPct val="125000"/>
              </a:lnSpc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hexadezimal, durch Doppelpunkt getrennt</a:t>
            </a:r>
            <a:endParaRPr lang="en-US" sz="1800" dirty="0"/>
          </a:p>
          <a:p>
            <a:pPr marL="342900" indent="-342900">
              <a:lnSpc>
                <a:spcPct val="125000"/>
              </a:lnSpc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linke Hälfte = Präfix (Netz), rechte Hälfte = Interface-ID</a:t>
            </a:r>
            <a:endParaRPr lang="en-US" sz="1800" dirty="0"/>
          </a:p>
          <a:p>
            <a:pPr marL="342900" indent="-342900">
              <a:lnSpc>
                <a:spcPct val="125000"/>
              </a:lnSpc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Standard-Präfixlänge: /64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777240" y="3886200"/>
            <a:ext cx="1298448" cy="640080"/>
          </a:xfrm>
          <a:prstGeom prst="rect">
            <a:avLst/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77240" y="3886200"/>
            <a:ext cx="129844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2001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2139696" y="3886200"/>
            <a:ext cx="1298448" cy="640080"/>
          </a:xfrm>
          <a:prstGeom prst="rect">
            <a:avLst/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139696" y="3886200"/>
            <a:ext cx="129844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0db8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3502152" y="3886200"/>
            <a:ext cx="1298448" cy="640080"/>
          </a:xfrm>
          <a:prstGeom prst="rect">
            <a:avLst/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02152" y="3886200"/>
            <a:ext cx="129844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85a3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4864608" y="3886200"/>
            <a:ext cx="1298448" cy="640080"/>
          </a:xfrm>
          <a:prstGeom prst="rect">
            <a:avLst/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864608" y="3886200"/>
            <a:ext cx="129844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0000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6227064" y="3886200"/>
            <a:ext cx="1298448" cy="640080"/>
          </a:xfrm>
          <a:prstGeom prst="rect">
            <a:avLst/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227064" y="3886200"/>
            <a:ext cx="129844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0000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7589520" y="3886200"/>
            <a:ext cx="1298448" cy="640080"/>
          </a:xfrm>
          <a:prstGeom prst="rect">
            <a:avLst/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589520" y="3886200"/>
            <a:ext cx="129844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8a2e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8951976" y="3886200"/>
            <a:ext cx="1298448" cy="640080"/>
          </a:xfrm>
          <a:prstGeom prst="rect">
            <a:avLst/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951976" y="3886200"/>
            <a:ext cx="129844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0370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10314432" y="3886200"/>
            <a:ext cx="1298448" cy="640080"/>
          </a:xfrm>
          <a:prstGeom prst="rect">
            <a:avLst/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0314432" y="3886200"/>
            <a:ext cx="129844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7334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777240" y="4617720"/>
            <a:ext cx="538581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Präfix (Netz)  –  /64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227064" y="4617720"/>
            <a:ext cx="538581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Interface-ID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IPv6 – Adressierung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4 von 14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Kürzungsregeln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640080" y="1463040"/>
            <a:ext cx="6766560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5000"/>
              </a:lnSpc>
              <a:spcAft>
                <a:spcPts val="1000"/>
              </a:spcAft>
              <a:buSzPct val="100000"/>
              <a:buChar char="•"/>
            </a:pPr>
            <a:r>
              <a:rPr lang="en-US" sz="1700" b="1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Regel 1 – führende Nullen je Block weglassen</a:t>
            </a:r>
            <a:endParaRPr lang="en-US" sz="1700" dirty="0"/>
          </a:p>
          <a:p>
            <a:pPr marL="342900" indent="-342900">
              <a:lnSpc>
                <a:spcPct val="135000"/>
              </a:lnSpc>
              <a:spcAft>
                <a:spcPts val="1000"/>
              </a:spcAft>
              <a:buSzPct val="100000"/>
              <a:buChar char="•"/>
            </a:pPr>
            <a:r>
              <a:rPr lang="en-US" sz="1700" b="1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Regel 2 – eine Folge von Null-Blöcken durch :: ersetzen</a:t>
            </a:r>
            <a:endParaRPr lang="en-US" sz="1700" dirty="0"/>
          </a:p>
          <a:p>
            <a:pPr marL="342900" indent="-342900">
              <a:lnSpc>
                <a:spcPct val="135000"/>
              </a:lnSpc>
              <a:spcAft>
                <a:spcPts val="1000"/>
              </a:spcAft>
              <a:buSzPct val="100000"/>
              <a:buChar char="•"/>
            </a:pPr>
            <a:r>
              <a:rPr lang="en-US" sz="1700" b="1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"::" darf nur EINMAL vorkommen</a:t>
            </a:r>
            <a:endParaRPr lang="en-US" sz="1700" dirty="0"/>
          </a:p>
          <a:p>
            <a:pPr marL="342900" indent="-342900">
              <a:lnSpc>
                <a:spcPct val="135000"/>
              </a:lnSpc>
              <a:spcAft>
                <a:spcPts val="1000"/>
              </a:spcAft>
              <a:buSzPct val="100000"/>
              <a:buChar char="•"/>
            </a:pPr>
            <a:r>
              <a:rPr lang="en-US" sz="17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mehreren Null-Folgen: die LÄNGSTE kürzen</a:t>
            </a:r>
            <a:endParaRPr lang="en-US" sz="1700" dirty="0"/>
          </a:p>
          <a:p>
            <a:pPr marL="342900" indent="-342900">
              <a:lnSpc>
                <a:spcPct val="135000"/>
              </a:lnSpc>
              <a:spcAft>
                <a:spcPts val="1000"/>
              </a:spcAft>
              <a:buSzPct val="100000"/>
              <a:buChar char="•"/>
            </a:pPr>
            <a:r>
              <a:rPr lang="en-US" sz="17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einzelner Null-Block → 0  (nicht ::)</a:t>
            </a:r>
            <a:endParaRPr lang="en-US" sz="1700" dirty="0"/>
          </a:p>
        </p:txBody>
      </p:sp>
      <p:sp>
        <p:nvSpPr>
          <p:cNvPr id="4" name="Text 2"/>
          <p:cNvSpPr/>
          <p:nvPr/>
        </p:nvSpPr>
        <p:spPr>
          <a:xfrm>
            <a:off x="640080" y="4343400"/>
            <a:ext cx="6766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006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Beispiel:   0db8 → db8      0000 → 0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7680960" y="1554480"/>
            <a:ext cx="3840480" cy="2743200"/>
          </a:xfrm>
          <a:prstGeom prst="roundRect">
            <a:avLst>
              <a:gd name="adj" fmla="val 2667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863840" y="1737360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Vorher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863840" y="2057400"/>
            <a:ext cx="3474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1C283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2001:0db8:0000:0000:</a:t>
            </a:r>
            <a:endParaRPr lang="en-US" sz="1400" dirty="0"/>
          </a:p>
          <a:p>
            <a:pPr algn="l" indent="0" marL="0">
              <a:buNone/>
            </a:pPr>
            <a:r>
              <a:rPr lang="en-US" sz="1400" dirty="0">
                <a:solidFill>
                  <a:srgbClr val="1C283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0000:0000:0000:0001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863840" y="3108960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Nachher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7863840" y="342900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2001:db8::1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IPv6 – Adressierung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5 von 14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Schritt für Schritt kürzen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731520" y="1554480"/>
            <a:ext cx="10698480" cy="1051560"/>
          </a:xfrm>
          <a:prstGeom prst="roundRect">
            <a:avLst>
              <a:gd name="adj" fmla="val 5217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14400" y="1664208"/>
            <a:ext cx="10332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Voll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914400" y="1965960"/>
            <a:ext cx="10332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1C283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2001:0db8:0000:0000:0000:ff00:0042:8329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731520" y="2880360"/>
            <a:ext cx="10698480" cy="1051560"/>
          </a:xfrm>
          <a:prstGeom prst="roundRect">
            <a:avLst>
              <a:gd name="adj" fmla="val 521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2990088"/>
            <a:ext cx="10332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– führende Nullen weg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914400" y="3291840"/>
            <a:ext cx="10332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1C283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2001:db8:0:0:0:ff00:42:8329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731520" y="4206240"/>
            <a:ext cx="10698480" cy="1051560"/>
          </a:xfrm>
          <a:prstGeom prst="roundRect">
            <a:avLst>
              <a:gd name="adj" fmla="val 5217"/>
            </a:avLst>
          </a:prstGeom>
          <a:solidFill>
            <a:srgbClr val="DDEBF7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4400" y="4315968"/>
            <a:ext cx="10332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– längste Null-Folge → ::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914400" y="4617720"/>
            <a:ext cx="10332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2001:db8::ff00:42:8329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IPv6 – Adressierung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6 von 14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Adressarten</a:t>
            </a:r>
            <a:endParaRPr lang="en-US" sz="34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463040"/>
          <a:ext cx="1097280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3017520"/>
                <a:gridCol w="5669280"/>
              </a:tblGrid>
              <a:tr h="71323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Präfix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Adressart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Bedeutung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003366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2000::/3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C28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Global Unicast (GUA)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C28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weltweit routbar, öffentlich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003366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fe80::/10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C28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Link-Local (LLA)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C28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nur im eigenen Segment, immer vorhanden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003366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ff00::/8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C28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Multicast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C28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einer an viele (z. B. ff02::1 = alle Knoten)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003366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fc00::/7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C28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Unique Local (ULA)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C28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privat, Pendant zu RFC 1918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003366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::1  /  ::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C28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Spezial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C28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Loopback / nicht spezifiziert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IPv6 – Adressierung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7 von 14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Adresszuweisung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731520" y="1554480"/>
            <a:ext cx="3566160" cy="2377440"/>
          </a:xfrm>
          <a:prstGeom prst="roundRect">
            <a:avLst>
              <a:gd name="adj" fmla="val 3077"/>
            </a:avLst>
          </a:prstGeom>
          <a:solidFill>
            <a:srgbClr val="EEF5FB"/>
          </a:solidFill>
          <a:ln w="15875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31520" y="1783080"/>
            <a:ext cx="3566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Statisch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960120" y="2468880"/>
            <a:ext cx="31089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Adresse manuell festgelegt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960120" y="3337560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z. B. Server, Router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26280" y="1554480"/>
            <a:ext cx="3566160" cy="2377440"/>
          </a:xfrm>
          <a:prstGeom prst="roundRect">
            <a:avLst>
              <a:gd name="adj" fmla="val 3077"/>
            </a:avLst>
          </a:prstGeom>
          <a:solidFill>
            <a:srgbClr val="EEF5FB"/>
          </a:solidFill>
          <a:ln w="15875">
            <a:solidFill>
              <a:srgbClr val="0066A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26280" y="1783080"/>
            <a:ext cx="3566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SLAAC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754880" y="2468880"/>
            <a:ext cx="31089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Autokonfiguration per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Router Advertisement (RA)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754880" y="3337560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bildet Adresse selbst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8321040" y="1554480"/>
            <a:ext cx="3566160" cy="2377440"/>
          </a:xfrm>
          <a:prstGeom prst="roundRect">
            <a:avLst>
              <a:gd name="adj" fmla="val 3077"/>
            </a:avLst>
          </a:prstGeom>
          <a:solidFill>
            <a:srgbClr val="EEF5FB"/>
          </a:solidFill>
          <a:ln w="15875">
            <a:solidFill>
              <a:srgbClr val="0066A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321040" y="1783080"/>
            <a:ext cx="3566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DHCPv6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8549640" y="2468880"/>
            <a:ext cx="31089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zentrale Vergabe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8549640" y="3337560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stateful / stateless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731520" y="4160520"/>
            <a:ext cx="10698480" cy="1280160"/>
          </a:xfrm>
          <a:prstGeom prst="roundRect">
            <a:avLst>
              <a:gd name="adj" fmla="val 4286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05840" y="4297680"/>
            <a:ext cx="10149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NDP (Neighbor Discovery Protocol)</a:t>
            </a:r>
            <a:pPr algn="l" indent="0" marL="0">
              <a:buNone/>
            </a:pPr>
            <a:r>
              <a:rPr lang="en-US" sz="16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ersetzt in IPv6 das ARP von IPv4 (Nachbarschaftserkennung).</a:t>
            </a:r>
            <a:pPr algn="l" indent="0" marL="0">
              <a:buNone/>
            </a:pPr>
            <a:r>
              <a:rPr lang="en-US" sz="160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Detail-Mechanik → FISI-Modul.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IPv6 – Adressierung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8 von 14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Vor- und Nachteile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731520" y="1463040"/>
            <a:ext cx="5212080" cy="4206240"/>
          </a:xfrm>
          <a:prstGeom prst="roundRect">
            <a:avLst>
              <a:gd name="adj" fmla="val 1739"/>
            </a:avLst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14400" y="1645920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Vorteile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005840" y="2240280"/>
            <a:ext cx="466344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riesiger Adressraum</a:t>
            </a:r>
            <a:endParaRPr lang="en-US" sz="16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 NAT nötig – echtes Ende-zu-Ende</a:t>
            </a:r>
            <a:endParaRPr lang="en-US" sz="16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Autokonfiguration (SLAAC)</a:t>
            </a:r>
            <a:endParaRPr lang="en-US" sz="16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vereinfachter, fester Header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263640" y="1463040"/>
            <a:ext cx="5212080" cy="4206240"/>
          </a:xfrm>
          <a:prstGeom prst="roundRect">
            <a:avLst>
              <a:gd name="adj" fmla="val 1739"/>
            </a:avLst>
          </a:prstGeom>
          <a:solidFill>
            <a:srgbClr val="FBF1DC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46520" y="1645920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Nachteile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537960" y="2240280"/>
            <a:ext cx="466344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schwerer lesbar und merkbar</a:t>
            </a:r>
            <a:endParaRPr lang="en-US" sz="16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Umstellungsaufwand</a:t>
            </a:r>
            <a:endParaRPr lang="en-US" sz="16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Koexistenz IPv4/IPv6 (Dual-Stack)</a:t>
            </a:r>
            <a:endParaRPr lang="en-US" sz="16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Sicherheits-Neuland bei Fehlkonfiguration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IPv6 – Adressierung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12 von 14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Fazit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731520" y="1554480"/>
            <a:ext cx="1051560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40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IPv6 löst die Adressknappheit dauerhaft</a:t>
            </a:r>
            <a:endParaRPr lang="en-US" sz="2000" dirty="0"/>
          </a:p>
          <a:p>
            <a:pPr marL="342900" indent="-342900">
              <a:lnSpc>
                <a:spcPct val="140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Kürzen und Expandieren sicher beherrschen – die Regeln sitzen</a:t>
            </a:r>
            <a:endParaRPr lang="en-US" sz="2000" dirty="0"/>
          </a:p>
          <a:p>
            <a:pPr marL="342900" indent="-342900">
              <a:lnSpc>
                <a:spcPct val="140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Adressart am Präfix erkennen (2000::/3, fe80::/10, ff00::/8 …)</a:t>
            </a:r>
            <a:endParaRPr lang="en-US" sz="2000" dirty="0"/>
          </a:p>
          <a:p>
            <a:pPr marL="342900" indent="-342900">
              <a:lnSpc>
                <a:spcPct val="140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EUI-64: MAC teilen, FFFE einschieben, U/L-Bit kippen</a:t>
            </a:r>
            <a:endParaRPr lang="en-US" sz="2000" dirty="0"/>
          </a:p>
          <a:p>
            <a:pPr marL="342900" indent="-342900">
              <a:lnSpc>
                <a:spcPct val="140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Zuweisung: statisch · SLAAC · DHCPv6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IPv6 – Adressierung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13 von 14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103120"/>
            <a:ext cx="10728655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Vielen Dank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3200400"/>
            <a:ext cx="1072865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Jetzt üben: IPv6-Trainer – Kürzen · Expandieren · Adressart · EUI-64 · Subnetz bilden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393192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Fragen?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0066A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IPv6 – Adressierung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14 von 14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-DE" sz="3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EUI-64 in der Praxis</a:t>
            </a:r>
          </a:p>
        </p:txBody>
      </p:sp>
      <p:sp>
        <p:nvSpPr>
          <p:cNvPr id="3" name="Card 3"/>
          <p:cNvSpPr/>
          <p:nvPr/>
        </p:nvSpPr>
        <p:spPr>
          <a:xfrm>
            <a:off x="731520" y="1400000"/>
            <a:ext cx="5029200" cy="2560320"/>
          </a:xfrm>
          <a:prstGeom prst="roundRect">
            <a:avLst>
              <a:gd name="adj" fmla="val 6000"/>
            </a:avLst>
          </a:prstGeom>
          <a:solidFill>
            <a:srgbClr val="EEF5FB"/>
          </a:solidFill>
          <a:ln w="9525">
            <a:solidFill>
              <a:srgbClr val="D6E4F0"/>
            </a:solidFill>
          </a:ln>
        </p:spPr>
        <p:txBody>
          <a:bodyPr wrap="square" rtlCol="0" anchor="t" lIns="137160" rIns="137160"/>
          <a:lstStyle/>
          <a:p>
            <a:pPr algn="l" indent="0" marL="0">
              <a:buNone/>
            </a:pPr>
            <a:r>
              <a:rPr lang="de-DE" sz="19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Vorsicht beim U/L-Bit</a:t>
            </a:r>
          </a:p>
          <a:p>
            <a:pPr algn="l" indent="0" marL="0">
              <a:buNone/>
            </a:pPr>
            <a:r>
              <a:rPr lang="de-DE" sz="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</a:p>
          <a:p>
            <a:pPr algn="l" indent="0" marL="0">
              <a:buNone/>
            </a:pPr>
            <a:r>
              <a:rPr lang="de-DE" sz="15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Bit wird </a:t>
            </a:r>
            <a:r>
              <a:rPr lang="de-DE" sz="1500" b="1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gekippt</a:t>
            </a:r>
            <a:r>
              <a:rPr lang="de-DE" sz="15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nicht addiert.</a:t>
            </a:r>
          </a:p>
          <a:p>
            <a:pPr algn="l" indent="0" marL="0">
              <a:buNone/>
            </a:pPr>
            <a:r>
              <a:rPr lang="de-DE" sz="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</a:p>
          <a:p>
            <a:pPr algn="l" indent="0" marL="0">
              <a:buNone/>
            </a:pPr>
            <a:r>
              <a:rPr lang="de-DE" sz="1600" b="1" dirty="0">
                <a:solidFill>
                  <a:srgbClr val="006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 → 02        3C → 3E</a:t>
            </a:r>
          </a:p>
          <a:p>
            <a:pPr algn="l" indent="0" marL="0">
              <a:buNone/>
            </a:pPr>
            <a:r>
              <a:rPr lang="de-DE" sz="1600" b="1" dirty="0">
                <a:solidFill>
                  <a:srgbClr val="B03A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AA → A8        52 → 50</a:t>
            </a:r>
          </a:p>
          <a:p>
            <a:pPr algn="l" indent="0" marL="0">
              <a:buNone/>
            </a:pPr>
            <a:r>
              <a:rPr lang="de-DE" sz="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</a:p>
          <a:p>
            <a:pPr algn="l" indent="0" marL="0">
              <a:buNone/>
            </a:pPr>
            <a:r>
              <a:rPr lang="de-DE" sz="13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Steht das Bit schon auf 1, geht es</a:t>
            </a:r>
          </a:p>
          <a:p>
            <a:pPr algn="l" indent="0" marL="0">
              <a:buNone/>
            </a:pPr>
            <a:r>
              <a:rPr lang="de-DE" sz="13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die andere Richtung.</a:t>
            </a:r>
          </a:p>
        </p:txBody>
      </p:sp>
      <p:sp>
        <p:nvSpPr>
          <p:cNvPr id="4" name="Card 4"/>
          <p:cNvSpPr/>
          <p:nvPr/>
        </p:nvSpPr>
        <p:spPr>
          <a:xfrm>
            <a:off x="6217920" y="1400000"/>
            <a:ext cx="5029200" cy="2560320"/>
          </a:xfrm>
          <a:prstGeom prst="roundRect">
            <a:avLst>
              <a:gd name="adj" fmla="val 6000"/>
            </a:avLst>
          </a:prstGeom>
          <a:solidFill>
            <a:srgbClr val="EEF5FB"/>
          </a:solidFill>
          <a:ln w="9525">
            <a:solidFill>
              <a:srgbClr val="D6E4F0"/>
            </a:solidFill>
          </a:ln>
        </p:spPr>
        <p:txBody>
          <a:bodyPr wrap="square" rtlCol="0" anchor="t" lIns="137160" rIns="137160"/>
          <a:lstStyle/>
          <a:p>
            <a:pPr algn="l" indent="0" marL="0">
              <a:buNone/>
            </a:pPr>
            <a:r>
              <a:rPr lang="de-DE" sz="19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Privacy Extensions</a:t>
            </a:r>
          </a:p>
          <a:p>
            <a:pPr algn="l" indent="0" marL="0">
              <a:buNone/>
            </a:pPr>
            <a:r>
              <a:rPr lang="de-DE" sz="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</a:p>
          <a:p>
            <a:pPr algn="l" indent="0" marL="0">
              <a:buNone/>
            </a:pPr>
            <a:r>
              <a:rPr lang="de-DE" sz="15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Windows, Android, iOS und die meisten</a:t>
            </a:r>
          </a:p>
          <a:p>
            <a:pPr algn="l" indent="0" marL="0">
              <a:buNone/>
            </a:pPr>
            <a:r>
              <a:rPr lang="de-DE" sz="15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Linux-Systeme nutzen heute </a:t>
            </a:r>
          </a:p>
          <a:p>
            <a:pPr algn="l" indent="0" marL="0">
              <a:buNone/>
            </a:pPr>
            <a:r>
              <a:rPr lang="de-DE" sz="1500" b="1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Zufalls-Interface-IDs</a:t>
            </a:r>
            <a:r>
              <a:rPr lang="de-DE" sz="15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statt EUI-64.</a:t>
            </a:r>
          </a:p>
          <a:p>
            <a:pPr algn="l" indent="0" marL="0">
              <a:buNone/>
            </a:pPr>
            <a:r>
              <a:rPr lang="de-DE" sz="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</a:p>
          <a:p>
            <a:pPr algn="l" indent="0" marL="0">
              <a:buNone/>
            </a:pPr>
            <a:r>
              <a:rPr lang="de-DE" sz="13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Sonst wäre die MAC-Adresse weltweit</a:t>
            </a:r>
          </a:p>
          <a:p>
            <a:pPr algn="l" indent="0" marL="0">
              <a:buNone/>
            </a:pPr>
            <a:r>
              <a:rPr lang="de-DE" sz="13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sichtbar und das Gerät verfolgbar.</a:t>
            </a:r>
          </a:p>
        </p:txBody>
      </p:sp>
      <p:sp>
        <p:nvSpPr>
          <p:cNvPr id="5" name="Card 5"/>
          <p:cNvSpPr/>
          <p:nvPr/>
        </p:nvSpPr>
        <p:spPr>
          <a:xfrm>
            <a:off x="731520" y="4200000"/>
            <a:ext cx="10515600" cy="1150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F0A500"/>
            </a:solidFill>
          </a:ln>
        </p:spPr>
        <p:txBody>
          <a:bodyPr wrap="square" rtlCol="0" anchor="ctr" lIns="137160" rIns="137160"/>
          <a:lstStyle/>
          <a:p>
            <a:pPr algn="l" indent="0" marL="0">
              <a:buNone/>
            </a:pPr>
            <a:r>
              <a:rPr lang="de-DE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Selbst nachprüfen:  </a:t>
            </a:r>
            <a:r>
              <a:rPr lang="de-DE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Cisco-Geräte bilden ihre Link-Local-Adressen weiterhin nach EUI-64.</a:t>
            </a:r>
          </a:p>
          <a:p>
            <a:pPr algn="l" indent="0" marL="0">
              <a:buNone/>
            </a:pPr>
            <a:r>
              <a:rPr lang="de-DE" sz="15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Packet Tracer:  </a:t>
            </a:r>
            <a:r>
              <a:rPr lang="de-DE" sz="1500" b="1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show ipv6 interface brief</a:t>
            </a:r>
            <a:r>
              <a:rPr lang="de-DE" sz="15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→  das </a:t>
            </a:r>
            <a:r>
              <a:rPr lang="de-DE" sz="1500" b="1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ff:fe</a:t>
            </a:r>
            <a:r>
              <a:rPr lang="de-DE" sz="15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 der Mitte suchen.</a:t>
            </a:r>
          </a:p>
        </p:txBody>
      </p:sp>
      <p:sp>
        <p:nvSpPr>
          <p:cNvPr id="6" name="Line 6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7" name="Text 7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-DE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</a:p>
        </p:txBody>
      </p:sp>
      <p:sp>
        <p:nvSpPr>
          <p:cNvPr id="8" name="Text 8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-DE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IPv6 – Adressierung</a:t>
            </a:r>
          </a:p>
        </p:txBody>
      </p:sp>
      <p:sp>
        <p:nvSpPr>
          <p:cNvPr id="9" name="Text 9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de-DE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11 von 14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-DE" sz="3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EUI-64 – Schritt für Schritt</a:t>
            </a:r>
          </a:p>
        </p:txBody>
      </p:sp>
      <p:sp>
        <p:nvSpPr>
          <p:cNvPr id="3" name="Card 3"/>
          <p:cNvSpPr/>
          <p:nvPr/>
        </p:nvSpPr>
        <p:spPr>
          <a:xfrm>
            <a:off x="731520" y="1400000"/>
            <a:ext cx="10515600" cy="620000"/>
          </a:xfrm>
          <a:prstGeom prst="roundRect">
            <a:avLst>
              <a:gd name="adj" fmla="val 6000"/>
            </a:avLst>
          </a:prstGeom>
          <a:solidFill>
            <a:srgbClr val="EEF5FB"/>
          </a:solidFill>
          <a:ln w="9525">
            <a:solidFill>
              <a:srgbClr val="D6E4F0"/>
            </a:solidFill>
          </a:ln>
        </p:spPr>
        <p:txBody>
          <a:bodyPr wrap="square" rtlCol="0" anchor="ctr" lIns="137160" rIns="137160"/>
          <a:lstStyle/>
          <a:p>
            <a:pPr algn="l" indent="0" marL="0">
              <a:buNone/>
            </a:pPr>
            <a:r>
              <a:rPr lang="de-DE" sz="13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MAC-Adresse</a:t>
            </a:r>
          </a:p>
          <a:p>
            <a:pPr algn="l" indent="0" marL="0">
              <a:buNone/>
            </a:pPr>
            <a:r>
              <a:rPr lang="de-DE" sz="2000" b="1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00:1A:2B:3C:4D:5E</a:t>
            </a:r>
          </a:p>
        </p:txBody>
      </p:sp>
      <p:sp>
        <p:nvSpPr>
          <p:cNvPr id="4" name="Card 4"/>
          <p:cNvSpPr/>
          <p:nvPr/>
        </p:nvSpPr>
        <p:spPr>
          <a:xfrm>
            <a:off x="731520" y="2130000"/>
            <a:ext cx="10515600" cy="620000"/>
          </a:xfrm>
          <a:prstGeom prst="roundRect">
            <a:avLst>
              <a:gd name="adj" fmla="val 6000"/>
            </a:avLst>
          </a:prstGeom>
          <a:solidFill>
            <a:srgbClr val="EEF5FB"/>
          </a:solidFill>
          <a:ln w="9525">
            <a:solidFill>
              <a:srgbClr val="D6E4F0"/>
            </a:solidFill>
          </a:ln>
        </p:spPr>
        <p:txBody>
          <a:bodyPr wrap="square" rtlCol="0" anchor="ctr" lIns="137160" rIns="137160"/>
          <a:lstStyle/>
          <a:p>
            <a:pPr algn="l" indent="0" marL="0">
              <a:buNone/>
            </a:pPr>
            <a:r>
              <a:rPr lang="de-DE" sz="13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– teilen (OUI | Geräteteil)</a:t>
            </a:r>
          </a:p>
          <a:p>
            <a:pPr algn="l" indent="0" marL="0">
              <a:buNone/>
            </a:pPr>
            <a:r>
              <a:rPr lang="de-DE" sz="2000" b="1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00:1A:2B   |   3C:4D:5E</a:t>
            </a:r>
          </a:p>
        </p:txBody>
      </p:sp>
      <p:sp>
        <p:nvSpPr>
          <p:cNvPr id="5" name="Card 5"/>
          <p:cNvSpPr/>
          <p:nvPr/>
        </p:nvSpPr>
        <p:spPr>
          <a:xfrm>
            <a:off x="731520" y="2860000"/>
            <a:ext cx="10515600" cy="620000"/>
          </a:xfrm>
          <a:prstGeom prst="roundRect">
            <a:avLst>
              <a:gd name="adj" fmla="val 6000"/>
            </a:avLst>
          </a:prstGeom>
          <a:solidFill>
            <a:srgbClr val="EEF5FB"/>
          </a:solidFill>
          <a:ln w="9525">
            <a:solidFill>
              <a:srgbClr val="D6E4F0"/>
            </a:solidFill>
          </a:ln>
        </p:spPr>
        <p:txBody>
          <a:bodyPr wrap="square" rtlCol="0" anchor="ctr" lIns="137160" rIns="137160"/>
          <a:lstStyle/>
          <a:p>
            <a:pPr algn="l" indent="0" marL="0">
              <a:buNone/>
            </a:pPr>
            <a:r>
              <a:rPr lang="de-DE" sz="13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– FFFE in die Mitte</a:t>
            </a:r>
          </a:p>
          <a:p>
            <a:pPr algn="l" indent="0" marL="0">
              <a:buNone/>
            </a:pPr>
            <a:r>
              <a:rPr lang="de-DE" sz="2000" b="1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001A2B   FFFE   3C4D5E</a:t>
            </a:r>
          </a:p>
        </p:txBody>
      </p:sp>
      <p:sp>
        <p:nvSpPr>
          <p:cNvPr id="6" name="Card 6"/>
          <p:cNvSpPr/>
          <p:nvPr/>
        </p:nvSpPr>
        <p:spPr>
          <a:xfrm>
            <a:off x="731520" y="3590000"/>
            <a:ext cx="10515600" cy="720000"/>
          </a:xfrm>
          <a:prstGeom prst="roundRect">
            <a:avLst>
              <a:gd name="adj" fmla="val 6000"/>
            </a:avLst>
          </a:prstGeom>
          <a:solidFill>
            <a:srgbClr val="EEF5FB"/>
          </a:solidFill>
          <a:ln w="9525">
            <a:solidFill>
              <a:srgbClr val="D6E4F0"/>
            </a:solidFill>
          </a:ln>
        </p:spPr>
        <p:txBody>
          <a:bodyPr wrap="square" rtlCol="0" anchor="ctr" lIns="137160" rIns="137160"/>
          <a:lstStyle/>
          <a:p>
            <a:pPr algn="l" indent="0" marL="0">
              <a:buNone/>
            </a:pPr>
            <a:r>
              <a:rPr lang="de-DE" sz="13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– U/L-Bit kippen</a:t>
            </a:r>
          </a:p>
          <a:p>
            <a:pPr algn="l" indent="0" marL="0">
              <a:buNone/>
            </a:pPr>
            <a:r>
              <a:rPr lang="de-DE" sz="2000" b="1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   →   02</a:t>
            </a:r>
          </a:p>
          <a:p>
            <a:pPr algn="l" indent="0" marL="0">
              <a:buNone/>
            </a:pPr>
            <a:r>
              <a:rPr lang="de-DE" sz="12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binär:  0000 0000  →  0000 0010</a:t>
            </a:r>
          </a:p>
        </p:txBody>
      </p:sp>
      <p:sp>
        <p:nvSpPr>
          <p:cNvPr id="7" name="Card 7"/>
          <p:cNvSpPr/>
          <p:nvPr/>
        </p:nvSpPr>
        <p:spPr>
          <a:xfrm>
            <a:off x="731520" y="4420000"/>
            <a:ext cx="10515600" cy="620000"/>
          </a:xfrm>
          <a:prstGeom prst="roundRect">
            <a:avLst>
              <a:gd name="adj" fmla="val 6000"/>
            </a:avLst>
          </a:prstGeom>
          <a:solidFill>
            <a:srgbClr val="D6E4F0"/>
          </a:solidFill>
          <a:ln w="9525">
            <a:solidFill>
              <a:srgbClr val="D6E4F0"/>
            </a:solidFill>
          </a:ln>
        </p:spPr>
        <p:txBody>
          <a:bodyPr wrap="square" rtlCol="0" anchor="ctr" lIns="137160" rIns="137160"/>
          <a:lstStyle/>
          <a:p>
            <a:pPr algn="l" indent="0" marL="0">
              <a:buNone/>
            </a:pPr>
            <a:r>
              <a:rPr lang="de-DE" sz="13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Interface-ID</a:t>
            </a:r>
          </a:p>
          <a:p>
            <a:pPr algn="l" indent="0" marL="0">
              <a:buNone/>
            </a:pPr>
            <a:r>
              <a:rPr lang="de-DE" sz="2000" b="1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021A:2BFF:FE3C:4D5E</a:t>
            </a:r>
          </a:p>
        </p:txBody>
      </p:sp>
      <p:sp>
        <p:nvSpPr>
          <p:cNvPr id="8" name="Card 8"/>
          <p:cNvSpPr/>
          <p:nvPr/>
        </p:nvSpPr>
        <p:spPr>
          <a:xfrm>
            <a:off x="731520" y="5150000"/>
            <a:ext cx="10515600" cy="620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F0A500"/>
            </a:solidFill>
          </a:ln>
        </p:spPr>
        <p:txBody>
          <a:bodyPr wrap="square" rtlCol="0" anchor="ctr" lIns="137160" rIns="137160"/>
          <a:lstStyle/>
          <a:p>
            <a:pPr algn="l" indent="0" marL="0">
              <a:buNone/>
            </a:pPr>
            <a:r>
              <a:rPr lang="de-DE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Link-Local daraus:   </a:t>
            </a:r>
            <a:r>
              <a:rPr lang="de-DE" sz="2000" b="1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fe80::21a:2bff:fe3c:4d5e</a:t>
            </a:r>
          </a:p>
        </p:txBody>
      </p:sp>
      <p:sp>
        <p:nvSpPr>
          <p:cNvPr id="9" name="Line 9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0" name="Text 10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-DE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</a:p>
        </p:txBody>
      </p:sp>
      <p:sp>
        <p:nvSpPr>
          <p:cNvPr id="11" name="Text 11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-DE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IPv6 – Adressierung</a:t>
            </a:r>
          </a:p>
        </p:txBody>
      </p:sp>
      <p:sp>
        <p:nvSpPr>
          <p:cNvPr id="12" name="Text 12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de-DE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10 von 14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-DE" sz="3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Woher kommt die Interface-ID?</a:t>
            </a:r>
          </a:p>
        </p:txBody>
      </p:sp>
      <p:sp>
        <p:nvSpPr>
          <p:cNvPr id="3" name="Text 3"/>
          <p:cNvSpPr/>
          <p:nvPr/>
        </p:nvSpPr>
        <p:spPr>
          <a:xfrm>
            <a:off x="731520" y="1420000"/>
            <a:ext cx="10515600" cy="1500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spcAft>
                <a:spcPts val="900"/>
              </a:spcAft>
              <a:buSzPct val="100000"/>
              <a:buChar char="•"/>
            </a:pPr>
            <a:r>
              <a:rPr lang="de-DE" sz="20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SLAAC: Der Router liefert nur das </a:t>
            </a:r>
            <a:r>
              <a:rPr lang="de-DE" sz="2000" b="1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Präfix</a:t>
            </a:r>
            <a:r>
              <a:rPr lang="de-DE" sz="20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– die Interface-ID bildet der Host </a:t>
            </a:r>
            <a:r>
              <a:rPr lang="de-DE" sz="2000" b="1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selbst</a:t>
            </a:r>
          </a:p>
          <a:p>
            <a:pPr marL="342900" indent="-342900">
              <a:lnSpc>
                <a:spcPct val="130000"/>
              </a:lnSpc>
              <a:spcAft>
                <a:spcPts val="900"/>
              </a:spcAft>
              <a:buSzPct val="100000"/>
              <a:buChar char="•"/>
            </a:pPr>
            <a:r>
              <a:rPr lang="de-DE" sz="20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Klassisches Verfahren dafür: </a:t>
            </a:r>
            <a:r>
              <a:rPr lang="de-DE" sz="20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EUI-64</a:t>
            </a:r>
            <a:r>
              <a:rPr lang="de-DE" sz="20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–  aus 48 Bit MAC werden 64 Bit</a:t>
            </a:r>
          </a:p>
        </p:txBody>
      </p:sp>
      <p:sp>
        <p:nvSpPr>
          <p:cNvPr id="4" name="Card 4"/>
          <p:cNvSpPr/>
          <p:nvPr/>
        </p:nvSpPr>
        <p:spPr>
          <a:xfrm>
            <a:off x="731520" y="3200000"/>
            <a:ext cx="3200400" cy="1600200"/>
          </a:xfrm>
          <a:prstGeom prst="roundRect">
            <a:avLst>
              <a:gd name="adj" fmla="val 6000"/>
            </a:avLst>
          </a:prstGeom>
          <a:solidFill>
            <a:srgbClr val="EEF5FB"/>
          </a:solidFill>
          <a:ln w="9525">
            <a:solidFill>
              <a:srgbClr val="D6E4F0"/>
            </a:solidFill>
          </a:ln>
        </p:spPr>
        <p:txBody>
          <a:bodyPr wrap="square" rtlCol="0" anchor="ctr" lIns="137160" rIns="137160"/>
          <a:lstStyle/>
          <a:p>
            <a:pPr algn="ctr" indent="0" marL="0">
              <a:buNone/>
            </a:pPr>
            <a:r>
              <a:rPr lang="de-DE" sz="2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</a:p>
          <a:p>
            <a:pPr algn="ctr" indent="0" marL="0">
              <a:buNone/>
            </a:pPr>
            <a:r>
              <a:rPr lang="de-DE" sz="1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Teilen</a:t>
            </a:r>
          </a:p>
          <a:p>
            <a:pPr algn="ctr" indent="0" marL="0">
              <a:buNone/>
            </a:pPr>
            <a:r>
              <a:rPr lang="de-DE" sz="14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 in zwei Hälften</a:t>
            </a:r>
          </a:p>
          <a:p>
            <a:pPr algn="ctr" indent="0" marL="0">
              <a:buNone/>
            </a:pPr>
            <a:r>
              <a:rPr lang="de-DE" sz="14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 je 24 Bit</a:t>
            </a:r>
          </a:p>
        </p:txBody>
      </p:sp>
      <p:sp>
        <p:nvSpPr>
          <p:cNvPr id="5" name="Arrow 5"/>
          <p:cNvSpPr/>
          <p:nvPr/>
        </p:nvSpPr>
        <p:spPr>
          <a:xfrm>
            <a:off x="4031920" y="3890100"/>
            <a:ext cx="257200" cy="220000"/>
          </a:xfrm>
          <a:prstGeom prst="rightArrow">
            <a:avLst/>
          </a:prstGeom>
          <a:solidFill>
            <a:srgbClr val="0066AA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6" name="Card 6"/>
          <p:cNvSpPr/>
          <p:nvPr/>
        </p:nvSpPr>
        <p:spPr>
          <a:xfrm>
            <a:off x="4389120" y="3200000"/>
            <a:ext cx="3200400" cy="1600200"/>
          </a:xfrm>
          <a:prstGeom prst="roundRect">
            <a:avLst>
              <a:gd name="adj" fmla="val 6000"/>
            </a:avLst>
          </a:prstGeom>
          <a:solidFill>
            <a:srgbClr val="EEF5FB"/>
          </a:solidFill>
          <a:ln w="9525">
            <a:solidFill>
              <a:srgbClr val="D6E4F0"/>
            </a:solidFill>
          </a:ln>
        </p:spPr>
        <p:txBody>
          <a:bodyPr wrap="square" rtlCol="0" anchor="ctr" lIns="137160" rIns="137160"/>
          <a:lstStyle/>
          <a:p>
            <a:pPr algn="ctr" indent="0" marL="0">
              <a:buNone/>
            </a:pPr>
            <a:r>
              <a:rPr lang="de-DE" sz="2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</a:p>
          <a:p>
            <a:pPr algn="ctr" indent="0" marL="0">
              <a:buNone/>
            </a:pPr>
            <a:r>
              <a:rPr lang="de-DE" sz="1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FFFE einschieben</a:t>
            </a:r>
          </a:p>
          <a:p>
            <a:pPr algn="ctr" indent="0" marL="0">
              <a:buNone/>
            </a:pPr>
            <a:r>
              <a:rPr lang="de-DE" sz="14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dazwischen –</a:t>
            </a:r>
          </a:p>
          <a:p>
            <a:pPr algn="ctr" indent="0" marL="0">
              <a:buNone/>
            </a:pPr>
            <a:r>
              <a:rPr lang="de-DE" sz="14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48 Bit werden 64 Bit</a:t>
            </a:r>
          </a:p>
        </p:txBody>
      </p:sp>
      <p:sp>
        <p:nvSpPr>
          <p:cNvPr id="7" name="Arrow 7"/>
          <p:cNvSpPr/>
          <p:nvPr/>
        </p:nvSpPr>
        <p:spPr>
          <a:xfrm>
            <a:off x="7689520" y="3890100"/>
            <a:ext cx="257200" cy="220000"/>
          </a:xfrm>
          <a:prstGeom prst="rightArrow">
            <a:avLst/>
          </a:prstGeom>
          <a:solidFill>
            <a:srgbClr val="0066AA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8" name="Card 8"/>
          <p:cNvSpPr/>
          <p:nvPr/>
        </p:nvSpPr>
        <p:spPr>
          <a:xfrm>
            <a:off x="8046720" y="3200000"/>
            <a:ext cx="3200400" cy="1600200"/>
          </a:xfrm>
          <a:prstGeom prst="roundRect">
            <a:avLst>
              <a:gd name="adj" fmla="val 6000"/>
            </a:avLst>
          </a:prstGeom>
          <a:solidFill>
            <a:srgbClr val="EEF5FB"/>
          </a:solidFill>
          <a:ln w="9525">
            <a:solidFill>
              <a:srgbClr val="D6E4F0"/>
            </a:solidFill>
          </a:ln>
        </p:spPr>
        <p:txBody>
          <a:bodyPr wrap="square" rtlCol="0" anchor="ctr" lIns="137160" rIns="137160"/>
          <a:lstStyle/>
          <a:p>
            <a:pPr algn="ctr" indent="0" marL="0">
              <a:buNone/>
            </a:pPr>
            <a:r>
              <a:rPr lang="de-DE" sz="2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</a:p>
          <a:p>
            <a:pPr algn="ctr" indent="0" marL="0">
              <a:buNone/>
            </a:pPr>
            <a:r>
              <a:rPr lang="de-DE" sz="1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U/L-Bit kippen</a:t>
            </a:r>
          </a:p>
          <a:p>
            <a:pPr algn="ctr" indent="0" marL="0">
              <a:buNone/>
            </a:pPr>
            <a:r>
              <a:rPr lang="de-DE" sz="14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Bit des ersten Bytes</a:t>
            </a:r>
          </a:p>
          <a:p>
            <a:pPr algn="ctr" indent="0" marL="0">
              <a:buNone/>
            </a:pPr>
            <a:r>
              <a:rPr lang="de-DE" sz="14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umdrehen</a:t>
            </a:r>
          </a:p>
        </p:txBody>
      </p:sp>
      <p:sp>
        <p:nvSpPr>
          <p:cNvPr id="9" name="Text 9"/>
          <p:cNvSpPr/>
          <p:nvPr/>
        </p:nvSpPr>
        <p:spPr>
          <a:xfrm>
            <a:off x="731520" y="4980000"/>
            <a:ext cx="10515600" cy="400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de-DE" sz="15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Ergebnis: eine 64 Bit lange Interface-ID, die zum /64-Präfix passt</a:t>
            </a:r>
          </a:p>
        </p:txBody>
      </p:sp>
      <p:sp>
        <p:nvSpPr>
          <p:cNvPr id="10" name="Line 10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1" name="Text 11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-DE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</a:p>
        </p:txBody>
      </p:sp>
      <p:sp>
        <p:nvSpPr>
          <p:cNvPr id="12" name="Text 12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-DE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IPv6 – Adressierung</a:t>
            </a:r>
          </a:p>
        </p:txBody>
      </p:sp>
      <p:sp>
        <p:nvSpPr>
          <p:cNvPr id="13" name="Text 13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de-DE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9 von 14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2026-06-17T05:11:32Z</dcterms:created>
  <dcterms:modified xsi:type="dcterms:W3CDTF">2026-06-17T05:11:32Z</dcterms:modified>
</cp:coreProperties>
</file>