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41732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REST-Schnittstellen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658368" y="242316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über HTTP abrufen und bereitstellen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58368" y="41605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F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Lernfeld 8</a:t>
            </a:r>
            <a:pPr indent="0" marL="0">
              <a:buNone/>
            </a:pPr>
            <a:r>
              <a:rPr lang="en-US" sz="1300" dirty="0">
                <a:solidFill>
                  <a:srgbClr val="9F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Lernsituation 2  ·  bfw Lübeck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es geht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143000"/>
            <a:ext cx="8229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Systeme tauschen Daten über Schnittstellen (APIs) aus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 ist der heute verbreitetste Stil für solche Web-Schnittstellen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Grundprinzip: Daten als JSON über das HTTP-Protokoll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2697480"/>
            <a:ext cx="2679192" cy="155448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2843784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3227832"/>
            <a:ext cx="2313432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Transport-Protokoll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 → Response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227832" y="2697480"/>
            <a:ext cx="2679192" cy="155448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410712" y="2843784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410712" y="3227832"/>
            <a:ext cx="2313432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Architekturstil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Ressourcen über URLs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998464" y="2697480"/>
            <a:ext cx="2679192" cy="155448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181344" y="2843784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181344" y="3227832"/>
            <a:ext cx="2313432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Datenformat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 der Antwort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REST-Schnittstellen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2 von 13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 – Grundlagen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8229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stellt eine Anfrage (Request), Server schickt eine Antwort (Response)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Zustandslos (stateless): jede Anfrage steht für sich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Bestandteile: Methode, URL/Endpunkt, Header, optional ein Body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914400" y="2971800"/>
            <a:ext cx="2194560" cy="914400"/>
          </a:xfrm>
          <a:prstGeom prst="roundRect">
            <a:avLst>
              <a:gd name="adj" fmla="val 8000"/>
            </a:avLst>
          </a:prstGeom>
          <a:solidFill>
            <a:srgbClr val="EEF5FB"/>
          </a:solidFill>
          <a:ln w="19050">
            <a:solidFill>
              <a:srgbClr val="003366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14400" y="297180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035040" y="2971800"/>
            <a:ext cx="2194560" cy="914400"/>
          </a:xfrm>
          <a:prstGeom prst="roundRect">
            <a:avLst>
              <a:gd name="adj" fmla="val 8000"/>
            </a:avLst>
          </a:prstGeom>
          <a:solidFill>
            <a:srgbClr val="EEF5FB"/>
          </a:solidFill>
          <a:ln w="19050">
            <a:solidFill>
              <a:srgbClr val="003366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6035040" y="297180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3200400" y="3291840"/>
            <a:ext cx="2743200" cy="0"/>
          </a:xfrm>
          <a:prstGeom prst="line">
            <a:avLst/>
          </a:prstGeom>
          <a:noFill/>
          <a:ln w="25400">
            <a:solidFill>
              <a:srgbClr val="0066AA"/>
            </a:solidFill>
            <a:prstDash val="solid"/>
            <a:tailEnd type="triangle"/>
          </a:ln>
        </p:spPr>
      </p:sp>
      <p:sp>
        <p:nvSpPr>
          <p:cNvPr id="9" name="Text 7"/>
          <p:cNvSpPr/>
          <p:nvPr/>
        </p:nvSpPr>
        <p:spPr>
          <a:xfrm>
            <a:off x="3017520" y="299923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Request  (GET /auftraege/1001)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200400" y="3611880"/>
            <a:ext cx="2743200" cy="0"/>
          </a:xfrm>
          <a:prstGeom prst="line">
            <a:avLst/>
          </a:prstGeom>
          <a:noFill/>
          <a:ln w="25400">
            <a:solidFill>
              <a:srgbClr val="F0A500"/>
            </a:solidFill>
            <a:prstDash val="solid"/>
            <a:headEnd type="triangle"/>
          </a:ln>
        </p:spPr>
      </p:sp>
      <p:sp>
        <p:nvSpPr>
          <p:cNvPr id="11" name="Text 9"/>
          <p:cNvSpPr/>
          <p:nvPr/>
        </p:nvSpPr>
        <p:spPr>
          <a:xfrm>
            <a:off x="3017520" y="36576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B8860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Response  (200 OK + JSON)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REST-Schnittstellen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3 von 13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HTTP-Methoden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3108960"/>
                <a:gridCol w="1645920"/>
                <a:gridCol w="1645920"/>
              </a:tblGrid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Methode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Zweck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CRUD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idempotent?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Daten lesen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Neu anlegen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Create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Ersetzen / ändern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Update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DELETE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Löschen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Delete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42976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Idempotent heißt: mehrfach gesendet, gleicher Zustand – wichtig bei Wiederholungen.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REST-Schnittstellen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4 von 13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HTTP-Statuscodes</a:t>
            </a:r>
            <a:endParaRPr lang="en-US" sz="3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822960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2560320"/>
                <a:gridCol w="4206240"/>
              </a:tblGrid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Gruppe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Bedeutung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typische Beispiele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2xx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Erfolg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 OK · 201 Created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3xx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Umleitung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301 Moved · 304 Not Modified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4xx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Client-Fehler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400 · 401 · 403 · 404 Not Found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5xx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Server-Fehler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500 Internal · 503 Unavailable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42976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Faustregel: 2xx alles gut, 4xx Fehler beim Aufrufer, 5xx Fehler beim Server.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REST-Schnittstellen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5 von 13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REST-Prinzipien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143000"/>
            <a:ext cx="48463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 ist eine Ressource, angesprochen über eine URL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HTTP-Methode bestimmt die Aktion (GET/POST/PUT/DELETE)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Zustandslos: keine Sitzung auf dem Server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Einheitliche Schnittstelle, Daten meist als JSON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212080" y="1325880"/>
            <a:ext cx="3474720" cy="2286000"/>
          </a:xfrm>
          <a:prstGeom prst="roundRect">
            <a:avLst>
              <a:gd name="adj" fmla="val 24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376672" y="1453896"/>
            <a:ext cx="3145536" cy="2029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    /auftraege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    /auftraege/1001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POST   /auftraege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PUT    /auftraege/1001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DELETE /auftraege/1001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REST-Schnittstellen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6 von 13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Anfrage und Antwort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3017520"/>
          </a:xfrm>
          <a:prstGeom prst="roundRect">
            <a:avLst>
              <a:gd name="adj" fmla="val 1818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21792" y="1316736"/>
            <a:ext cx="7900416" cy="276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 /api/auftraege/1001 HTTP/1.1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Host: api.nordfracht.de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Accept: application/json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indent="0" marL="0">
              <a:buNone/>
            </a:pPr>
            <a:r>
              <a:rPr lang="en-US" sz="1200" b="1" dirty="0">
                <a:solidFill>
                  <a:srgbClr val="B8860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HTTP/1.1 200 OK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Content-Type: application/json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"auftragsNr": 1001,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"kunde": "Ostsee Handel GmbH",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"datum": "2026-03-12"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REST-Schnittstellen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7 von 13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Authentifizierung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143000"/>
            <a:ext cx="47548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Schnittstellen sind selten offen – der Aufrufer muss sich ausweisen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API-Key: fester Schlüssel im Header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/ JWT: zeitlich begrenzt, im Header „Authorization: Bearer …“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OAuth2: standardisiertes Verfahren für delegierten Zugriff (Überblick)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120640" y="1325880"/>
            <a:ext cx="35661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285232" y="1453896"/>
            <a:ext cx="3236976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 /api/auftraege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X-Api-Key: 9f3c...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Authorization: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Bearer eyJhbGci...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REST-Schnittstellen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8 von 13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 bei der Übertragung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143000"/>
            <a:ext cx="82296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Immer über HTTPS (TLS) übertragen – nie im Klartext (Anknüpfung an DSGVO)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Zugangsdaten und Tokens niemals in die URL schreiben (sie landen in Logs)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benötigte Felder zurückgeben (Datenminimierung)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prüft jede Anfrage erneut – Stateless heißt nicht „ungeprüft“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REST-Schnittstellen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9 von 13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 konsumieren – C# (HttpClient)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2286000"/>
          </a:xfrm>
          <a:prstGeom prst="roundRect">
            <a:avLst>
              <a:gd name="adj" fmla="val 24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21792" y="1316736"/>
            <a:ext cx="7900416" cy="2029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using var client = new HttpClient();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string json = await client.GetStringAsync(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"https://api.nordfracht.de/auftraege/1001");</a:t>
            </a:r>
            <a:endParaRPr lang="en-US" sz="1200" dirty="0"/>
          </a:p>
          <a:p>
            <a:pPr algn="l" indent="0" marL="0">
              <a:buNone/>
            </a:pP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Auftrag a = JsonSerializer.Deserialize&lt;Auftrag&gt;(json);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Console.WriteLine(a.Kunde);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36118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liefert JSON als Text → in ein C#-Objekt deserialisieren (System.Text.Json oder Newtonsoft)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REST-Schnittstellen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10 von 13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Dieselbe Anfrage – JavaScript (fetch)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1828800"/>
          </a:xfrm>
          <a:prstGeom prst="roundRect">
            <a:avLst>
              <a:gd name="adj" fmla="val 3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621792" y="1316736"/>
            <a:ext cx="7900416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res = await fetch(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"https://api.nordfracht.de/auftraege/1001");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auftrag = await res.json();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console.log(auftrag.kunde);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3200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Gleiches Prinzip, andere Sprache: REST ist sprachunabhängig</a:t>
            </a:r>
            <a:endParaRPr lang="en-US" sz="1500" dirty="0"/>
          </a:p>
          <a:p>
            <a:pPr lvl="1" marL="3556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Relevant für die Web-Entwicklung (PHP/JS): das Frontend ruft die API genauso auf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REST-Schnittstellen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11 von 13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Nordfracht – Tracking abrufen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143000"/>
            <a:ext cx="82296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Tracking-Web-API aus der Quellenanalyse (W2) wird per GET abgefragt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Authentifizierung über API-Key im Header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Antwort: Sendungsstatus als JSON → im Programm weiterverarbeiten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W4 drehen wir die Richtung um: Nordfracht stellt selbst eine Schnittstelle bereit.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REST-Schnittstellen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12 von 13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554480"/>
            <a:ext cx="78638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E6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HTTP: Request/Response, zustandslos – Methode, URL, Header, Body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E6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REST: Ressourcen über URLs, Methoden GET/POST/PUT/DELETE, JSON als Repräsentation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E6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Statuscodes 2xx/4xx/5xx richtig lesen; Authentifizierung per API-Key oder Token; immer über HTTPS</a:t>
            </a:r>
            <a:endParaRPr lang="en-US" sz="1500" dirty="0"/>
          </a:p>
          <a:p>
            <a:pPr marL="177800" indent="-177800">
              <a:buSzPct val="100000"/>
              <a:buChar char="•"/>
            </a:pPr>
            <a:r>
              <a:rPr lang="en-US" sz="1500" dirty="0">
                <a:solidFill>
                  <a:srgbClr val="E6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Konsumieren ist in C# und JavaScript dasselbe Prinzip – REST ist sprachunabhängig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REST-Schnittstellen (LF8)</dc:title>
  <dc:subject>PptxGenJS Presentation</dc:subject>
  <dc:creator>bfw Lübeck</dc:creator>
  <cp:lastModifiedBy>bfw Lübeck</cp:lastModifiedBy>
  <cp:revision>1</cp:revision>
  <dcterms:created xsi:type="dcterms:W3CDTF">2026-06-11T11:10:36Z</dcterms:created>
  <dcterms:modified xsi:type="dcterms:W3CDTF">2026-06-11T11:10:36Z</dcterms:modified>
</cp:coreProperties>
</file>