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600200"/>
            <a:ext cx="109728" cy="15544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17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3: Kommunikation &amp; Protokolle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1097280" y="269748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OSI-Modell bis MQTT – wie IoT-Geräte sprechen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97280" y="3429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D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Fachinformatiker AE / SI  ·  IHK-Prüfungsvorbereitung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 von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GLIEDERUNG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 &amp; Lernziele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IoT-Protokolle im OSI-Modell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Anwendungsprotokolle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Mobilfunk: 4G/LTE vs. 5G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5G-Anwendungskategorien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MQTT: Publish/Subscribe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MQTT-Begriffe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of Service (QoS)</a:t>
            </a:r>
            <a:endParaRPr lang="en-US" sz="1700" dirty="0"/>
          </a:p>
          <a:p>
            <a:pPr marL="342900" indent="-342900">
              <a:spcAft>
                <a:spcPts val="7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2 von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geht es?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IoT-Geräte müssen zuverlässig und sparsam Daten austauschen.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Verschiedene Protokolle decken unterschiedliche Anforderungen ab.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MQTT ist das zentrale, leichtgewichtige Protokoll für Telemetrie.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377440"/>
            <a:ext cx="7863840" cy="1828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514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dieses Blocks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880360"/>
            <a:ext cx="76809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IoT-Protokolle den OSI-Schichten zuordnen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Anwendungsprotokolle nach Muster und Einsatz unterscheiden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4G/LTE und 5G vergleichen, 5G-Kategorien erklären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MQTT (Pub/Sub, Topics, QoS) sicher beschreiben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3 von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IoT-Protokolle im OSI-Modell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804672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103120"/>
                <a:gridCol w="539496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Schicht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Anwendung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MQTT, CoAP, HTTP/REST, AMQP, XMPP, OPC UA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Darstellung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JSON, XML, Protobuf, TLS/SSL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Sitzung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MQTT Sessions, WebSocket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TCP, UDP, DTLS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Vermittlung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IPv4, IPv6, 6LoWPAN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Ethernet, WiFi, BLE, ZigBee, LoRa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Bitübertragung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Kabel, Funk (2,4 GHz, Sub-GHz), NFC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4 von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Anwendungsprotokolle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188720"/>
                <a:gridCol w="2194560"/>
                <a:gridCol w="3474720"/>
              </a:tblGrid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Protokoll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Muster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MQTT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Publish/Subscribe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IoT, M2M, Telemetrie (leichtgewichtig)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CoAP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UDP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Request/Response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ressourcenarme Geräte, Smart Home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HTTP/REST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Request/Response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Web-APIs, Cloud-Anbindung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AMQP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Message Queue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Enterprise, zuverlässige Übertragung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OPC UA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Client/Server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Industrie 4.0, Maschinenanbindung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WebSocket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bidirektional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Echtzeit-Web-Anwendungen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5 von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Mobilfunk: 4G/LTE vs. 5G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560320"/>
                <a:gridCol w="3108960"/>
              </a:tblGrid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Merkmal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4G/LTE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Max. Datenrate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1 Gbit/s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20 Gbit/s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Latenz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30–50 ms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1–10 ms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Geräte pro km²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~100.000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~1.000.000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Frequenzbänder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700 MHz – 2,6 GHz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Sub-6 GHz + mmWave (26+ GHz)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Network Slicing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unterstützt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virtuelle Netze je Anwendung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Energieeffizienz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90 % effizienter pro Dateneinheit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6 von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5G-Anwendungskategorien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914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91440" cy="9144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63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eMBB – Enhanced Mobile Broadband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810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 Datenraten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4K/8K-Streaming, VR/AR-Anwendungen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8046720" cy="914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2514600"/>
            <a:ext cx="91440" cy="9144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606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URLLC – Ultra Reliable Low Latency Communication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2953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 niedrige Latenz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Autonomes Fahren, Fernchirurgie, Industrie 4.0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3657600"/>
            <a:ext cx="8046720" cy="914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3657600"/>
            <a:ext cx="91440" cy="9144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3749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mMTC – Massive Machine Type Communication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14400" y="4096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Millionen IoT-Geräte, Smart-City-Sensoren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Geringe Datenmengen, lange Batterielaufzeit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7 von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MQTT: Publish/Subscribe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MQTT ist ein leichtgewichtiges Publish/Subscribe-Protokoll für IoT und M2M – ideal bei geringer Bandbreite und unzuverlässigen Netzen.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28600" y="2240280"/>
            <a:ext cx="2286000" cy="1280160"/>
          </a:xfrm>
          <a:prstGeom prst="roundRect">
            <a:avLst>
              <a:gd name="adj" fmla="val 5714"/>
            </a:avLst>
          </a:prstGeom>
          <a:solidFill>
            <a:srgbClr val="0066AA"/>
          </a:solidFill>
          <a:ln/>
        </p:spPr>
      </p:sp>
      <p:sp>
        <p:nvSpPr>
          <p:cNvPr id="6" name="Text 4"/>
          <p:cNvSpPr/>
          <p:nvPr/>
        </p:nvSpPr>
        <p:spPr>
          <a:xfrm>
            <a:off x="228600" y="2560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PUBLISHER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28600" y="29718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AF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/ Gerät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468880" y="265176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topic →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429000" y="2240280"/>
            <a:ext cx="2286000" cy="1280160"/>
          </a:xfrm>
          <a:prstGeom prst="roundRect">
            <a:avLst>
              <a:gd name="adj" fmla="val 5714"/>
            </a:avLst>
          </a:prstGeom>
          <a:solidFill>
            <a:srgbClr val="003366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0" y="2560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BROKER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429000" y="29718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AF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Mosquitto, HiveMQ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669280" y="265176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topic →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629400" y="2240280"/>
            <a:ext cx="2286000" cy="1280160"/>
          </a:xfrm>
          <a:prstGeom prst="roundRect">
            <a:avLst>
              <a:gd name="adj" fmla="val 5714"/>
            </a:avLst>
          </a:prstGeom>
          <a:solidFill>
            <a:srgbClr val="3E8FCC"/>
          </a:solidFill>
          <a:ln/>
        </p:spPr>
      </p:sp>
      <p:sp>
        <p:nvSpPr>
          <p:cNvPr id="14" name="Text 12"/>
          <p:cNvSpPr/>
          <p:nvPr/>
        </p:nvSpPr>
        <p:spPr>
          <a:xfrm>
            <a:off x="6629400" y="2560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SUBSCRIBER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629400" y="29718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AF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/ Dashboard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" y="38404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Publisher und Subscriber kennen sich nicht – sie sind nur über das Topic beim Broker entkoppelt.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8 von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MQTT-Begriffe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612648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Begriff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Broker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zentraler Server; empfängt Nachrichten und verteilt sie an Abonnenten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Publisher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Client, der Nachrichten zu einem Topic sendet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Subscriber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Client, der Topics abonniert und Nachrichten empfängt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Topic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hierarchischer Pfad, z. B. haus/wohnzimmer/temperatur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Wildcards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(eine Ebene), # (alle untergeordneten Ebenen)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Retain-Flag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Broker speichert die letzte Nachricht für neue Subscriber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 Will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Nachricht bei unerwartetem Verbindungsabbruch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9 von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of Service (QoS)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914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91440" cy="9144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63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QoS 0 – At most once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810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„Fire and Forget“, keine Bestätigung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Nachricht kann verloren gehen · geringster Overhead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8046720" cy="914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2514600"/>
            <a:ext cx="91440" cy="9144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606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QoS 1 – At least once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2953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einmal zugestellt, Bestätigung (PUBACK)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Duplikate möglich · guter Kompromiss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3657600"/>
            <a:ext cx="8046720" cy="914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3657600"/>
            <a:ext cx="91440" cy="9144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3749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QoS 2 – Exactly once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14400" y="4096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genau einmal, 4-Wege-Handshake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höchste Zuverlässigkeit · größter Overhead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10 von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IoT-Protokolle verteilen sich über alle OSI-Schichten.</a:t>
            </a:r>
            <a:endParaRPr lang="en-US" sz="15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MQTT (Pub/Sub) ist für Telemetrie führend; CoAP für ressourcenarme Geräte.</a:t>
            </a:r>
            <a:endParaRPr lang="en-US" sz="15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5G bringt höhere Datenraten, geringe Latenz und Network Slicing (eMBB/URLLC/mMTC).</a:t>
            </a:r>
            <a:endParaRPr lang="en-US" sz="1550" dirty="0"/>
          </a:p>
          <a:p>
            <a:pPr marL="342900" indent="-342900"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QoS steuert die Zustellgarantie: 0 unkritisch, 1 wichtig, 2 kritisch.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11 von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874520"/>
            <a:ext cx="109728" cy="10972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745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für die Aufmerksamkeit!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6974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Praxis: eigener MQTT-Broker im LAN (Docker/Portainer) + Node-RED-Dashboard.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3: Kommunikation &amp; Protokolle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12 von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2026-05-29T05:42:56Z</dcterms:created>
  <dcterms:modified xsi:type="dcterms:W3CDTF">2026-05-29T05:42:56Z</dcterms:modified>
</cp:coreProperties>
</file>