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600200"/>
            <a:ext cx="109728" cy="155448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41732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589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2: Sensorik, Controller &amp; Aktoren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1097280" y="2697480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Messwert zur Aktion – Bausteine eines IoT-Systems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97280" y="34290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D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Fachinformatiker AE / SI  ·  IHK-Prüfungsvorbereitung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2: Sensorik, Controller &amp; Aktoren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1 von 11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GLIEDERUNG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Inhaltsverzeichnis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786384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900"/>
              </a:spcAft>
              <a:buSzPct val="100000"/>
              <a:buFont typeface="+mj-lt"/>
              <a:buAutoNum type="arabicPeriod" startAt="1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Einführung &amp; Lernziele</a:t>
            </a:r>
            <a:endParaRPr lang="en-US" sz="1800" dirty="0"/>
          </a:p>
          <a:p>
            <a:pPr marL="342900" indent="-342900">
              <a:spcAft>
                <a:spcPts val="900"/>
              </a:spcAft>
              <a:buSzPct val="100000"/>
              <a:buFont typeface="+mj-lt"/>
              <a:buAutoNum type="arabicPeriod" startAt="1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Grundprinzip: Sensor – Controller – Aktor</a:t>
            </a:r>
            <a:endParaRPr lang="en-US" sz="1800" dirty="0"/>
          </a:p>
          <a:p>
            <a:pPr marL="342900" indent="-342900">
              <a:spcAft>
                <a:spcPts val="900"/>
              </a:spcAft>
              <a:buSzPct val="100000"/>
              <a:buFont typeface="+mj-lt"/>
              <a:buAutoNum type="arabicPeriod" startAt="1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Aktive und passive Sensoren</a:t>
            </a:r>
            <a:endParaRPr lang="en-US" sz="1800" dirty="0"/>
          </a:p>
          <a:p>
            <a:pPr marL="342900" indent="-342900">
              <a:spcAft>
                <a:spcPts val="900"/>
              </a:spcAft>
              <a:buSzPct val="100000"/>
              <a:buFont typeface="+mj-lt"/>
              <a:buAutoNum type="arabicPeriod" startAt="1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Wichtige Sensortypen</a:t>
            </a:r>
            <a:endParaRPr lang="en-US" sz="1800" dirty="0"/>
          </a:p>
          <a:p>
            <a:pPr marL="342900" indent="-342900">
              <a:spcAft>
                <a:spcPts val="900"/>
              </a:spcAft>
              <a:buSzPct val="100000"/>
              <a:buFont typeface="+mj-lt"/>
              <a:buAutoNum type="arabicPeriod" startAt="1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Aktoren im Überblick</a:t>
            </a:r>
            <a:endParaRPr lang="en-US" sz="1800" dirty="0"/>
          </a:p>
          <a:p>
            <a:pPr marL="342900" indent="-342900">
              <a:spcAft>
                <a:spcPts val="900"/>
              </a:spcAft>
              <a:buSzPct val="100000"/>
              <a:buFont typeface="+mj-lt"/>
              <a:buAutoNum type="arabicPeriod" startAt="1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SBC vs. MCU – Konzepte</a:t>
            </a:r>
            <a:endParaRPr lang="en-US" sz="1800" dirty="0"/>
          </a:p>
          <a:p>
            <a:pPr marL="342900" indent="-342900">
              <a:spcAft>
                <a:spcPts val="900"/>
              </a:spcAft>
              <a:buSzPct val="100000"/>
              <a:buFont typeface="+mj-lt"/>
              <a:buAutoNum type="arabicPeriod" startAt="1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SBC vs. MCU – Vergleich</a:t>
            </a:r>
            <a:endParaRPr lang="en-US" sz="1800" dirty="0"/>
          </a:p>
          <a:p>
            <a:pPr marL="342900" indent="-342900">
              <a:spcAft>
                <a:spcPts val="900"/>
              </a:spcAft>
              <a:buSzPct val="100000"/>
              <a:buFont typeface="+mj-lt"/>
              <a:buAutoNum type="arabicPeriod" startAt="1"/>
            </a:pPr>
            <a:r>
              <a:rPr lang="en-US" sz="18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2: Sensorik, Controller &amp; Aktoren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2 von 11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EINFÜHRUNG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Worum geht es?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32588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Jedes IoT-System „fühlt“, „denkt“ und „handelt“.</a:t>
            </a:r>
            <a:endParaRPr lang="en-US" sz="15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Sensoren erfassen die Umwelt, ein Controller verarbeitet, Aktoren wirken zurück.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Wahl der Recheneinheit (SBC oder MCU) entscheidet über Leistung und Energie.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2377440"/>
            <a:ext cx="7863840" cy="18288"/>
          </a:xfrm>
          <a:prstGeom prst="rect">
            <a:avLst/>
          </a:prstGeom>
          <a:solidFill>
            <a:srgbClr val="D6E4F0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251460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Lernziele dieses Blocks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22960" y="2880360"/>
            <a:ext cx="768096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Wirkkette Sensor → Controller → Aktor erklären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Aktive von passiven Sensoren unterscheiden</a:t>
            </a:r>
            <a:endParaRPr lang="en-US" sz="14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Typische Sensoren und Aktoren ihren Einsatzgebieten zuordnen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SBC und MCU anhand sinnvoller Kriterien vergleichen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10" name="Text 8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2: Sensorik, Controller &amp; Aktoren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3 von 11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Grundprinzip: die Wirkkette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228600" y="1828800"/>
            <a:ext cx="2286000" cy="1463040"/>
          </a:xfrm>
          <a:prstGeom prst="roundRect">
            <a:avLst>
              <a:gd name="adj" fmla="val 5000"/>
            </a:avLst>
          </a:prstGeom>
          <a:solidFill>
            <a:srgbClr val="0066AA"/>
          </a:solidFill>
          <a:ln/>
        </p:spPr>
      </p:sp>
      <p:sp>
        <p:nvSpPr>
          <p:cNvPr id="5" name="Text 3"/>
          <p:cNvSpPr/>
          <p:nvPr/>
        </p:nvSpPr>
        <p:spPr>
          <a:xfrm>
            <a:off x="228600" y="219456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228600" y="26517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AF2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erfasst Messwerte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2514600" y="2240280"/>
            <a:ext cx="914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3600" dirty="0"/>
          </a:p>
        </p:txBody>
      </p:sp>
      <p:sp>
        <p:nvSpPr>
          <p:cNvPr id="8" name="Shape 6"/>
          <p:cNvSpPr/>
          <p:nvPr/>
        </p:nvSpPr>
        <p:spPr>
          <a:xfrm>
            <a:off x="3429000" y="1828800"/>
            <a:ext cx="2286000" cy="1463040"/>
          </a:xfrm>
          <a:prstGeom prst="roundRect">
            <a:avLst>
              <a:gd name="adj" fmla="val 5000"/>
            </a:avLst>
          </a:prstGeom>
          <a:solidFill>
            <a:srgbClr val="003366"/>
          </a:solidFill>
          <a:ln/>
        </p:spPr>
      </p:sp>
      <p:sp>
        <p:nvSpPr>
          <p:cNvPr id="9" name="Text 7"/>
          <p:cNvSpPr/>
          <p:nvPr/>
        </p:nvSpPr>
        <p:spPr>
          <a:xfrm>
            <a:off x="3429000" y="219456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CONTROLLER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3429000" y="26517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AF2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verarbeitet &amp; steuert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715000" y="2240280"/>
            <a:ext cx="914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3600" dirty="0"/>
          </a:p>
        </p:txBody>
      </p:sp>
      <p:sp>
        <p:nvSpPr>
          <p:cNvPr id="12" name="Shape 10"/>
          <p:cNvSpPr/>
          <p:nvPr/>
        </p:nvSpPr>
        <p:spPr>
          <a:xfrm>
            <a:off x="6629400" y="1828800"/>
            <a:ext cx="2286000" cy="1463040"/>
          </a:xfrm>
          <a:prstGeom prst="roundRect">
            <a:avLst>
              <a:gd name="adj" fmla="val 5000"/>
            </a:avLst>
          </a:prstGeom>
          <a:solidFill>
            <a:srgbClr val="3E8FCC"/>
          </a:solidFill>
          <a:ln/>
        </p:spPr>
      </p:sp>
      <p:sp>
        <p:nvSpPr>
          <p:cNvPr id="13" name="Text 11"/>
          <p:cNvSpPr/>
          <p:nvPr/>
        </p:nvSpPr>
        <p:spPr>
          <a:xfrm>
            <a:off x="6629400" y="219456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AKTOR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6629400" y="26517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EAF2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führt Aktion aus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40080" y="365760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Temperaturfühler misst 28 °C → Controller vergleicht mit Sollwert → Relais schaltet Lüfter ein.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2: Sensorik, Controller &amp; Aktoren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4 von 11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Aktive vs. passive Sensoren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8046720" cy="14859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371600"/>
            <a:ext cx="91440" cy="14859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463040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Aktive Sensoren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14400" y="1810512"/>
            <a:ext cx="7406640" cy="9829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Senden selbst ein Signal aus und messen die Reflexion/Reaktion</a:t>
            </a:r>
            <a:endParaRPr lang="en-US" sz="115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Benötigen eine Energiequelle zur Signalerzeugung</a:t>
            </a:r>
            <a:endParaRPr lang="en-US" sz="115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Beispiele: Radar, Lidar, Ultraschall, aktives Infrarot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48640" y="3086100"/>
            <a:ext cx="8046720" cy="14859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48640" y="3086100"/>
            <a:ext cx="91440" cy="14859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3177540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Passive Sensoren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914400" y="3525012"/>
            <a:ext cx="7406640" cy="9829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Empfangen nur vorhandene Signale/Energie – keine eigene Aussendung</a:t>
            </a:r>
            <a:endParaRPr lang="en-US" sz="115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Oft energieeffizienter</a:t>
            </a:r>
            <a:endParaRPr lang="en-US" sz="115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Beispiele: Kamera, PIR-Bewegungsmelder, Temperatursensor, Mikrofon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2: Sensorik, Controller &amp; Aktoren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5 von 11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Wichtige Sensortypen</a:t>
            </a:r>
            <a:endParaRPr lang="en-US" sz="28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25880"/>
          <a:ext cx="822960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914400"/>
                <a:gridCol w="5029200"/>
              </a:tblGrid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Sensor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Typ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Einsatzgebiete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Temperatursensor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passiv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NTC/PTC, PT100 – Klima, Prozessüberwachung, Brandschutz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Drucksensor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passiv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piezoelektrisch/kapazitiv – Hydraulik, Pneumatik, Wetter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Beschleunigungssensor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passiv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MEMS – Smartphones, Airbag, Vibrationsmessung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Ultraschallsensor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aktiv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Entfernung, Füllstand, Einparkhilfe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Lidar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aktiv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3D-Umgebung, autonomes Fahren, Vermessung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PIR-Sensor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passiv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Bewegungsmelder, Alarmanlagen, Lichtsteuerung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Gyroskop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passiv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Drehrate – Bildstabilisierung, Navigation, Robotik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2918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Lichtsensor (LDR)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passiv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Helligkeit – Display-Anpassung, Dämmerungsschalter</a:t>
                      </a:r>
                      <a:endParaRPr lang="en-US" sz="10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2: Sensorik, Controller &amp; Aktoren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6 von 11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Aktoren im Überblick</a:t>
            </a:r>
            <a:endParaRPr lang="en-US" sz="28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822960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3291840"/>
                <a:gridCol w="2743200"/>
              </a:tblGrid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Aktortyp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Funktion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Einsatz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Elektromotor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wandelt elektrische in mechanische Energie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Antriebe, Pumpen, Lüfter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Relais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elektrischer Schalter für Lastkreise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Schalten von Verbrauchern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Magnetventil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elektromagnetisch betätigtes Ventil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Pneumatik, Hydraulik, Bewässerung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Servomotor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positionsgenaue Bewegung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Robotik, CNC, Modellbau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LED / Display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optische Ausgabe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Anzeigen, Signalisierung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Lautsprecher / Buzzer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akustische Ausgabe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Alarme, Feedback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2: Sensorik, Controller &amp; Aktoren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7 von 11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SBC vs. MCU – Konzepte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8046720" cy="14859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371600"/>
            <a:ext cx="91440" cy="14859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6" name="Text 4"/>
          <p:cNvSpPr/>
          <p:nvPr/>
        </p:nvSpPr>
        <p:spPr>
          <a:xfrm>
            <a:off x="777240" y="1463040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SBC – Single Board Computer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14400" y="1810512"/>
            <a:ext cx="7406640" cy="9829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Vollwertiger Computer auf einer Platine, mit Betriebssystem (Linux, Windows IoT)</a:t>
            </a:r>
            <a:endParaRPr lang="en-US" sz="115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Mehrkern-CPU, RAM, Storage, USB/HDMI/Netzwerk – höherer Stromverbrauch</a:t>
            </a:r>
            <a:endParaRPr lang="en-US" sz="115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komplexe Aufgaben · Beispiele: Raspberry Pi, BeagleBone, NVIDIA Jetson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48640" y="3086100"/>
            <a:ext cx="8046720" cy="1485900"/>
          </a:xfrm>
          <a:prstGeom prst="rect">
            <a:avLst/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48640" y="3086100"/>
            <a:ext cx="91440" cy="148590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10" name="Text 8"/>
          <p:cNvSpPr/>
          <p:nvPr/>
        </p:nvSpPr>
        <p:spPr>
          <a:xfrm>
            <a:off x="777240" y="3177540"/>
            <a:ext cx="7589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MCU – Microcontroller Unit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914400" y="3525012"/>
            <a:ext cx="7406640" cy="9829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CPU, RAM und Flash auf einem Chip; kein OS (Bare Metal oder RTOS)</a:t>
            </a:r>
            <a:endParaRPr lang="en-US" sz="115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GPIO-Pins für Sensoren/Aktoren, sehr geringer Stromverbrauch</a:t>
            </a:r>
            <a:endParaRPr lang="en-US" sz="1150" dirty="0"/>
          </a:p>
          <a:p>
            <a:pPr marL="342900" indent="-342900">
              <a:spcAft>
                <a:spcPts val="2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dedizierte, echtzeitfähige Aufgaben · Beispiele: Arduino, ESP32, STM32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2: Sensorik, Controller &amp; Aktoren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8 von 11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HAUPTTEIL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SBC vs. MCU – Vergleich</a:t>
            </a:r>
            <a:endParaRPr lang="en-US" sz="28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37160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926080"/>
                <a:gridCol w="2926080"/>
              </a:tblGrid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Kriterium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SBC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MCU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Betriebssystem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Linux, Windows IoT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keines oder RTOS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Rechenleistung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hoch (GHz, Mehrkern)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niedrig (MHz, Einkern)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RAM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GB-Bereich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KB bis MB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Stromverbrauch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Watt-Bereich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Milliwatt-Bereich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Echtzeitfähigkeit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eingeschränkt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sehr gut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Preis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 – €500+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 – €30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Einsatz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Edge, Gateway, Medienserver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A1A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Sensorknoten, Steuerung, Embedded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7" name="Text 4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2: Sensorik, Controller &amp; Aktoren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9 von 11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66928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463040"/>
            <a:ext cx="786384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Sensor → Controller → Aktor ist die Wirkkette jedes IoT-Geräts.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Aktive Sensoren senden ein Signal aus, passive empfangen nur.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Aktoren wandeln Steuersignale in physikalische Wirkung (Bewegung, Schalten, Ausgabe).</a:t>
            </a:r>
            <a:endParaRPr lang="en-US" sz="1600" dirty="0"/>
          </a:p>
          <a:p>
            <a:pPr marL="342900" indent="-342900"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SBC = leistungsstark mit OS; MCU = sparsam, echtzeitfähig, ideal für Sensorknoten.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2: Sensorik, Controller &amp; Aktoren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10 von 11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874520"/>
            <a:ext cx="109728" cy="1097280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87452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Vielen Dank für die Aufmerksamkeit!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097280" y="269748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Weiter mit Block 3: Kommunikation &amp; Protokolle – inkl. MQTT-Praxis.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57200" y="4736592"/>
            <a:ext cx="822960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017520" y="4773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H – Block 2: Sensorik, Controller &amp; Aktoren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5760720" y="477316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A64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TT.MM.JJJJ   |   Seite 11 von 11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2026-05-29T05:30:01Z</dcterms:created>
  <dcterms:modified xsi:type="dcterms:W3CDTF">2026-05-29T05:30:01Z</dcterms:modified>
</cp:coreProperties>
</file>