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600200"/>
            <a:ext cx="109728" cy="155448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417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498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1: Grundlagen &amp; Architektur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26974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Cyber-physische Systeme, IoT &amp; Industrie 4.0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97280" y="34290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D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Fachinformatiker AE / SI  ·  IHK-Prüfungsvorbereitung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200400" y="47731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1: Grundlagen &amp; Architektur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 von 11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GLIEDERUNG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786384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 &amp; Lernziele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Generationen der Technisierung (Industrie 1.0 – 4.0)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Wichtige Begriffe: CPS, CPPS, IoT, IIoT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Weitere Begriffe: RFID, Komparator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Technische Anforderungen an IoT-Systeme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IoT-Architektur – das Schichtenmodell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0" y="47731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1: Grundlagen &amp; Architektur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2 von 11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geht es?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25880"/>
            <a:ext cx="7863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Unsere Welt wird zunehmend vernetzt – vom Kühlschrank bis zur Fabrik.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Physische Objekte erhalten Sensorik, Rechenleistung und Netzanbindung.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 für Industrie 4.0, Smart Home, Smart Factory und IIoT.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468880"/>
            <a:ext cx="7863840" cy="1828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6060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dieses Blocks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2971800"/>
            <a:ext cx="76809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vier industriellen Revolutionen einordnen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 Begriffe (CPS, IoT, IIoT) sicher abgrenzen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Technische Anforderungen an IoT-Systeme benennen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dreistufige IoT-Schichtenmodell erklären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200400" y="47731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1: Grundlagen &amp; Architektur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3 von 11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Generationen der Technisierung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804672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1097280"/>
                <a:gridCol w="3840480"/>
              </a:tblGrid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Stufe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Kennzeichen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Industrie 1.0 – Mechanisierung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ca. 1784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Wasser-/Dampfkraft, mechanische Produktion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Industrie 2.0 – Massenproduktion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ca. 1870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Elektrizität, Fließband (Ford), Arbeitsteilung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Industrie 3.0 – Automatisierung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ca. 1969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Elektronik &amp; IT, SPS, erste Industrieroboter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943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Industrie 4.0 – Vernetzung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ca. 2011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CPS, IoT, Cloud, KI – selbstorganisierende Fabrik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41605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Merkkette: Mechanisierung → Elektrifizierung → Automatisierung → Vernetzung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3200400" y="47731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1: Grundlagen &amp; Architektur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4 von 11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Begriffe: CPS &amp; CPPS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8046720" cy="14859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371600"/>
            <a:ext cx="91440" cy="14859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481328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CPS – Cyber-Physical Systems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1828800"/>
            <a:ext cx="7406640" cy="9372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Verbindung von Software/Information mit Mechanik &amp; Elektronik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Kommunikation über Dateninfrastruktur (z. B. Internet)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autonome Roboter, intelligente Stromnetze, vernetzte Fahrzeuge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3086100"/>
            <a:ext cx="8046720" cy="14859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3086100"/>
            <a:ext cx="91440" cy="14859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3195828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CPPS – Cyber-Physical Production Systems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14400" y="3543300"/>
            <a:ext cx="7406640" cy="9372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CPS speziell für die Produktion (intelligente Fabrik)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Verknüpft physische Prozesse mit digitalen Systemen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Merkmale: Selbstorganisation, Echtzeit, Dezentralisierung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3200400" y="47731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1: Grundlagen &amp; Architektur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5 von 11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Begriffe: IoT &amp; IIoT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8046720" cy="14859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371600"/>
            <a:ext cx="91440" cy="14859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481328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 – Internet of Things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1828800"/>
            <a:ext cx="7406640" cy="9372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Vernetzung physischer Objekte mit dem Internet („Smart Objects“)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Objekte erfassen, verarbeiten und kommunizieren Daten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Anwendungen: Smart Home, Wearables, Connected Cars, Smart Cities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3086100"/>
            <a:ext cx="8046720" cy="14859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3086100"/>
            <a:ext cx="91440" cy="14859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3195828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IIoT – Industrial Internet of Things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14400" y="3543300"/>
            <a:ext cx="7406640" cy="9372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IoT-Technologien im industriellen Umfeld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Fokus: M2M-Kommunikation, Predictive Maintenance, Prozessoptimierung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Höhere Anforderungen an Zuverlässigkeit, Sicherheit &amp; Echtzeit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3200400" y="47731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1: Grundlagen &amp; Architektur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6 von 11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Begriffe: RFID &amp; Komparator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8046720" cy="14859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371600"/>
            <a:ext cx="91440" cy="14859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481328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RFID – Radio-Frequency Identification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1828800"/>
            <a:ext cx="7406640" cy="9372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Automatische Identifizierung von Objekten per Funkwellen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Komponenten: Transponder (Tag mit Chip + ID) und Lesegerät (Reader)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Arten: passiv (ohne Batterie), aktiv (mit Batterie), semi-aktiv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3086100"/>
            <a:ext cx="8046720" cy="14859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3086100"/>
            <a:ext cx="91440" cy="14859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3195828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Komparator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14400" y="3543300"/>
            <a:ext cx="7406640" cy="9372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Elektronisches Bauteil, vergleicht zwei Spannungen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Erzeugt digitales Ausgangssignal (High/Low)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Einsatz: Schwellwertschalter, ADC-Schaltungen, Nulldurchgangserkennung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3200400" y="47731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1: Grundlagen &amp; Architektur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7 von 11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Technische Anforderungen an IoT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786384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Konnektivität:  </a:t>
            </a:r>
            <a:pPr indent="0" marL="0">
              <a:spcAft>
                <a:spcPts val="700"/>
              </a:spcAft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Zuverlässige Verbindung: WLAN, Bluetooth, Mobilfunk, LoRaWAN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Energieeffizienz:  </a:t>
            </a:r>
            <a:pPr indent="0" marL="0">
              <a:spcAft>
                <a:spcPts val="700"/>
              </a:spcAft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Geringer Verbrauch für batteriebetriebene Geräte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Sicherheit:  </a:t>
            </a:r>
            <a:pPr indent="0" marL="0">
              <a:spcAft>
                <a:spcPts val="700"/>
              </a:spcAft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Verschlüsselung, Authentifizierung, sichere OTA-Updates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Interoperabilität:  </a:t>
            </a:r>
            <a:pPr indent="0" marL="0">
              <a:spcAft>
                <a:spcPts val="700"/>
              </a:spcAft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Zusammenspiel über Hersteller- und Protokollgrenzen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Skalierbarkeit:  </a:t>
            </a:r>
            <a:pPr indent="0" marL="0">
              <a:spcAft>
                <a:spcPts val="700"/>
              </a:spcAft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Funktioniert auch bei stark steigender Geräteanzahl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Latenz:  </a:t>
            </a:r>
            <a:pPr indent="0" marL="0">
              <a:spcAft>
                <a:spcPts val="700"/>
              </a:spcAft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Geringe Verzögerung für zeitkritische Anwendungen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Zuverlässigkeit:  </a:t>
            </a:r>
            <a:pPr indent="0" marL="0">
              <a:spcAft>
                <a:spcPts val="700"/>
              </a:spcAft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Hohe Verfügbarkeit und Ausfallsicherheit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0" y="47731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1: Grundlagen &amp; Architektur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8 von 11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IoT-Architektur: Schichtenmodell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417320"/>
            <a:ext cx="7315200" cy="86868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5" name="Shape 3"/>
          <p:cNvSpPr/>
          <p:nvPr/>
        </p:nvSpPr>
        <p:spPr>
          <a:xfrm>
            <a:off x="1097280" y="160020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/>
          <p:nvPr/>
        </p:nvSpPr>
        <p:spPr>
          <a:xfrm>
            <a:off x="1097280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783080" y="1545336"/>
            <a:ext cx="6309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Anwendungsschicht (Application Layer)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783080" y="1874520"/>
            <a:ext cx="6309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EAF2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Datenverarbeitung &amp; -analyse · Cloud / Edge · Dashboards &amp; UI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914400" y="2450592"/>
            <a:ext cx="7315200" cy="86868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0" name="Shape 8"/>
          <p:cNvSpPr/>
          <p:nvPr/>
        </p:nvSpPr>
        <p:spPr>
          <a:xfrm>
            <a:off x="1097280" y="2633472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1097280" y="263347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783080" y="2578608"/>
            <a:ext cx="6309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Netzwerkschicht (Network Layer)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783080" y="2907792"/>
            <a:ext cx="6309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EAF2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Datenübertragung · Protokolle (MQTT, CoAP, HTTP) · Gateways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914400" y="3483864"/>
            <a:ext cx="7315200" cy="868680"/>
          </a:xfrm>
          <a:prstGeom prst="rect">
            <a:avLst/>
          </a:prstGeom>
          <a:solidFill>
            <a:srgbClr val="3E8FCC"/>
          </a:solidFill>
          <a:ln/>
        </p:spPr>
      </p:sp>
      <p:sp>
        <p:nvSpPr>
          <p:cNvPr id="15" name="Shape 13"/>
          <p:cNvSpPr/>
          <p:nvPr/>
        </p:nvSpPr>
        <p:spPr>
          <a:xfrm>
            <a:off x="1097280" y="3666744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1097280" y="366674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3E8F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783080" y="3611880"/>
            <a:ext cx="6309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Wahrnehmungsschicht (Perception Layer)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783080" y="3941064"/>
            <a:ext cx="6309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EAF2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Sensoren erfassen Größen · Aktoren handeln · direkter Umweltkontakt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3200400" y="47731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1: Grundlagen &amp; Architektur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9 von 11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786384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Industrie 4.0 = Vernetzung physischer und digitaler Welt (CPS).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 vernetzt Alltagsobjekte, IIoT überträgt das Prinzip in die Industrie.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IoT-Systeme müssen u. a. konnektiv, sicher, energieeffizient und skalierbar sein.</a:t>
            </a:r>
            <a:endParaRPr lang="en-US" sz="1700" dirty="0"/>
          </a:p>
          <a:p>
            <a:pPr marL="342900" indent="-342900">
              <a:buSzPct val="100000"/>
              <a:buChar char="•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Schichtenmodell strukturiert: Wahrnehmung → Netzwerk → Anwendung.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0" y="47731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1: Grundlagen &amp; Architektur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10 von 11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874520"/>
            <a:ext cx="109728" cy="109728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7452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für die Aufmerksamkeit!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6974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Fragen? – Weiter geht es mit Block 2: Sensorik, Controller &amp; Aktoren.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0" y="47731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1: Grundlagen &amp; Architektur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11 von 11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H – Block 1: Grundlagen &amp; Architektur</dc:title>
  <dc:subject>PptxGenJS Presentation</dc:subject>
  <dc:creator>[Vor- und Nachname]</dc:creator>
  <cp:lastModifiedBy>[Vor- und Nachname]</cp:lastModifiedBy>
  <cp:revision>1</cp:revision>
  <dcterms:created xsi:type="dcterms:W3CDTF">2026-05-29T05:23:59Z</dcterms:created>
  <dcterms:modified xsi:type="dcterms:W3CDTF">2026-05-29T05:23:59Z</dcterms:modified>
</cp:coreProperties>
</file>