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069080"/>
            <a:ext cx="9144000" cy="107442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406908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38912" y="777240"/>
            <a:ext cx="832104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- Serviceanfragen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438912" y="1645920"/>
            <a:ext cx="8321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 3: Kommunikation &amp; Abschluss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38912" y="2286000"/>
            <a:ext cx="8321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Kommunikationsmodelle - Fragetechniken - Rollenspiel - Wiederholung &amp; Lernzielkontrolle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38912" y="417880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- Unternehmen für Bildung  |  Standort Lübeck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- Serviceanfragen  |  Tag 3  |  bfw - Unternehmen für Bildung  |  Standort Lübeck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/ 10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66928"/>
            <a:ext cx="91440" cy="4576572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0"/>
            <a:ext cx="8686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Tagesübersicht - Tag 3</a:t>
            </a:r>
            <a:endParaRPr lang="en-US" sz="2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822960"/>
          <a:ext cx="8778240" cy="3840480"/>
        </p:xfrm>
        <a:graphic>
          <a:graphicData uri="http://schemas.openxmlformats.org/drawingml/2006/table">
            <a:tbl>
              <a:tblPr/>
              <a:tblGrid>
                <a:gridCol w="1737360"/>
                <a:gridCol w="5120640"/>
                <a:gridCol w="1920240"/>
              </a:tblGrid>
              <a:tr h="4800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Zeit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Inhalt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07:30 - 09:00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Kommunikationsmodelle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Input + Übung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09:00 - 10:30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Gesprächs- &amp; Fragetechniken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Input + Übung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10:30 - 12:00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Rollenspiel Kundengespräch (Runde 1)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Praxis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i="1" dirty="0">
                          <a:solidFill>
                            <a:srgbClr val="5555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12:00 - 12:30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i="1" dirty="0">
                          <a:solidFill>
                            <a:srgbClr val="5555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Mittagspause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i="1" dirty="0">
                          <a:solidFill>
                            <a:srgbClr val="5555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12:30 - 13:15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Rollenspiel Runde 2 + Feedback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Praxis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13:15 - 14:00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Wiederholung Tag 1-3 (Quiz)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Aktivierung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14:00 - 15:30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Lernzielkontrolle: schriftlich + Rollenspiel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Prüfung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- Serviceanfragen  |  Tag 3  |  bfw - Unternehmen für Bildung  |  Standort Lübeck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10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66928"/>
            <a:ext cx="91440" cy="4576572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0"/>
            <a:ext cx="8686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Kommunikationsmodell: Sender - Empfänger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804672"/>
            <a:ext cx="8778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Nachricht durchläuft Codierung, Kanal und Decodierung. Störungen können überall entstehen.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65760" y="1417320"/>
            <a:ext cx="2103120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146304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SENDER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65760" y="1828800"/>
            <a:ext cx="2103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codiert die Nachricht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2606040" y="1691640"/>
            <a:ext cx="1188720" cy="365760"/>
          </a:xfrm>
          <a:prstGeom prst="rightArrow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514600" y="137160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Nachricht / Kanal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3931920" y="1417320"/>
            <a:ext cx="2103120" cy="914400"/>
          </a:xfrm>
          <a:prstGeom prst="rect">
            <a:avLst/>
          </a:prstGeom>
          <a:solidFill>
            <a:srgbClr val="006633"/>
          </a:solidFill>
          <a:ln w="12700">
            <a:solidFill>
              <a:srgbClr val="0066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931920" y="146304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EMPFÄNGER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931920" y="1828800"/>
            <a:ext cx="2103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decodiert die Nachricht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2606040" y="2514600"/>
            <a:ext cx="3429000" cy="320040"/>
          </a:xfrm>
          <a:prstGeom prst="leftArrow">
            <a:avLst/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606040" y="2523744"/>
            <a:ext cx="34290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Rückmeldung (Feedback)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400800" y="1417320"/>
            <a:ext cx="2560320" cy="237744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37960" y="150876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Störquellen: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6583680" y="1828800"/>
            <a:ext cx="2286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unklare Formulierung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schlechter Kanal (Lärm)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Fachjargon / Abkürzungen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Annahmen statt Nachfragen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Emotionen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365760" y="3246120"/>
            <a:ext cx="5669280" cy="54864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246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Gesendet ist nicht gleich verstanden. Verständnis sichern durch aktives Nachfragen!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- Serviceanfragen  |  Tag 3  |  bfw - Unternehmen für Bildung  |  Standort Lübeck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10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66928"/>
            <a:ext cx="91440" cy="4576572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0"/>
            <a:ext cx="8686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Vier-Ohren-Modell (Schulz von Thun)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804672"/>
            <a:ext cx="8778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Nachricht hat vier Seiten - Sender und Empfänger können unterschiedliche Seiten betonen.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182880" y="1234440"/>
            <a:ext cx="4206240" cy="16002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82880" y="1234440"/>
            <a:ext cx="4206240" cy="438912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92608" y="1234440"/>
            <a:ext cx="3986784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Sachebene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0040" y="1764792"/>
            <a:ext cx="39319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Worüber informiere ich?</a:t>
            </a:r>
            <a:endParaRPr lang="en-US" sz="1150" dirty="0"/>
          </a:p>
          <a:p>
            <a:pPr indent="0" marL="0">
              <a:buNone/>
            </a:pPr>
            <a:r>
              <a:rPr lang="en-US" sz="11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Der Server ist ausgefallen.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617720" y="1234440"/>
            <a:ext cx="4206240" cy="16002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17720" y="1234440"/>
            <a:ext cx="4206240" cy="438912"/>
          </a:xfrm>
          <a:prstGeom prst="rect">
            <a:avLst/>
          </a:prstGeom>
          <a:solidFill>
            <a:srgbClr val="006633"/>
          </a:solidFill>
          <a:ln w="12700">
            <a:solidFill>
              <a:srgbClr val="0066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27448" y="1234440"/>
            <a:ext cx="3986784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Selbstoffenbarung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754880" y="1764792"/>
            <a:ext cx="39319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sage ich über mich?</a:t>
            </a:r>
            <a:endParaRPr lang="en-US" sz="1150" dirty="0"/>
          </a:p>
          <a:p>
            <a:pPr indent="0" marL="0">
              <a:buNone/>
            </a:pPr>
            <a:r>
              <a:rPr lang="en-US" sz="11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Ich bin gestresst / überfordert.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182880" y="3017520"/>
            <a:ext cx="4206240" cy="16002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82880" y="3017520"/>
            <a:ext cx="4206240" cy="438912"/>
          </a:xfrm>
          <a:prstGeom prst="rect">
            <a:avLst/>
          </a:prstGeom>
          <a:solidFill>
            <a:srgbClr val="CC6600"/>
          </a:solidFill>
          <a:ln w="12700">
            <a:solidFill>
              <a:srgbClr val="CC660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92608" y="3017520"/>
            <a:ext cx="3986784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Beziehung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320040" y="3547872"/>
            <a:ext cx="39319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stehe ich zum anderen?</a:t>
            </a:r>
            <a:endParaRPr lang="en-US" sz="1150" dirty="0"/>
          </a:p>
          <a:p>
            <a:pPr indent="0" marL="0">
              <a:buNone/>
            </a:pPr>
            <a:r>
              <a:rPr lang="en-US" sz="11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Ich erwarte, dass Sie helfen.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4617720" y="3017520"/>
            <a:ext cx="4206240" cy="16002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617720" y="3017520"/>
            <a:ext cx="4206240" cy="438912"/>
          </a:xfrm>
          <a:prstGeom prst="rect">
            <a:avLst/>
          </a:prstGeom>
          <a:solidFill>
            <a:srgbClr val="B03000"/>
          </a:solidFill>
          <a:ln w="12700">
            <a:solidFill>
              <a:srgbClr val="B0300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727448" y="3017520"/>
            <a:ext cx="3986784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Appell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754880" y="3547872"/>
            <a:ext cx="39319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Wozu möchte ich anregen?</a:t>
            </a:r>
            <a:endParaRPr lang="en-US" sz="1150" dirty="0"/>
          </a:p>
          <a:p>
            <a:pPr indent="0" marL="0">
              <a:buNone/>
            </a:pPr>
            <a:r>
              <a:rPr lang="en-US" sz="11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Bitte lösen Sie das sofort!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182880" y="4370832"/>
            <a:ext cx="8778240" cy="36576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20040" y="4370832"/>
            <a:ext cx="8503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  -&gt;  Partnerübung: einen Satz auf alle vier Ohren deuten (Aufgabenheft S. 2)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- Serviceanfragen  |  Tag 3  |  bfw - Unternehmen für Bildung  |  Standort Lübeck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10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66928"/>
            <a:ext cx="91440" cy="4576572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0"/>
            <a:ext cx="8686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Gesprächs- &amp; Fragetechniken im Support</a:t>
            </a:r>
            <a:endParaRPr lang="en-US" sz="2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868680"/>
          <a:ext cx="8778240" cy="3017520"/>
        </p:xfrm>
        <a:graphic>
          <a:graphicData uri="http://schemas.openxmlformats.org/drawingml/2006/table">
            <a:tbl>
              <a:tblPr/>
              <a:tblGrid>
                <a:gridCol w="2103120"/>
                <a:gridCol w="3017520"/>
                <a:gridCol w="3657600"/>
              </a:tblGrid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Technik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Wozu?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Beispiel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Offene Fragen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Informationen sammeln, Problem verstehen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 genau passiert, wenn Sie klicken?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Geschlossene Fragen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gezielt eingrenzen, bestätigen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Erscheint die Fehlermeldung jedes Mal?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Aktives Zuhören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Verständnis sichern, Vertrauen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Verstehe ich richtig, dass ...?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Paraphrasieren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Gehörtes in eigenen Worten spiegeln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Sie meinen also, dass ...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Zusammenfassen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Gespräch abschließen, Klarheit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Wir haben festgehalten, dass ...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182880" y="4370832"/>
            <a:ext cx="8778240" cy="36576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20040" y="4370832"/>
            <a:ext cx="8503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  -&gt;  Zu zweit: zu jeder Technik eine eigene Frage formulieren (Aufgabenheft S. 3)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- Serviceanfragen  |  Tag 3  |  bfw - Unternehmen für Bildung  |  Standort Lübeck</a:t>
            </a:r>
            <a:endParaRPr lang="en-US" sz="700" dirty="0"/>
          </a:p>
        </p:txBody>
      </p:sp>
      <p:sp>
        <p:nvSpPr>
          <p:cNvPr id="10" name="Text 7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10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66928"/>
            <a:ext cx="91440" cy="4576572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0"/>
            <a:ext cx="8686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Schwierige Gespräche meistern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182880" y="822960"/>
            <a:ext cx="4251960" cy="356616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" y="822960"/>
            <a:ext cx="4251960" cy="457200"/>
          </a:xfrm>
          <a:prstGeom prst="rect">
            <a:avLst/>
          </a:prstGeom>
          <a:solidFill>
            <a:srgbClr val="B03000"/>
          </a:solidFill>
          <a:ln w="12700">
            <a:solidFill>
              <a:srgbClr val="B030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56032" y="822960"/>
            <a:ext cx="410565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Situationen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92608" y="1371600"/>
            <a:ext cx="406908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verärgerter Kunde (lange Wartezeit)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 versteht die Technik nicht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lässt sich nicht sofort lösen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unrealistische Erwartungen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Schuldzuweisungen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709160" y="822960"/>
            <a:ext cx="4251960" cy="356616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709160" y="822960"/>
            <a:ext cx="4251960" cy="457200"/>
          </a:xfrm>
          <a:prstGeom prst="rect">
            <a:avLst/>
          </a:prstGeom>
          <a:solidFill>
            <a:srgbClr val="006633"/>
          </a:solidFill>
          <a:ln w="12700">
            <a:solidFill>
              <a:srgbClr val="0066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82312" y="822960"/>
            <a:ext cx="410565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Strategien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782312" y="1371600"/>
            <a:ext cx="406908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ruhig und sachlich bleiben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ausreden lassen, aktiv zuhören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Verständnis zeigen (Ich verstehe ...)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 die Sachebene zurückführen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konkrete nächste Schritte nennen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Zusagen einhalten / dokumentieren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- Serviceanfragen  |  Tag 3  |  bfw - Unternehmen für Bildung  |  Standort Lübeck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10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66928"/>
            <a:ext cx="91440" cy="4576572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0"/>
            <a:ext cx="8686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Rollenspiel: Kundengespräch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822960"/>
            <a:ext cx="8778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Praxisteil - in Dreiergruppen, je Runde wechseln die Rollen: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182880" y="1234440"/>
            <a:ext cx="2834640" cy="22860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82880" y="1234440"/>
            <a:ext cx="283464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37744" y="1234440"/>
            <a:ext cx="27249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Support-Mitarbeiter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310896" y="1828800"/>
            <a:ext cx="2578608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führt das Gespräch, wendet Frage- und Gesprächstechniken an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172968" y="1234440"/>
            <a:ext cx="2834640" cy="22860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172968" y="1234440"/>
            <a:ext cx="2834640" cy="457200"/>
          </a:xfrm>
          <a:prstGeom prst="rect">
            <a:avLst/>
          </a:prstGeom>
          <a:solidFill>
            <a:srgbClr val="CC6600"/>
          </a:solidFill>
          <a:ln w="12700">
            <a:solidFill>
              <a:srgbClr val="CC660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27832" y="1234440"/>
            <a:ext cx="27249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3300984" y="1828800"/>
            <a:ext cx="2578608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schildert ein Problem (Szenariokarte), reagiert auf den Support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163056" y="1234440"/>
            <a:ext cx="2834640" cy="22860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163056" y="1234440"/>
            <a:ext cx="2834640" cy="457200"/>
          </a:xfrm>
          <a:prstGeom prst="rect">
            <a:avLst/>
          </a:prstGeom>
          <a:solidFill>
            <a:srgbClr val="006633"/>
          </a:solidFill>
          <a:ln w="12700">
            <a:solidFill>
              <a:srgbClr val="00663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217920" y="1234440"/>
            <a:ext cx="27249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Beobachter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6291072" y="1828800"/>
            <a:ext cx="2578608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notiert anhand des Bewertungsbogens, gibt danach Feedback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182880" y="3703320"/>
            <a:ext cx="8778240" cy="64008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20040" y="3703320"/>
            <a:ext cx="8503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Ablauf: 5 Min. Gespräch - 3 Min. Feedback durch Beobachter - Rollen tauschen. Szenariokarten im Aufgabenheft S. 4.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- Serviceanfragen  |  Tag 3  |  bfw - Unternehmen für Bildung  |  Standort Lübeck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10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66928"/>
            <a:ext cx="91440" cy="4576572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0"/>
            <a:ext cx="8686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Wiederholung Tag 1-3 (Quiz im Plenum)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822960"/>
            <a:ext cx="8778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Kurzes Quiz zur Auffrischung vor der Lernzielkontrolle - Zuruf oder Karten hoch: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228600" y="1188720"/>
            <a:ext cx="868680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bedeutet das A in der RACI-Matrix - und wie oft pro Aufgabe?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Unterschied Serviceanfrage und Störung?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Wofür steht SLA - und was ist der Unterschied zur OLA?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Gewährleistung oder Garantie: Was ist gesetzlich vorgeschrieben?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1st, 2nd, 3rd Level - wer macht was?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 oder Problem: Wer sucht die Ursache (Root Cause)?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Nennen Sie zwei Monitoring-Kennzahlen (KPI).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Vier-Ohren-Modell: Welche vier Seiten hat eine Nachricht?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- Serviceanfragen  |  Tag 3  |  bfw - Unternehmen für Bildung  |  Standort Lübeck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10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66928"/>
            <a:ext cx="91440" cy="4576572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0"/>
            <a:ext cx="8686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Lernzielkontrolle - Ablauf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182880" y="914400"/>
            <a:ext cx="4251960" cy="329184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" y="914400"/>
            <a:ext cx="4251960" cy="50292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56032" y="914400"/>
            <a:ext cx="410565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Teil A: Schriftlich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292608" y="1554480"/>
            <a:ext cx="406908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ca. 15 Minuten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kurze Fragen zu Tag 1-3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Einzelarbeit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Hilfsmittel: Abkürzungsverzeichnis erlaubt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deckt die Prüfungsanker ab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709160" y="914400"/>
            <a:ext cx="4251960" cy="329184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709160" y="914400"/>
            <a:ext cx="4251960" cy="502920"/>
          </a:xfrm>
          <a:prstGeom prst="rect">
            <a:avLst/>
          </a:prstGeom>
          <a:solidFill>
            <a:srgbClr val="006633"/>
          </a:solidFill>
          <a:ln w="12700">
            <a:solidFill>
              <a:srgbClr val="0066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82312" y="914400"/>
            <a:ext cx="410565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Teil B: Praktisch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782312" y="1554480"/>
            <a:ext cx="406908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Rollenspiel Kundengespräch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Bewertung per Beobachtungsbogen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Frage- und Gesprächstechniken anwenden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ruhiger, fairer Rahmen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statt Notendruck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182880" y="4343400"/>
            <a:ext cx="8778240" cy="41148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0040" y="4343400"/>
            <a:ext cx="8503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 Lernzielkontrolle - dient der Selbsteinschätzung und Wiederholung, kein Prüfungsdruck.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- Serviceanfragen  |  Tag 3  |  bfw - Unternehmen für Bildung  |  Standort Lübeck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10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28600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- Abschluss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65760" y="868680"/>
            <a:ext cx="8412480" cy="278892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96012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haben Sie im Modul G gelernt: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48640" y="1371600"/>
            <a:ext cx="804672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 1: Servicearten, Prozesse, RACI, SLA/OLA, rechtliche Grundlagen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 2: Levelsupport, Ticketsysteme, Kennzahlen, Incident &amp; Problem, Monitoring</a:t>
            </a:r>
            <a:endParaRPr lang="en-US" sz="1350" dirty="0"/>
          </a:p>
          <a:p>
            <a:pPr marL="342900" indent="-342900"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 3: Kommunikation, Fragetechniken, schwierige Gespräche, Kundengespräch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365760" y="3931920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 für Ihre Mitarbeit!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- Serviceanfragen  |  Tag 3  |  bfw - Unternehmen für Bildung  |  Standort Lübeck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10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G - Serviceanfragen - Tag 3 (Slim)</dc:title>
  <dc:subject>PptxGenJS Presentation</dc:subject>
  <dc:creator>bfw - Unternehmen für Bildung</dc:creator>
  <cp:lastModifiedBy>bfw - Unternehmen für Bildung</cp:lastModifiedBy>
  <cp:revision>1</cp:revision>
  <dcterms:created xsi:type="dcterms:W3CDTF">2026-05-28T10:30:18Z</dcterms:created>
  <dcterms:modified xsi:type="dcterms:W3CDTF">2026-05-28T10:30:18Z</dcterms:modified>
</cp:coreProperties>
</file>