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069080"/>
            <a:ext cx="9144000" cy="107442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406908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38912" y="777240"/>
            <a:ext cx="83210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438912" y="1645920"/>
            <a:ext cx="8321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2: Servicefallbearbeitung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38912" y="2286000"/>
            <a:ext cx="832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Levelsupport - Ticketsysteme - Kennzahlen - Incident &amp; Problem - Monitoring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417880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- Unternehmen für Bildung  |  Standort Lübeck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10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Tagesübersicht - Tag 2</a:t>
            </a:r>
            <a:endParaRPr lang="en-US" sz="2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822960"/>
          <a:ext cx="8778240" cy="3840480"/>
        </p:xfrm>
        <a:graphic>
          <a:graphicData uri="http://schemas.openxmlformats.org/drawingml/2006/table">
            <a:tbl>
              <a:tblPr/>
              <a:tblGrid>
                <a:gridCol w="1737360"/>
                <a:gridCol w="5120640"/>
                <a:gridCol w="1920240"/>
              </a:tblGrid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Inhalt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07:30 - 09:00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Levelsupport | Ticketsysteme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09:00 - 10:30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Kennzahlen + Ticket klassifizieren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+ Murmelübung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10:30 - 12:00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Incident- &amp; Problemmanagement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 + Kartensortierung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12:00 - 12:30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Mittagspause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i="1" dirty="0">
                          <a:solidFill>
                            <a:srgbClr val="5555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12:30 - 14:00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Grundlagen Monitoring + Tools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Input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14:00 - 14:45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Monitoring-/Incident-Szenario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Kleingruppen-Übung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800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14:45 - 15:30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Wiederholung &amp; Vorschau Tag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Plenum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10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Ticket- und Levelsupport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914400"/>
            <a:ext cx="283464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914400"/>
            <a:ext cx="2834640" cy="64008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37744" y="914400"/>
            <a:ext cx="27249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Level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37744" y="1243584"/>
            <a:ext cx="2724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Level Support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292608" y="1691640"/>
            <a:ext cx="2615184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Erster Ansprechpartner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Erfassung &amp; Klassifizierung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Standardfaelle loesen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First Call Resolution (FCR)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172968" y="914400"/>
            <a:ext cx="283464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72968" y="914400"/>
            <a:ext cx="2834640" cy="640080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27832" y="914400"/>
            <a:ext cx="27249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2nd Level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227832" y="1243584"/>
            <a:ext cx="2724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Level Support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282696" y="1691640"/>
            <a:ext cx="2615184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Fachspezialisten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übernehmen eskalierte Tickets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tiefe Fehleranalyse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pflegen Known Error (bekannter Fehler)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163056" y="914400"/>
            <a:ext cx="2834640" cy="356616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163056" y="914400"/>
            <a:ext cx="2834640" cy="640080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217920" y="914400"/>
            <a:ext cx="27249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3rd Level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217920" y="1243584"/>
            <a:ext cx="27249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Level Support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272784" y="1691640"/>
            <a:ext cx="2615184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Hersteller / Entwickler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komplexe Bugs, Ausfälle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Patches &amp; Workarounds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direkter Nutzerkontakt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82880" y="4617720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Eskalation: 1st → 2nd → 3rd, wenn die Lösung das jeweilige Level übersteigt.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10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Ticketsysteme im Überblick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804672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Ticketsysteme dokumentieren und steuern Anfragen und Vorfälle. Drei verbreitete Beispiele: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82880" y="1188720"/>
            <a:ext cx="2834640" cy="3200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82880" y="1188720"/>
            <a:ext cx="2834640" cy="621792"/>
          </a:xfrm>
          <a:prstGeom prst="rect">
            <a:avLst/>
          </a:prstGeom>
          <a:solidFill>
            <a:srgbClr val="0052CC"/>
          </a:solidFill>
          <a:ln w="12700">
            <a:solidFill>
              <a:srgbClr val="0052C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37744" y="1188720"/>
            <a:ext cx="27249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JIRA Service Mgmt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37744" y="1527048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(Atlassian)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292608" y="1901952"/>
            <a:ext cx="261518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 Teams, anpassbar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&amp; On-Premise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 pro Bearbeiter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172968" y="1188720"/>
            <a:ext cx="2834640" cy="3200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172968" y="1188720"/>
            <a:ext cx="2834640" cy="621792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227832" y="1188720"/>
            <a:ext cx="27249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227832" y="1527048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Ticket Request System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3282696" y="1901952"/>
            <a:ext cx="261518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Mittelstand verbreitet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starke E-Mail-Integration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Community-Edition kostenfrei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63056" y="1188720"/>
            <a:ext cx="2834640" cy="3200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63056" y="1188720"/>
            <a:ext cx="2834640" cy="621792"/>
          </a:xfrm>
          <a:prstGeom prst="rect">
            <a:avLst/>
          </a:prstGeom>
          <a:solidFill>
            <a:srgbClr val="4A154B"/>
          </a:solidFill>
          <a:ln w="12700">
            <a:solidFill>
              <a:srgbClr val="4A15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0" y="1188720"/>
            <a:ext cx="27249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ServiceNow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217920" y="1527048"/>
            <a:ext cx="272491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(Enterprise)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272784" y="1901952"/>
            <a:ext cx="2615184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Enterprise-Standard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mächtig, teuer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als Online-Dienst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10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Kennzahlen (KPI - Key Performance Indicator)</a:t>
            </a:r>
            <a:endParaRPr lang="en-US" sz="2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868680"/>
          <a:ext cx="8778240" cy="3017520"/>
        </p:xfrm>
        <a:graphic>
          <a:graphicData uri="http://schemas.openxmlformats.org/drawingml/2006/table">
            <a:tbl>
              <a:tblPr/>
              <a:tblGrid>
                <a:gridCol w="2834640"/>
                <a:gridCol w="4114800"/>
                <a:gridCol w="1828800"/>
              </a:tblGrid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Kennzahl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Bedeutung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Zielwert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FCR - First Call Resolution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Anteil beim Erstkontakt gelöster Anfragen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70 %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MTTR - Mean Time to Repair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Durchschnittliche Zeit bis zur Lösung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SLA-Ziel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Eskalationsquote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Anteil der Tickets, die eskaliert werden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20 %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CSAT - Customer Satisfaction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Kundenzufriedenheit nach Ticketloesung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4 /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Rückläuferquote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Schliessung erneut geoeffnete Tickets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5 %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88900" marR="88900" marT="63500" marB="635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→  Murmelübung: 4 Tickets klassifizieren - Typ, Level, Priorität (Aufgabenheft S. 2)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10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Management (Störungsbearbeitung)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804672"/>
            <a:ext cx="8778240" cy="457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804672"/>
            <a:ext cx="82296" cy="457200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822960"/>
            <a:ext cx="852220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0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Normalbetrieb so schnell wie möglich wiederherstellen - ohne zwingende Ursachenanalyse.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246888" y="1600200"/>
            <a:ext cx="1371600" cy="86868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49808" y="1417320"/>
            <a:ext cx="365760" cy="365760"/>
          </a:xfrm>
          <a:prstGeom prst="ellipse">
            <a:avLst/>
          </a:prstGeom>
          <a:solidFill>
            <a:srgbClr val="B030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9808" y="1417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83464" y="1828800"/>
            <a:ext cx="129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Erkennung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1627632" y="2029968"/>
            <a:ext cx="100584" cy="0"/>
          </a:xfrm>
          <a:prstGeom prst="line">
            <a:avLst/>
          </a:prstGeom>
          <a:noFill/>
          <a:ln w="25400">
            <a:solidFill>
              <a:srgbClr val="B0300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728216" y="1600200"/>
            <a:ext cx="1371600" cy="86868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31136" y="1417320"/>
            <a:ext cx="365760" cy="365760"/>
          </a:xfrm>
          <a:prstGeom prst="ellipse">
            <a:avLst/>
          </a:prstGeom>
          <a:solidFill>
            <a:srgbClr val="B030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231136" y="1417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764792" y="1828800"/>
            <a:ext cx="129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Erfassung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108960" y="2029968"/>
            <a:ext cx="100584" cy="0"/>
          </a:xfrm>
          <a:prstGeom prst="line">
            <a:avLst/>
          </a:prstGeom>
          <a:noFill/>
          <a:ln w="25400">
            <a:solidFill>
              <a:srgbClr val="B0300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209544" y="1600200"/>
            <a:ext cx="1371600" cy="86868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12464" y="1417320"/>
            <a:ext cx="365760" cy="365760"/>
          </a:xfrm>
          <a:prstGeom prst="ellipse">
            <a:avLst/>
          </a:prstGeom>
          <a:solidFill>
            <a:srgbClr val="B030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12464" y="1417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246120" y="1828800"/>
            <a:ext cx="129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Priorisierung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90288" y="2029968"/>
            <a:ext cx="100584" cy="0"/>
          </a:xfrm>
          <a:prstGeom prst="line">
            <a:avLst/>
          </a:prstGeom>
          <a:noFill/>
          <a:ln w="25400">
            <a:solidFill>
              <a:srgbClr val="B0300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690872" y="1600200"/>
            <a:ext cx="1371600" cy="86868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193792" y="1417320"/>
            <a:ext cx="365760" cy="365760"/>
          </a:xfrm>
          <a:prstGeom prst="ellipse">
            <a:avLst/>
          </a:prstGeom>
          <a:solidFill>
            <a:srgbClr val="B030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193792" y="1417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727448" y="1828800"/>
            <a:ext cx="129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Diagnose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6071616" y="2029968"/>
            <a:ext cx="100584" cy="0"/>
          </a:xfrm>
          <a:prstGeom prst="line">
            <a:avLst/>
          </a:prstGeom>
          <a:noFill/>
          <a:ln w="25400">
            <a:solidFill>
              <a:srgbClr val="B0300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172200" y="1600200"/>
            <a:ext cx="1371600" cy="86868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675120" y="1417320"/>
            <a:ext cx="365760" cy="365760"/>
          </a:xfrm>
          <a:prstGeom prst="ellipse">
            <a:avLst/>
          </a:prstGeom>
          <a:solidFill>
            <a:srgbClr val="B030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675120" y="1417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208776" y="1828800"/>
            <a:ext cx="129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Lösung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552944" y="2029968"/>
            <a:ext cx="100584" cy="0"/>
          </a:xfrm>
          <a:prstGeom prst="line">
            <a:avLst/>
          </a:prstGeom>
          <a:noFill/>
          <a:ln w="25400">
            <a:solidFill>
              <a:srgbClr val="B0300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653528" y="1600200"/>
            <a:ext cx="1371600" cy="86868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156448" y="1417320"/>
            <a:ext cx="365760" cy="365760"/>
          </a:xfrm>
          <a:prstGeom prst="ellipse">
            <a:avLst/>
          </a:prstGeom>
          <a:solidFill>
            <a:srgbClr val="B03000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56448" y="14173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7690104" y="1828800"/>
            <a:ext cx="129844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182880" y="2697480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Priorität = Auswirkung x Dringlichkeit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182880" y="3017520"/>
            <a:ext cx="87782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B03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Kritisch: 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Nutzer, Totalausfall (z. B. Mailserver down)</a:t>
            </a:r>
            <a:endParaRPr lang="en-US" sz="1150" dirty="0"/>
          </a:p>
          <a:p>
            <a:pPr indent="0" marL="0">
              <a:buNone/>
            </a:pPr>
            <a:r>
              <a:rPr lang="en-US" sz="1150" b="1" dirty="0">
                <a:solidFill>
                  <a:srgbClr val="CC6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Hoch: 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wichtiger Dienst instabil (z. B. Virtual Private Network bricht ab)</a:t>
            </a:r>
            <a:endParaRPr lang="en-US" sz="11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Normal: 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Standard-Beeinträchtigung (z. B. Drucker hängt)</a:t>
            </a:r>
            <a:endParaRPr lang="en-US" sz="1150" dirty="0"/>
          </a:p>
          <a:p>
            <a:pPr indent="0" marL="0">
              <a:buNone/>
            </a:pPr>
            <a:r>
              <a:rPr lang="en-US" sz="1150" b="1" dirty="0">
                <a:solidFill>
                  <a:srgbClr val="0066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Niedrig: </a:t>
            </a:r>
            <a:pPr indent="0" marL="0"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kosmetisch, keine direkte Beeinträchtigung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10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Incident- vs. Problemmanagement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822960"/>
            <a:ext cx="4251960" cy="3200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822960"/>
            <a:ext cx="4251960" cy="457200"/>
          </a:xfrm>
          <a:prstGeom prst="rect">
            <a:avLst/>
          </a:prstGeom>
          <a:solidFill>
            <a:srgbClr val="B03000"/>
          </a:solidFill>
          <a:ln w="12700">
            <a:solidFill>
              <a:srgbClr val="B030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" y="822960"/>
            <a:ext cx="410565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 Management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292608" y="1371600"/>
            <a:ext cx="4069080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reagiert auf konkrete Störung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schnelle Wiederherstellung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Workaround akzeptabel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kurzer Zeithorizont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zwingender Ursachen-Fix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709160" y="822960"/>
            <a:ext cx="4251960" cy="32004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709160" y="822960"/>
            <a:ext cx="4251960" cy="457200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82312" y="822960"/>
            <a:ext cx="410565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 Management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782312" y="1371600"/>
            <a:ext cx="4069080" cy="2606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analysiert die Ursache (Root Cause)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dauerhafte Lösung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pflegt Known Error Database (KEDB)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mittlerer/langer Zeithorizont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Ursachenanalyse verpflichtend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82880" y="4133088"/>
            <a:ext cx="8778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Error = bekannter Fehler mit dokumentiertem Workaround | KEDB = Datenbank dieser Fehler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→  Kartensortierung: Aussagen Incident oder Problem zuordnen (Aufgabenheft S. 3)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10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 Monitoring (Überwachung)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182880" y="804672"/>
            <a:ext cx="8778240" cy="4572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82880" y="804672"/>
            <a:ext cx="82296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0040" y="822960"/>
            <a:ext cx="8522208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Monitoring: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kontinuierliche Überwachung von Systemen und Diensten, um Ausfälle frueh zu erkennen und SLA-Ziele zu sichern.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182880" y="1389888"/>
            <a:ext cx="2103120" cy="306324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880" y="1389888"/>
            <a:ext cx="2103120" cy="4572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2880" y="1389888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Infrastruktur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274320" y="1920240"/>
            <a:ext cx="19202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Server: CPU, Arbeitsspeicher (RAM), Festplatte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Netzwerk, Verfügbarkeit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Dienste (Webserver, E-Mail)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395728" y="1389888"/>
            <a:ext cx="2103120" cy="306324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395728" y="1389888"/>
            <a:ext cx="2103120" cy="457200"/>
          </a:xfrm>
          <a:prstGeom prst="rect">
            <a:avLst/>
          </a:prstGeom>
          <a:solidFill>
            <a:srgbClr val="CC6600"/>
          </a:solidFill>
          <a:ln w="12700">
            <a:solidFill>
              <a:srgbClr val="CC660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395728" y="1389888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2487168" y="1920240"/>
            <a:ext cx="19202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Antwortzeiten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Fehlerraten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Datenbankabfragen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08576" y="1389888"/>
            <a:ext cx="2103120" cy="306324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08576" y="1389888"/>
            <a:ext cx="2103120" cy="457200"/>
          </a:xfrm>
          <a:prstGeom prst="rect">
            <a:avLst/>
          </a:prstGeom>
          <a:solidFill>
            <a:srgbClr val="6B21A8"/>
          </a:solidFill>
          <a:ln w="12700">
            <a:solidFill>
              <a:srgbClr val="6B21A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08576" y="1389888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/ Protokoll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700016" y="1920240"/>
            <a:ext cx="19202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System- &amp; App-Logs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Sicherheitsereignisse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Auswertung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6821424" y="1389888"/>
            <a:ext cx="2103120" cy="306324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821424" y="1389888"/>
            <a:ext cx="2103120" cy="457200"/>
          </a:xfrm>
          <a:prstGeom prst="rect">
            <a:avLst/>
          </a:prstGeom>
          <a:solidFill>
            <a:srgbClr val="006633"/>
          </a:solidFill>
          <a:ln w="12700">
            <a:solidFill>
              <a:srgbClr val="0066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21424" y="1389888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912864" y="1920240"/>
            <a:ext cx="1920240" cy="2468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Trendanalyse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Kapazitätsplanung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SLA-Einhaltung messen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10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6692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566928"/>
            <a:ext cx="91440" cy="4576572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0"/>
            <a:ext cx="8686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Monitoring-Tools &amp; Alerting (Alarmierung)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804672"/>
            <a:ext cx="8778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Bekannte Tools (je 1-2 reichen zum Merken):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82880" y="1097280"/>
          <a:ext cx="8778240" cy="1463040"/>
        </p:xfrm>
        <a:graphic>
          <a:graphicData uri="http://schemas.openxmlformats.org/drawingml/2006/table">
            <a:tbl>
              <a:tblPr/>
              <a:tblGrid>
                <a:gridCol w="2286000"/>
                <a:gridCol w="1645920"/>
                <a:gridCol w="484632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Stärke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Nagios / Zabbix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Source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Infrastruktur, flexibel, weit verbreitet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Grafana / Prometheus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 Source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modern, sammelt + visualisiert Daten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PRTG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Kommerziell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benutzerfreundlich, gut für kleine/mittlere Unternehmen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182880" y="2697480"/>
            <a:ext cx="8778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Alerting-Kette: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182880" y="3017520"/>
            <a:ext cx="2011680" cy="13716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82880" y="3017520"/>
            <a:ext cx="201168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82880" y="30175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Schwellwert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274320" y="342900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Grenzwert ueberschritten (z. B. CPU &gt; 90 %)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2203704" y="3200400"/>
            <a:ext cx="173736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77440" y="3017520"/>
            <a:ext cx="2011680" cy="13716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377440" y="3017520"/>
            <a:ext cx="201168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2377440" y="30175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Alarm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2468880" y="342900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 loest Alarm aus (Warnung/kritisch)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398264" y="3200400"/>
            <a:ext cx="173736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4572000" y="3017520"/>
            <a:ext cx="2011680" cy="13716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572000" y="3017520"/>
            <a:ext cx="201168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0" y="30175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Meldung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4663440" y="342900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E-Mail, SMS, Chat an Bereitschaft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6592824" y="3200400"/>
            <a:ext cx="173736" cy="0"/>
          </a:xfrm>
          <a:prstGeom prst="line">
            <a:avLst/>
          </a:prstGeom>
          <a:noFill/>
          <a:ln w="25400">
            <a:solidFill>
              <a:srgbClr val="0066AA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766560" y="3017520"/>
            <a:ext cx="2011680" cy="13716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766560" y="3017520"/>
            <a:ext cx="2011680" cy="3657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766560" y="30175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6858000" y="3429000"/>
            <a:ext cx="1828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 im Helpdesk-System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182880" y="4370832"/>
            <a:ext cx="8778240" cy="36576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20040" y="4370832"/>
            <a:ext cx="8503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  →  Kleingruppen: Monitoring-/Incident-Szenario WEB-01 loesen (Aufgabenheft S. 4)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31" name="Text 28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10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65760" y="228600"/>
            <a:ext cx="8412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&amp; Vorschau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4023360" cy="370332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93268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Heute: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280160"/>
            <a:ext cx="3749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Levelsupport (1st / 2nd / 3rd)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Ticketsysteme &amp; Kennzahlen (KPI)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Incident: schnell wiederherstellen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Ursache dauerhaft beheben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Monitoring: Arten, Tools, Alerting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754880" y="868680"/>
            <a:ext cx="4023360" cy="3703320"/>
          </a:xfrm>
          <a:prstGeom prst="rect">
            <a:avLst/>
          </a:prstGeom>
          <a:solidFill>
            <a:srgbClr val="002244"/>
          </a:solidFill>
          <a:ln w="12700">
            <a:solidFill>
              <a:srgbClr val="00224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92040" y="932688"/>
            <a:ext cx="3749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3 - Vorschau: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892040" y="1280160"/>
            <a:ext cx="37490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Kommunikationsmodelle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Gesprächs- &amp; Fragetechniken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Rollenspiel Kundengespräch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 + Lernzielkontrolle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37160" y="4864608"/>
            <a:ext cx="8869680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37160" y="4892040"/>
            <a:ext cx="749808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G - Serviceanfragen  |  Tag 2  |  bfw - Unternehmen für Bildung  |  Standort Lübeck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7772400" y="4892040"/>
            <a:ext cx="123444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G - Serviceanfragen - Tag 2 (Slim)</dc:title>
  <dc:subject>PptxGenJS Presentation</dc:subject>
  <dc:creator>bfw - Unternehmen für Bildung</dc:creator>
  <cp:lastModifiedBy>bfw - Unternehmen für Bildung</cp:lastModifiedBy>
  <cp:revision>1</cp:revision>
  <dcterms:created xsi:type="dcterms:W3CDTF">2026-05-28T10:21:04Z</dcterms:created>
  <dcterms:modified xsi:type="dcterms:W3CDTF">2026-05-28T10:21:04Z</dcterms:modified>
</cp:coreProperties>
</file>