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33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069080"/>
            <a:ext cx="9144000" cy="107442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406908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38912" y="777240"/>
            <a:ext cx="83210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38912" y="1645920"/>
            <a:ext cx="8321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1: Grundlagen &amp; Prozesse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38912" y="228600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Servicearten · Serviceprozesse · Verantwortlichkeiten · Service-Vereinbarungen · Rechtliche Grundlagen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417880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10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Tagesübersicht – Tag 1</a:t>
            </a:r>
            <a:endParaRPr lang="en-US" sz="2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822960"/>
          <a:ext cx="8778240" cy="384048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Inhalt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07:30 – 09:00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 &amp; Servicearten | Serviceprozesse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09:00 – 10:30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Verantwortlichkeiten (RACI)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+ Murmelübung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10:30 – 12:00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Serviceanfrage vs. Störung + Prozessablauf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+ Sortieraufgabe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12:00 – 12:30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Mittagspause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12:30 – 14:00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Service-Vereinbarungen, Gewährleistung, Datenschutz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14:00 – 14:45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Rechtliche Anforderungen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Kleingruppen-Übung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14:45 – 15:30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Wiederholung &amp; Vorschau Tag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Plenum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10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Service? – Arten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804672"/>
            <a:ext cx="8778240" cy="6400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804672"/>
            <a:ext cx="82296" cy="64008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" y="822960"/>
            <a:ext cx="85039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Service: </a:t>
            </a: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Leistung, die einem Kunden Nutzen bringt, ohne Eigentumsübergang an den Ressourcen. Immateriell, Erstellung und Verbrauch erfolgen gleichzeitig (uno actu).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182880" y="1600200"/>
            <a:ext cx="2103120" cy="278892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880" y="1600200"/>
            <a:ext cx="210312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" y="16002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92608" y="2176272"/>
            <a:ext cx="1883664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innerhalb der eigenen Organisation (IT wartet PCs der Kollegen)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2423160" y="1600200"/>
            <a:ext cx="2103120" cy="278892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23160" y="1600200"/>
            <a:ext cx="2103120" cy="457200"/>
          </a:xfrm>
          <a:prstGeom prst="rect">
            <a:avLst/>
          </a:prstGeom>
          <a:solidFill>
            <a:srgbClr val="005A8E"/>
          </a:solidFill>
          <a:ln w="12700">
            <a:solidFill>
              <a:srgbClr val="005A8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23160" y="16002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532888" y="2176272"/>
            <a:ext cx="1883664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Kunden außerhalb, meist mit Service Level Agreement (SLA)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663440" y="1600200"/>
            <a:ext cx="2103120" cy="278892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1600200"/>
            <a:ext cx="2103120" cy="457200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63440" y="16002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Reaktiv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773168" y="2176272"/>
            <a:ext cx="1883664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Anfrage / Störung (Passwort-Reset auf Nutzeranfrage)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903720" y="1600200"/>
            <a:ext cx="2103120" cy="278892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903720" y="1600200"/>
            <a:ext cx="2103120" cy="457200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03720" y="1600200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Proaktiv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13448" y="2176272"/>
            <a:ext cx="1883664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vorausschauend, ohne Anfrage (automatisches Patch-Management)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10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Serviceprozesse im Überblick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914400"/>
            <a:ext cx="283464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914400"/>
            <a:ext cx="2834640" cy="56692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37744" y="914400"/>
            <a:ext cx="2724912" cy="329184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Fulfillment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237744" y="1216152"/>
            <a:ext cx="272491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Serviceanfrage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74320" y="1600200"/>
            <a:ext cx="265176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Standardanfrage, kein Fehler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vorhersehbar &amp; planbar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schnelle Erfüllung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Passwort-Reset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72968" y="914400"/>
            <a:ext cx="283464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72968" y="914400"/>
            <a:ext cx="2834640" cy="566928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27832" y="914400"/>
            <a:ext cx="2724912" cy="329184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Management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227832" y="1216152"/>
            <a:ext cx="272491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264408" y="1600200"/>
            <a:ext cx="265176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ungeplanter Ausfall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Normalbetrieb gestört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sofortige Reaktion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Server down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63056" y="914400"/>
            <a:ext cx="283464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63056" y="914400"/>
            <a:ext cx="2834640" cy="566928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914400"/>
            <a:ext cx="2724912" cy="329184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Management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217920" y="1216152"/>
            <a:ext cx="272491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254496" y="1600200"/>
            <a:ext cx="265176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geplante Änderung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Genehmigung nötig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Risikobewertung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System-Update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10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RACI-Matrix – Wer trägt welche Verantwortung?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749808"/>
            <a:ext cx="8778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 = Responsible (R), Accountable (A), Consulted (C), Informed (I)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736199"/>
              </p:ext>
            </p:extLst>
          </p:nvPr>
        </p:nvGraphicFramePr>
        <p:xfrm>
          <a:off x="182880" y="1034924"/>
          <a:ext cx="8778240" cy="3200400"/>
        </p:xfrm>
        <a:graphic>
          <a:graphicData uri="http://schemas.openxmlformats.org/drawingml/2006/table">
            <a:tbl>
              <a:tblPr/>
              <a:tblGrid>
                <a:gridCol w="64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Kz.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Anzahl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66A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Responsible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Führt die Aufgabe aus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0A5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Accountable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Trägt Gesamtverantwortung, genehmigt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genau 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0066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um Rat gefragt (bidirektional)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555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nur informiert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→  Murmelübung zu zweit: RACI für WLAN-Incident ausfüllen (Aufgabenheft S. 2)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10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Serviceanfrage vs. Störung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822960"/>
            <a:ext cx="4251960" cy="324612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822960"/>
            <a:ext cx="425196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822960"/>
            <a:ext cx="410565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Serviceanfrage (Request)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292608" y="1371600"/>
            <a:ext cx="406908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Standardleistung, kein Fehler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Nutzer angefordert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planbar, Normal-Priorität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Konto anlegen, Software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Passwort-Reset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822960"/>
            <a:ext cx="4251960" cy="324612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822960"/>
            <a:ext cx="4251960" cy="457200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2312" y="822960"/>
            <a:ext cx="410565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 (Incident)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782312" y="1371600"/>
            <a:ext cx="406908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ungeplante Unterbrechung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Normalbetrieb beeinträchtigt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sofortige Reaktion nötig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Server nicht erreichbar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Virtual Private Network (VPN) bricht ab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→  Sortieraufgabe: 8 Meldungen Request/Störung zuordnen (Aufgabenheft S. 3)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10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Prozessablauf – Serviceanfrage (Request Fulfillment)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46888" y="1371600"/>
            <a:ext cx="1371600" cy="2743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2376" y="1133856"/>
            <a:ext cx="420624" cy="420624"/>
          </a:xfrm>
          <a:prstGeom prst="ellipse">
            <a:avLst/>
          </a:prstGeom>
          <a:solidFill>
            <a:srgbClr val="F0A5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13385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83464" y="1463040"/>
            <a:ext cx="1298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83464" y="1920240"/>
            <a:ext cx="1298448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Telefon, E-Mail,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627632" y="2743200"/>
            <a:ext cx="100584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28216" y="1371600"/>
            <a:ext cx="1371600" cy="2743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03704" y="1133856"/>
            <a:ext cx="420624" cy="420624"/>
          </a:xfrm>
          <a:prstGeom prst="ellipse">
            <a:avLst/>
          </a:prstGeom>
          <a:solidFill>
            <a:srgbClr val="0066A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03704" y="113385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64792" y="1463040"/>
            <a:ext cx="1298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Erfassung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764792" y="1920240"/>
            <a:ext cx="1298448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 anlegen,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aufnehmen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108960" y="2743200"/>
            <a:ext cx="100584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9544" y="1371600"/>
            <a:ext cx="1371600" cy="2743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85032" y="1133856"/>
            <a:ext cx="420624" cy="420624"/>
          </a:xfrm>
          <a:prstGeom prst="ellipse">
            <a:avLst/>
          </a:prstGeom>
          <a:solidFill>
            <a:srgbClr val="0066A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685032" y="113385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246120" y="1463040"/>
            <a:ext cx="1298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Klassifiz.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246120" y="1920240"/>
            <a:ext cx="1298448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Art, Priorität,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Kategorie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90288" y="2743200"/>
            <a:ext cx="100584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690872" y="1371600"/>
            <a:ext cx="1371600" cy="2743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166360" y="1133856"/>
            <a:ext cx="420624" cy="420624"/>
          </a:xfrm>
          <a:prstGeom prst="ellipse">
            <a:avLst/>
          </a:prstGeom>
          <a:solidFill>
            <a:srgbClr val="0066A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66360" y="113385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727448" y="1463040"/>
            <a:ext cx="1298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Prüfung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27448" y="1920240"/>
            <a:ext cx="1298448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Berechtigung?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Standard?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071616" y="2743200"/>
            <a:ext cx="100584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72200" y="1371600"/>
            <a:ext cx="1371600" cy="2743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647688" y="1133856"/>
            <a:ext cx="420624" cy="420624"/>
          </a:xfrm>
          <a:prstGeom prst="ellipse">
            <a:avLst/>
          </a:prstGeom>
          <a:solidFill>
            <a:srgbClr val="0066A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47688" y="113385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208776" y="1463040"/>
            <a:ext cx="1298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Bearbeitung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208776" y="1920240"/>
            <a:ext cx="1298448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 erbringen,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ggf. eskalieren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7552944" y="2743200"/>
            <a:ext cx="100584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653528" y="1371600"/>
            <a:ext cx="1371600" cy="2743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129016" y="1133856"/>
            <a:ext cx="420624" cy="420624"/>
          </a:xfrm>
          <a:prstGeom prst="ellipse">
            <a:avLst/>
          </a:prstGeom>
          <a:solidFill>
            <a:srgbClr val="0066A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29016" y="1133856"/>
            <a:ext cx="420624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7690104" y="1463040"/>
            <a:ext cx="12984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7690104" y="1920240"/>
            <a:ext cx="1298448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schließen,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informieren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246888" y="4343400"/>
            <a:ext cx="8503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Hinweis: 7. Schritt Feedback / Zufriedenheit messen ist optional nach Abschluss.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&amp; OLA – Kennzahlen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22960"/>
            <a:ext cx="8778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Level Agreement (SLA): </a:t>
            </a: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Vertrag mit dem Kunden über Leistung &amp; Qualität.   </a:t>
            </a: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Level Agreement (OLA): </a:t>
            </a: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 Vereinbarung zwischen IT-Abteilungen, stützt das SLA.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82880" y="141732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SLA-Inhalte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82880" y="1737360"/>
            <a:ext cx="420624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Leistungsbeschreibung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(z. B. 99,5 %)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Reaktions- &amp; Lösungszeit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Eskalationsverfahren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Pönalen bei Nichteinhaltung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26280" y="1389888"/>
            <a:ext cx="0" cy="2834640"/>
          </a:xfrm>
          <a:prstGeom prst="line">
            <a:avLst/>
          </a:prstGeom>
          <a:noFill/>
          <a:ln w="1905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09160" y="141732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Kennzahlen (KPI – Key Performance Indicator)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09160" y="1737360"/>
            <a:ext cx="960120" cy="5029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737360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760720" y="1773936"/>
            <a:ext cx="320040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Time to Repair – Ø Zeit bis Fehlerbehebung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709160" y="2359152"/>
            <a:ext cx="960120" cy="5029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09160" y="2359152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MTBF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760720" y="2395728"/>
            <a:ext cx="320040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Time Between Failures – Ø Zeit zwischen Ausfällen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709160" y="2980944"/>
            <a:ext cx="960120" cy="5029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09160" y="2980944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760720" y="3017520"/>
            <a:ext cx="320040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Call Resolution – sofort gelöste Anfragen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709160" y="3602736"/>
            <a:ext cx="960120" cy="5029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09160" y="3602736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Uptime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760720" y="3639312"/>
            <a:ext cx="320040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in % (99,9 % ≈ 8,7 h/Jahr)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Gewährleistung vs. Garantie · Datenschutz (DSGVO)</a:t>
            </a:r>
            <a:endParaRPr lang="en-US" sz="2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841248"/>
          <a:ext cx="8778240" cy="173736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Gewährleistung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Garantie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gesetzlich (Bürgerliches Gesetzbuch, §§ 434 ff.)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freiwillig (Hersteller/Händler)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Dauer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Jahre ab Übergabe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herstellerabhängig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Beweislast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12 Mon. beim Käufer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 beim Garantiegeber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82880" y="2743200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Datenschutz-Grundverordnung (DSGVO) – die 4 wichtigsten Pflichten: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182880" y="3108960"/>
            <a:ext cx="4206240" cy="658368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82880" y="3108960"/>
            <a:ext cx="82296" cy="658368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47472" y="3108960"/>
            <a:ext cx="4023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Datensparsamkeit: 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nötige Daten im Ticket</a:t>
            </a:r>
            <a:endParaRPr lang="en-US" sz="1150" dirty="0"/>
          </a:p>
        </p:txBody>
      </p:sp>
      <p:sp>
        <p:nvSpPr>
          <p:cNvPr id="5" name="Shape 7"/>
          <p:cNvSpPr/>
          <p:nvPr/>
        </p:nvSpPr>
        <p:spPr>
          <a:xfrm>
            <a:off x="4617720" y="3108960"/>
            <a:ext cx="4206240" cy="658368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617720" y="3108960"/>
            <a:ext cx="82296" cy="658368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782312" y="3108960"/>
            <a:ext cx="4023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Zugriffsschutz: 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rollenbasierte Rechte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182880" y="3886200"/>
            <a:ext cx="4206240" cy="658368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82880" y="3886200"/>
            <a:ext cx="82296" cy="658368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47472" y="3886200"/>
            <a:ext cx="4023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Fernwartung: 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Zustimmung + Doku Pflicht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617720" y="3886200"/>
            <a:ext cx="4206240" cy="658368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617720" y="3886200"/>
            <a:ext cx="82296" cy="658368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782312" y="3886200"/>
            <a:ext cx="4023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Datenpannen: 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Meldung in 72 Stunden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→  Kleingruppen: SLA-Rechenaufgaben + DSGVO-Frage (Aufgabenheft S. 4)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10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Vorschau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4023360" cy="37033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93268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Heute: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280160"/>
            <a:ext cx="3749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Servicearten &amp; Serviceprozesse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RACI: R, A, C, 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Serviceanfrage vs. Störung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/ OLA + KPIs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Gewährleistung vs. Garantie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im Service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868680"/>
            <a:ext cx="4023360" cy="3703320"/>
          </a:xfrm>
          <a:prstGeom prst="rect">
            <a:avLst/>
          </a:prstGeom>
          <a:solidFill>
            <a:srgbClr val="002244"/>
          </a:solidFill>
          <a:ln w="12700">
            <a:solidFill>
              <a:srgbClr val="00224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92040" y="93268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2 – Vorschau: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92040" y="1280160"/>
            <a:ext cx="3749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Levelsupport (1st/2nd/3rd)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Ticketsysteme &amp; KPIs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Incident- vs. Problemmanagement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Monitoring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– Serviceanfragen  |  Tag 1  |  bfw – Unternehmen für Bildung  |  Standort Lübeck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886</Words>
  <Application>Microsoft Office PowerPoint</Application>
  <PresentationFormat>Bildschirmpräsentation (16:9)</PresentationFormat>
  <Paragraphs>199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G – Serviceanfragen – Tag 1 (Slim)</dc:title>
  <dc:subject>PptxGenJS Presentation</dc:subject>
  <dc:creator>bfw – Unternehmen für Bildung</dc:creator>
  <cp:lastModifiedBy>Johannes Högner</cp:lastModifiedBy>
  <cp:revision>2</cp:revision>
  <dcterms:created xsi:type="dcterms:W3CDTF">2026-05-28T05:03:10Z</dcterms:created>
  <dcterms:modified xsi:type="dcterms:W3CDTF">2026-05-28T05:10:04Z</dcterms:modified>
</cp:coreProperties>
</file>