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71" r:id="rId1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49" d="100"/>
          <a:sy n="149" d="100"/>
        </p:scale>
        <p:origin x="50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3179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0"/>
            <a:ext cx="54864" cy="514350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4" name="Shape 2"/>
          <p:cNvSpPr/>
          <p:nvPr/>
        </p:nvSpPr>
        <p:spPr>
          <a:xfrm>
            <a:off x="7086600" y="54864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7589520" y="54864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8092440" y="54864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7086600" y="105156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7589520" y="105156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8092440" y="105156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7086600" y="155448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7589520" y="155448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8092440" y="155448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7086600" y="205740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589520" y="205740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092440" y="205740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365760" y="914400"/>
            <a:ext cx="621792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Zahlensysteme &amp;</a:t>
            </a:r>
            <a:endParaRPr lang="en-US" sz="4000" dirty="0"/>
          </a:p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Bitfolgen</a:t>
            </a:r>
            <a:endParaRPr lang="en-US" sz="4000" dirty="0"/>
          </a:p>
        </p:txBody>
      </p:sp>
      <p:sp>
        <p:nvSpPr>
          <p:cNvPr id="17" name="Text 15"/>
          <p:cNvSpPr/>
          <p:nvPr/>
        </p:nvSpPr>
        <p:spPr>
          <a:xfrm>
            <a:off x="365760" y="2743200"/>
            <a:ext cx="6217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Informationsdarstellung in der IT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365760" y="3383280"/>
            <a:ext cx="3200400" cy="3657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9" name="Text 17"/>
          <p:cNvSpPr/>
          <p:nvPr/>
        </p:nvSpPr>
        <p:spPr>
          <a:xfrm>
            <a:off x="365760" y="338328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F  |  Lernfeld 5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65760" y="4754880"/>
            <a:ext cx="8412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7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Vor- / Nachname  |  15.4.2026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903720" y="438912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D6E4F0">
                    <a:alpha val="50000"/>
                  </a:srgbClr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01001000 01100101 01101100 01101100 01101111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Inhaltsverzeichnis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CCE0F0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Zahlensysteme &amp; Bitfolgen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2 von 16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E0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20040" y="868680"/>
            <a:ext cx="457200" cy="457200"/>
          </a:xfrm>
          <a:prstGeom prst="rect">
            <a:avLst/>
          </a:prstGeom>
          <a:solidFill>
            <a:srgbClr val="003366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320040" y="868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68680" y="905256"/>
            <a:ext cx="3840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Zahlensysteme?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320040" y="1581912"/>
            <a:ext cx="457200" cy="457200"/>
          </a:xfrm>
          <a:prstGeom prst="rect">
            <a:avLst/>
          </a:prstGeom>
          <a:solidFill>
            <a:srgbClr val="003366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20040" y="15819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68680" y="1618488"/>
            <a:ext cx="3840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Dezimalsystem (Basis 10)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320040" y="2295144"/>
            <a:ext cx="457200" cy="457200"/>
          </a:xfrm>
          <a:prstGeom prst="rect">
            <a:avLst/>
          </a:prstGeom>
          <a:solidFill>
            <a:srgbClr val="003366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320040" y="22951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868680" y="2331720"/>
            <a:ext cx="3840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Binärsystem (Basis 2)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320040" y="3008376"/>
            <a:ext cx="457200" cy="457200"/>
          </a:xfrm>
          <a:prstGeom prst="rect">
            <a:avLst/>
          </a:prstGeom>
          <a:solidFill>
            <a:srgbClr val="003366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320040" y="300837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68680" y="3044952"/>
            <a:ext cx="3840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Hexadezimalsystem (Basis 16)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320040" y="3721608"/>
            <a:ext cx="457200" cy="457200"/>
          </a:xfrm>
          <a:prstGeom prst="rect">
            <a:avLst/>
          </a:prstGeom>
          <a:solidFill>
            <a:srgbClr val="003366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320040" y="37216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68680" y="3758184"/>
            <a:ext cx="3840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Umrechnungen zwischen Systemen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4754880" y="868680"/>
            <a:ext cx="457200" cy="457200"/>
          </a:xfrm>
          <a:prstGeom prst="rect">
            <a:avLst/>
          </a:prstGeom>
          <a:solidFill>
            <a:srgbClr val="003366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4754880" y="868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5303520" y="905256"/>
            <a:ext cx="3840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Bit, Byte &amp; Datenmengen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4754880" y="1581912"/>
            <a:ext cx="457200" cy="457200"/>
          </a:xfrm>
          <a:prstGeom prst="rect">
            <a:avLst/>
          </a:prstGeom>
          <a:solidFill>
            <a:srgbClr val="003366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4754880" y="15819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5303520" y="1618488"/>
            <a:ext cx="3840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Negative Zahlen &amp; Zweierkomplement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4754880" y="2295144"/>
            <a:ext cx="457200" cy="457200"/>
          </a:xfrm>
          <a:prstGeom prst="rect">
            <a:avLst/>
          </a:prstGeom>
          <a:solidFill>
            <a:srgbClr val="003366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4754880" y="22951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5303520" y="2331720"/>
            <a:ext cx="3840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Zeichenkodierung (ASCII / UTF-8)</a:t>
            </a:r>
            <a:endParaRPr lang="en-US" sz="1300" dirty="0"/>
          </a:p>
        </p:txBody>
      </p:sp>
      <p:sp>
        <p:nvSpPr>
          <p:cNvPr id="34" name="Shape 32"/>
          <p:cNvSpPr/>
          <p:nvPr/>
        </p:nvSpPr>
        <p:spPr>
          <a:xfrm>
            <a:off x="4754880" y="3008376"/>
            <a:ext cx="457200" cy="457200"/>
          </a:xfrm>
          <a:prstGeom prst="rect">
            <a:avLst/>
          </a:prstGeom>
          <a:solidFill>
            <a:srgbClr val="003366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5" name="Text 33"/>
          <p:cNvSpPr/>
          <p:nvPr/>
        </p:nvSpPr>
        <p:spPr>
          <a:xfrm>
            <a:off x="4754880" y="300837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5303520" y="3044952"/>
            <a:ext cx="3840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Dateiaufbau &amp; Dateiformate</a:t>
            </a:r>
            <a:endParaRPr lang="en-US" sz="1300" dirty="0"/>
          </a:p>
        </p:txBody>
      </p:sp>
      <p:sp>
        <p:nvSpPr>
          <p:cNvPr id="37" name="Shape 35"/>
          <p:cNvSpPr/>
          <p:nvPr/>
        </p:nvSpPr>
        <p:spPr>
          <a:xfrm>
            <a:off x="4754880" y="3721608"/>
            <a:ext cx="457200" cy="457200"/>
          </a:xfrm>
          <a:prstGeom prst="rect">
            <a:avLst/>
          </a:prstGeom>
          <a:solidFill>
            <a:srgbClr val="003366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8" name="Text 36"/>
          <p:cNvSpPr/>
          <p:nvPr/>
        </p:nvSpPr>
        <p:spPr>
          <a:xfrm>
            <a:off x="4754880" y="37216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200" dirty="0"/>
          </a:p>
        </p:txBody>
      </p:sp>
      <p:sp>
        <p:nvSpPr>
          <p:cNvPr id="39" name="Text 37"/>
          <p:cNvSpPr/>
          <p:nvPr/>
        </p:nvSpPr>
        <p:spPr>
          <a:xfrm>
            <a:off x="5303520" y="3758184"/>
            <a:ext cx="3840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 &amp; Wiederholung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Zahlensysteme? – Einführung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CCE0F0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Zahlensysteme &amp; Bitfolgen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3 von 16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E0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74320" y="822960"/>
            <a:ext cx="5120640" cy="38404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274320" y="822960"/>
            <a:ext cx="91440" cy="384048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12" name="Text 10"/>
          <p:cNvSpPr/>
          <p:nvPr/>
        </p:nvSpPr>
        <p:spPr>
          <a:xfrm>
            <a:off x="457200" y="914400"/>
            <a:ext cx="4846320" cy="3566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Computer kennen nur 2 Zustände
</a:t>
            </a:r>
            <a:r>
              <a:rPr lang="en-US" sz="13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Strom an  →  1
Strom aus →  0
</a:t>
            </a:r>
            <a:r>
              <a:rPr lang="en-US" sz="130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Daten werden als Folge von 0 und 1 gespeichert
</a:t>
            </a:r>
            <a:r>
              <a:rPr lang="en-US" sz="13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Texte, Bilder, Videos, Programme
</a:t>
            </a:r>
            <a:r>
              <a:rPr lang="en-US" sz="130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Hexadezimal?
</a:t>
            </a:r>
            <a:r>
              <a:rPr lang="en-US" sz="13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Lange Binärzahlen sind unlesbar →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Hex fasst 4 Bit zu 1 Zeichen zusammen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577840" y="822960"/>
            <a:ext cx="3291840" cy="3840480"/>
          </a:xfrm>
          <a:prstGeom prst="rect">
            <a:avLst/>
          </a:prstGeom>
          <a:solidFill>
            <a:srgbClr val="003366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960120"/>
            <a:ext cx="640080" cy="640080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5577840" y="914400"/>
            <a:ext cx="3291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Binär in Hardware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5623560" y="1417320"/>
            <a:ext cx="1005840" cy="43891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17" name="Text 14"/>
          <p:cNvSpPr/>
          <p:nvPr/>
        </p:nvSpPr>
        <p:spPr>
          <a:xfrm>
            <a:off x="5623560" y="1417320"/>
            <a:ext cx="1005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Dezimal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6675120" y="1417320"/>
            <a:ext cx="1005840" cy="43891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19" name="Text 16"/>
          <p:cNvSpPr/>
          <p:nvPr/>
        </p:nvSpPr>
        <p:spPr>
          <a:xfrm>
            <a:off x="6675120" y="1417320"/>
            <a:ext cx="1005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Binär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7726680" y="1417320"/>
            <a:ext cx="1005840" cy="43891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1" name="Text 18"/>
          <p:cNvSpPr/>
          <p:nvPr/>
        </p:nvSpPr>
        <p:spPr>
          <a:xfrm>
            <a:off x="7726680" y="1417320"/>
            <a:ext cx="1005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Hex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5623560" y="1892808"/>
            <a:ext cx="1005840" cy="438912"/>
          </a:xfrm>
          <a:prstGeom prst="rect">
            <a:avLst/>
          </a:prstGeom>
          <a:solidFill>
            <a:srgbClr val="0D3055"/>
          </a:solidFill>
          <a:ln/>
        </p:spPr>
      </p:sp>
      <p:sp>
        <p:nvSpPr>
          <p:cNvPr id="23" name="Text 20"/>
          <p:cNvSpPr/>
          <p:nvPr/>
        </p:nvSpPr>
        <p:spPr>
          <a:xfrm>
            <a:off x="5623560" y="1892808"/>
            <a:ext cx="1005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6675120" y="1892808"/>
            <a:ext cx="1005840" cy="438912"/>
          </a:xfrm>
          <a:prstGeom prst="rect">
            <a:avLst/>
          </a:prstGeom>
          <a:solidFill>
            <a:srgbClr val="0D3055"/>
          </a:solidFill>
          <a:ln/>
        </p:spPr>
      </p:sp>
      <p:sp>
        <p:nvSpPr>
          <p:cNvPr id="25" name="Text 22"/>
          <p:cNvSpPr/>
          <p:nvPr/>
        </p:nvSpPr>
        <p:spPr>
          <a:xfrm>
            <a:off x="6675120" y="1892808"/>
            <a:ext cx="1005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>
            <a:off x="7726680" y="1892808"/>
            <a:ext cx="1005840" cy="438912"/>
          </a:xfrm>
          <a:prstGeom prst="rect">
            <a:avLst/>
          </a:prstGeom>
          <a:solidFill>
            <a:srgbClr val="0D3055"/>
          </a:solidFill>
          <a:ln/>
        </p:spPr>
      </p:sp>
      <p:sp>
        <p:nvSpPr>
          <p:cNvPr id="27" name="Text 24"/>
          <p:cNvSpPr/>
          <p:nvPr/>
        </p:nvSpPr>
        <p:spPr>
          <a:xfrm>
            <a:off x="7726680" y="1892808"/>
            <a:ext cx="1005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200" dirty="0"/>
          </a:p>
        </p:txBody>
      </p:sp>
      <p:sp>
        <p:nvSpPr>
          <p:cNvPr id="28" name="Shape 25"/>
          <p:cNvSpPr/>
          <p:nvPr/>
        </p:nvSpPr>
        <p:spPr>
          <a:xfrm>
            <a:off x="5623560" y="2368296"/>
            <a:ext cx="1005840" cy="438912"/>
          </a:xfrm>
          <a:prstGeom prst="rect">
            <a:avLst/>
          </a:prstGeom>
          <a:solidFill>
            <a:srgbClr val="1A4A7A"/>
          </a:solidFill>
          <a:ln/>
        </p:spPr>
      </p:sp>
      <p:sp>
        <p:nvSpPr>
          <p:cNvPr id="29" name="Text 26"/>
          <p:cNvSpPr/>
          <p:nvPr/>
        </p:nvSpPr>
        <p:spPr>
          <a:xfrm>
            <a:off x="5623560" y="2368296"/>
            <a:ext cx="1005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200" dirty="0"/>
          </a:p>
        </p:txBody>
      </p:sp>
      <p:sp>
        <p:nvSpPr>
          <p:cNvPr id="30" name="Shape 27"/>
          <p:cNvSpPr/>
          <p:nvPr/>
        </p:nvSpPr>
        <p:spPr>
          <a:xfrm>
            <a:off x="6675120" y="2368296"/>
            <a:ext cx="1005840" cy="438912"/>
          </a:xfrm>
          <a:prstGeom prst="rect">
            <a:avLst/>
          </a:prstGeom>
          <a:solidFill>
            <a:srgbClr val="1A4A7A"/>
          </a:solidFill>
          <a:ln/>
        </p:spPr>
      </p:sp>
      <p:sp>
        <p:nvSpPr>
          <p:cNvPr id="31" name="Text 28"/>
          <p:cNvSpPr/>
          <p:nvPr/>
        </p:nvSpPr>
        <p:spPr>
          <a:xfrm>
            <a:off x="6675120" y="2368296"/>
            <a:ext cx="1005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0101</a:t>
            </a:r>
            <a:endParaRPr lang="en-US" sz="1200" dirty="0"/>
          </a:p>
        </p:txBody>
      </p:sp>
      <p:sp>
        <p:nvSpPr>
          <p:cNvPr id="32" name="Shape 29"/>
          <p:cNvSpPr/>
          <p:nvPr/>
        </p:nvSpPr>
        <p:spPr>
          <a:xfrm>
            <a:off x="7726680" y="2368296"/>
            <a:ext cx="1005840" cy="438912"/>
          </a:xfrm>
          <a:prstGeom prst="rect">
            <a:avLst/>
          </a:prstGeom>
          <a:solidFill>
            <a:srgbClr val="1A4A7A"/>
          </a:solidFill>
          <a:ln/>
        </p:spPr>
      </p:sp>
      <p:sp>
        <p:nvSpPr>
          <p:cNvPr id="33" name="Text 30"/>
          <p:cNvSpPr/>
          <p:nvPr/>
        </p:nvSpPr>
        <p:spPr>
          <a:xfrm>
            <a:off x="7726680" y="2368296"/>
            <a:ext cx="1005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200" dirty="0"/>
          </a:p>
        </p:txBody>
      </p:sp>
      <p:sp>
        <p:nvSpPr>
          <p:cNvPr id="34" name="Shape 31"/>
          <p:cNvSpPr/>
          <p:nvPr/>
        </p:nvSpPr>
        <p:spPr>
          <a:xfrm>
            <a:off x="5623560" y="2843784"/>
            <a:ext cx="1005840" cy="438912"/>
          </a:xfrm>
          <a:prstGeom prst="rect">
            <a:avLst/>
          </a:prstGeom>
          <a:solidFill>
            <a:srgbClr val="0D3055"/>
          </a:solidFill>
          <a:ln/>
        </p:spPr>
      </p:sp>
      <p:sp>
        <p:nvSpPr>
          <p:cNvPr id="35" name="Text 32"/>
          <p:cNvSpPr/>
          <p:nvPr/>
        </p:nvSpPr>
        <p:spPr>
          <a:xfrm>
            <a:off x="5623560" y="2843784"/>
            <a:ext cx="1005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endParaRPr lang="en-US" sz="1200" dirty="0"/>
          </a:p>
        </p:txBody>
      </p:sp>
      <p:sp>
        <p:nvSpPr>
          <p:cNvPr id="36" name="Shape 33"/>
          <p:cNvSpPr/>
          <p:nvPr/>
        </p:nvSpPr>
        <p:spPr>
          <a:xfrm>
            <a:off x="6675120" y="2843784"/>
            <a:ext cx="1005840" cy="438912"/>
          </a:xfrm>
          <a:prstGeom prst="rect">
            <a:avLst/>
          </a:prstGeom>
          <a:solidFill>
            <a:srgbClr val="0D3055"/>
          </a:solidFill>
          <a:ln/>
        </p:spPr>
      </p:sp>
      <p:sp>
        <p:nvSpPr>
          <p:cNvPr id="37" name="Text 34"/>
          <p:cNvSpPr/>
          <p:nvPr/>
        </p:nvSpPr>
        <p:spPr>
          <a:xfrm>
            <a:off x="6675120" y="2843784"/>
            <a:ext cx="1005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1010</a:t>
            </a:r>
            <a:endParaRPr lang="en-US" sz="1200" dirty="0"/>
          </a:p>
        </p:txBody>
      </p:sp>
      <p:sp>
        <p:nvSpPr>
          <p:cNvPr id="38" name="Shape 35"/>
          <p:cNvSpPr/>
          <p:nvPr/>
        </p:nvSpPr>
        <p:spPr>
          <a:xfrm>
            <a:off x="7726680" y="2843784"/>
            <a:ext cx="1005840" cy="438912"/>
          </a:xfrm>
          <a:prstGeom prst="rect">
            <a:avLst/>
          </a:prstGeom>
          <a:solidFill>
            <a:srgbClr val="0D3055"/>
          </a:solidFill>
          <a:ln/>
        </p:spPr>
      </p:sp>
      <p:sp>
        <p:nvSpPr>
          <p:cNvPr id="39" name="Text 36"/>
          <p:cNvSpPr/>
          <p:nvPr/>
        </p:nvSpPr>
        <p:spPr>
          <a:xfrm>
            <a:off x="7726680" y="2843784"/>
            <a:ext cx="1005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200" dirty="0"/>
          </a:p>
        </p:txBody>
      </p:sp>
      <p:sp>
        <p:nvSpPr>
          <p:cNvPr id="40" name="Shape 37"/>
          <p:cNvSpPr/>
          <p:nvPr/>
        </p:nvSpPr>
        <p:spPr>
          <a:xfrm>
            <a:off x="5623560" y="3319272"/>
            <a:ext cx="1005840" cy="438912"/>
          </a:xfrm>
          <a:prstGeom prst="rect">
            <a:avLst/>
          </a:prstGeom>
          <a:solidFill>
            <a:srgbClr val="1A4A7A"/>
          </a:solidFill>
          <a:ln/>
        </p:spPr>
      </p:sp>
      <p:sp>
        <p:nvSpPr>
          <p:cNvPr id="41" name="Text 38"/>
          <p:cNvSpPr/>
          <p:nvPr/>
        </p:nvSpPr>
        <p:spPr>
          <a:xfrm>
            <a:off x="5623560" y="3319272"/>
            <a:ext cx="1005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</a:t>
            </a:r>
            <a:endParaRPr lang="en-US" sz="1200" dirty="0"/>
          </a:p>
        </p:txBody>
      </p:sp>
      <p:sp>
        <p:nvSpPr>
          <p:cNvPr id="42" name="Shape 39"/>
          <p:cNvSpPr/>
          <p:nvPr/>
        </p:nvSpPr>
        <p:spPr>
          <a:xfrm>
            <a:off x="6675120" y="3319272"/>
            <a:ext cx="1005840" cy="438912"/>
          </a:xfrm>
          <a:prstGeom prst="rect">
            <a:avLst/>
          </a:prstGeom>
          <a:solidFill>
            <a:srgbClr val="1A4A7A"/>
          </a:solidFill>
          <a:ln/>
        </p:spPr>
      </p:sp>
      <p:sp>
        <p:nvSpPr>
          <p:cNvPr id="43" name="Text 40"/>
          <p:cNvSpPr/>
          <p:nvPr/>
        </p:nvSpPr>
        <p:spPr>
          <a:xfrm>
            <a:off x="6675120" y="3319272"/>
            <a:ext cx="1005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1111</a:t>
            </a:r>
            <a:endParaRPr lang="en-US" sz="1200" dirty="0"/>
          </a:p>
        </p:txBody>
      </p:sp>
      <p:sp>
        <p:nvSpPr>
          <p:cNvPr id="44" name="Shape 41"/>
          <p:cNvSpPr/>
          <p:nvPr/>
        </p:nvSpPr>
        <p:spPr>
          <a:xfrm>
            <a:off x="7726680" y="3319272"/>
            <a:ext cx="1005840" cy="438912"/>
          </a:xfrm>
          <a:prstGeom prst="rect">
            <a:avLst/>
          </a:prstGeom>
          <a:solidFill>
            <a:srgbClr val="1A4A7A"/>
          </a:solidFill>
          <a:ln/>
        </p:spPr>
      </p:sp>
      <p:sp>
        <p:nvSpPr>
          <p:cNvPr id="45" name="Text 42"/>
          <p:cNvSpPr/>
          <p:nvPr/>
        </p:nvSpPr>
        <p:spPr>
          <a:xfrm>
            <a:off x="7726680" y="3319272"/>
            <a:ext cx="1005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</a:t>
            </a:r>
            <a:endParaRPr lang="en-US" sz="1200" dirty="0"/>
          </a:p>
        </p:txBody>
      </p:sp>
      <p:sp>
        <p:nvSpPr>
          <p:cNvPr id="46" name="Shape 43"/>
          <p:cNvSpPr/>
          <p:nvPr/>
        </p:nvSpPr>
        <p:spPr>
          <a:xfrm>
            <a:off x="5623560" y="3794760"/>
            <a:ext cx="1005840" cy="438912"/>
          </a:xfrm>
          <a:prstGeom prst="rect">
            <a:avLst/>
          </a:prstGeom>
          <a:solidFill>
            <a:srgbClr val="0D3055"/>
          </a:solidFill>
          <a:ln/>
        </p:spPr>
      </p:sp>
      <p:sp>
        <p:nvSpPr>
          <p:cNvPr id="47" name="Text 44"/>
          <p:cNvSpPr/>
          <p:nvPr/>
        </p:nvSpPr>
        <p:spPr>
          <a:xfrm>
            <a:off x="5623560" y="3794760"/>
            <a:ext cx="1005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255</a:t>
            </a:r>
            <a:endParaRPr lang="en-US" sz="1200" dirty="0"/>
          </a:p>
        </p:txBody>
      </p:sp>
      <p:sp>
        <p:nvSpPr>
          <p:cNvPr id="48" name="Shape 45"/>
          <p:cNvSpPr/>
          <p:nvPr/>
        </p:nvSpPr>
        <p:spPr>
          <a:xfrm>
            <a:off x="6675120" y="3794760"/>
            <a:ext cx="1005840" cy="438912"/>
          </a:xfrm>
          <a:prstGeom prst="rect">
            <a:avLst/>
          </a:prstGeom>
          <a:solidFill>
            <a:srgbClr val="0D3055"/>
          </a:solidFill>
          <a:ln/>
        </p:spPr>
      </p:sp>
      <p:sp>
        <p:nvSpPr>
          <p:cNvPr id="49" name="Text 46"/>
          <p:cNvSpPr/>
          <p:nvPr/>
        </p:nvSpPr>
        <p:spPr>
          <a:xfrm>
            <a:off x="6675120" y="3794760"/>
            <a:ext cx="1005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1111 1111</a:t>
            </a:r>
            <a:endParaRPr lang="en-US" sz="1200" dirty="0"/>
          </a:p>
        </p:txBody>
      </p:sp>
      <p:sp>
        <p:nvSpPr>
          <p:cNvPr id="50" name="Shape 47"/>
          <p:cNvSpPr/>
          <p:nvPr/>
        </p:nvSpPr>
        <p:spPr>
          <a:xfrm>
            <a:off x="7726680" y="3794760"/>
            <a:ext cx="1005840" cy="438912"/>
          </a:xfrm>
          <a:prstGeom prst="rect">
            <a:avLst/>
          </a:prstGeom>
          <a:solidFill>
            <a:srgbClr val="0D3055"/>
          </a:solidFill>
          <a:ln/>
        </p:spPr>
      </p:sp>
      <p:sp>
        <p:nvSpPr>
          <p:cNvPr id="51" name="Text 48"/>
          <p:cNvSpPr/>
          <p:nvPr/>
        </p:nvSpPr>
        <p:spPr>
          <a:xfrm>
            <a:off x="7726680" y="3794760"/>
            <a:ext cx="1005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FF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Dezimalsystem – Basis 10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CCE0F0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Zahlensysteme &amp; Bitfolgen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4 von 16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E0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74320" y="777240"/>
            <a:ext cx="8595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wir täglich benutzen – aber selten durchdenken: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365760" y="1188720"/>
            <a:ext cx="2194560" cy="1188720"/>
          </a:xfrm>
          <a:prstGeom prst="rect">
            <a:avLst/>
          </a:prstGeom>
          <a:solidFill>
            <a:srgbClr val="003366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188720"/>
            <a:ext cx="2194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5200" dirty="0"/>
          </a:p>
        </p:txBody>
      </p:sp>
      <p:sp>
        <p:nvSpPr>
          <p:cNvPr id="13" name="Shape 11"/>
          <p:cNvSpPr/>
          <p:nvPr/>
        </p:nvSpPr>
        <p:spPr>
          <a:xfrm>
            <a:off x="365760" y="2423160"/>
            <a:ext cx="2194560" cy="41148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14" name="Text 12"/>
          <p:cNvSpPr/>
          <p:nvPr/>
        </p:nvSpPr>
        <p:spPr>
          <a:xfrm>
            <a:off x="365760" y="242316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Stelle: 10²  =  100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65760" y="2907792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× 100 = 300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2926080" y="1188720"/>
            <a:ext cx="2194560" cy="1188720"/>
          </a:xfrm>
          <a:prstGeom prst="rect">
            <a:avLst/>
          </a:prstGeom>
          <a:solidFill>
            <a:srgbClr val="0066AA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2926080" y="1188720"/>
            <a:ext cx="2194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5200" dirty="0"/>
          </a:p>
        </p:txBody>
      </p:sp>
      <p:sp>
        <p:nvSpPr>
          <p:cNvPr id="18" name="Shape 16"/>
          <p:cNvSpPr/>
          <p:nvPr/>
        </p:nvSpPr>
        <p:spPr>
          <a:xfrm>
            <a:off x="2926080" y="2423160"/>
            <a:ext cx="2194560" cy="41148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19" name="Text 17"/>
          <p:cNvSpPr/>
          <p:nvPr/>
        </p:nvSpPr>
        <p:spPr>
          <a:xfrm>
            <a:off x="2926080" y="242316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Stelle: 10¹  =  10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2926080" y="2907792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× 10 = 40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0" y="1188720"/>
            <a:ext cx="2194560" cy="1188720"/>
          </a:xfrm>
          <a:prstGeom prst="rect">
            <a:avLst/>
          </a:prstGeom>
          <a:solidFill>
            <a:srgbClr val="0099CC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5486400" y="1188720"/>
            <a:ext cx="2194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5200" dirty="0"/>
          </a:p>
        </p:txBody>
      </p:sp>
      <p:sp>
        <p:nvSpPr>
          <p:cNvPr id="23" name="Shape 21"/>
          <p:cNvSpPr/>
          <p:nvPr/>
        </p:nvSpPr>
        <p:spPr>
          <a:xfrm>
            <a:off x="5486400" y="2423160"/>
            <a:ext cx="2194560" cy="41148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4" name="Text 22"/>
          <p:cNvSpPr/>
          <p:nvPr/>
        </p:nvSpPr>
        <p:spPr>
          <a:xfrm>
            <a:off x="5486400" y="242316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Stelle: 10⁰  =  1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5486400" y="2907792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099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× 1 = 7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365760" y="3383280"/>
            <a:ext cx="8229600" cy="502920"/>
          </a:xfrm>
          <a:prstGeom prst="rect">
            <a:avLst/>
          </a:prstGeom>
          <a:solidFill>
            <a:srgbClr val="003366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365760" y="33832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300  +  40  +  7  =  347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274320" y="4023360"/>
            <a:ext cx="8595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Merkregel: </a:t>
            </a: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Stelle ist eine Potenz der Basis (10).  Basis 10 → 10 mögliche Ziffern: 0–9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Binärsystem – Basis 2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CCE0F0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Zahlensysteme &amp; Bitfolgen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5 von 16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E0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74320" y="777240"/>
            <a:ext cx="8595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zwei Ziffern: 0 und 1  –  die Sprache der Hardware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274320" y="1143000"/>
            <a:ext cx="914400" cy="777240"/>
          </a:xfrm>
          <a:prstGeom prst="rect">
            <a:avLst/>
          </a:prstGeom>
          <a:solidFill>
            <a:srgbClr val="003366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274320" y="1143000"/>
            <a:ext cx="914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3000" dirty="0"/>
          </a:p>
        </p:txBody>
      </p:sp>
      <p:sp>
        <p:nvSpPr>
          <p:cNvPr id="13" name="Text 11"/>
          <p:cNvSpPr/>
          <p:nvPr/>
        </p:nvSpPr>
        <p:spPr>
          <a:xfrm>
            <a:off x="274320" y="1956816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2^7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274320" y="2249424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128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1325880" y="1143000"/>
            <a:ext cx="914400" cy="777240"/>
          </a:xfrm>
          <a:prstGeom prst="rect">
            <a:avLst/>
          </a:prstGeom>
          <a:solidFill>
            <a:srgbClr val="AABBCC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1325880" y="1143000"/>
            <a:ext cx="914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1325880" y="1956816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2^6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325880" y="2249424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AABBC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64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377440" y="1143000"/>
            <a:ext cx="914400" cy="777240"/>
          </a:xfrm>
          <a:prstGeom prst="rect">
            <a:avLst/>
          </a:prstGeom>
          <a:solidFill>
            <a:srgbClr val="003366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2377440" y="1143000"/>
            <a:ext cx="914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3000" dirty="0"/>
          </a:p>
        </p:txBody>
      </p:sp>
      <p:sp>
        <p:nvSpPr>
          <p:cNvPr id="21" name="Text 19"/>
          <p:cNvSpPr/>
          <p:nvPr/>
        </p:nvSpPr>
        <p:spPr>
          <a:xfrm>
            <a:off x="2377440" y="1956816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2^5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2377440" y="2249424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32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3429000" y="1143000"/>
            <a:ext cx="914400" cy="777240"/>
          </a:xfrm>
          <a:prstGeom prst="rect">
            <a:avLst/>
          </a:prstGeom>
          <a:solidFill>
            <a:srgbClr val="003366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3429000" y="1143000"/>
            <a:ext cx="914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3000" dirty="0"/>
          </a:p>
        </p:txBody>
      </p:sp>
      <p:sp>
        <p:nvSpPr>
          <p:cNvPr id="25" name="Text 23"/>
          <p:cNvSpPr/>
          <p:nvPr/>
        </p:nvSpPr>
        <p:spPr>
          <a:xfrm>
            <a:off x="3429000" y="1956816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2^4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3429000" y="2249424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4480560" y="1143000"/>
            <a:ext cx="914400" cy="777240"/>
          </a:xfrm>
          <a:prstGeom prst="rect">
            <a:avLst/>
          </a:prstGeom>
          <a:solidFill>
            <a:srgbClr val="AABBCC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4480560" y="1143000"/>
            <a:ext cx="914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3000" dirty="0"/>
          </a:p>
        </p:txBody>
      </p:sp>
      <p:sp>
        <p:nvSpPr>
          <p:cNvPr id="29" name="Text 27"/>
          <p:cNvSpPr/>
          <p:nvPr/>
        </p:nvSpPr>
        <p:spPr>
          <a:xfrm>
            <a:off x="4480560" y="1956816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2^3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4480560" y="2249424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AABBC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5532120" y="1143000"/>
            <a:ext cx="914400" cy="777240"/>
          </a:xfrm>
          <a:prstGeom prst="rect">
            <a:avLst/>
          </a:prstGeom>
          <a:solidFill>
            <a:srgbClr val="003366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5532120" y="1143000"/>
            <a:ext cx="914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3000" dirty="0"/>
          </a:p>
        </p:txBody>
      </p:sp>
      <p:sp>
        <p:nvSpPr>
          <p:cNvPr id="33" name="Text 31"/>
          <p:cNvSpPr/>
          <p:nvPr/>
        </p:nvSpPr>
        <p:spPr>
          <a:xfrm>
            <a:off x="5532120" y="1956816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2^2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5532120" y="2249424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6583680" y="1143000"/>
            <a:ext cx="914400" cy="777240"/>
          </a:xfrm>
          <a:prstGeom prst="rect">
            <a:avLst/>
          </a:prstGeom>
          <a:solidFill>
            <a:srgbClr val="003366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6" name="Text 34"/>
          <p:cNvSpPr/>
          <p:nvPr/>
        </p:nvSpPr>
        <p:spPr>
          <a:xfrm>
            <a:off x="6583680" y="1143000"/>
            <a:ext cx="914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3000" dirty="0"/>
          </a:p>
        </p:txBody>
      </p:sp>
      <p:sp>
        <p:nvSpPr>
          <p:cNvPr id="37" name="Text 35"/>
          <p:cNvSpPr/>
          <p:nvPr/>
        </p:nvSpPr>
        <p:spPr>
          <a:xfrm>
            <a:off x="6583680" y="1956816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2^1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6583680" y="2249424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7635240" y="1143000"/>
            <a:ext cx="914400" cy="777240"/>
          </a:xfrm>
          <a:prstGeom prst="rect">
            <a:avLst/>
          </a:prstGeom>
          <a:solidFill>
            <a:srgbClr val="AABBCC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0" name="Text 38"/>
          <p:cNvSpPr/>
          <p:nvPr/>
        </p:nvSpPr>
        <p:spPr>
          <a:xfrm>
            <a:off x="7635240" y="1143000"/>
            <a:ext cx="914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3000" dirty="0"/>
          </a:p>
        </p:txBody>
      </p:sp>
      <p:sp>
        <p:nvSpPr>
          <p:cNvPr id="41" name="Text 39"/>
          <p:cNvSpPr/>
          <p:nvPr/>
        </p:nvSpPr>
        <p:spPr>
          <a:xfrm>
            <a:off x="7635240" y="1956816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2^0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7635240" y="2249424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AABBC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274320" y="2514600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↓        ↓   ↓        ↓   ↓</a:t>
            </a:r>
            <a:endParaRPr lang="en-US" sz="1400" dirty="0"/>
          </a:p>
        </p:txBody>
      </p:sp>
      <p:sp>
        <p:nvSpPr>
          <p:cNvPr id="44" name="Shape 42"/>
          <p:cNvSpPr/>
          <p:nvPr/>
        </p:nvSpPr>
        <p:spPr>
          <a:xfrm>
            <a:off x="274320" y="2834640"/>
            <a:ext cx="8412480" cy="502920"/>
          </a:xfrm>
          <a:prstGeom prst="rect">
            <a:avLst/>
          </a:prstGeom>
          <a:solidFill>
            <a:srgbClr val="003366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5" name="Text 43"/>
          <p:cNvSpPr/>
          <p:nvPr/>
        </p:nvSpPr>
        <p:spPr>
          <a:xfrm>
            <a:off x="274320" y="2834640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128 + 32 + 16 + 4 + 2  =  182₁₀</a:t>
            </a:r>
            <a:endParaRPr lang="en-US" sz="1800" dirty="0"/>
          </a:p>
        </p:txBody>
      </p:sp>
      <p:sp>
        <p:nvSpPr>
          <p:cNvPr id="46" name="Text 44"/>
          <p:cNvSpPr/>
          <p:nvPr/>
        </p:nvSpPr>
        <p:spPr>
          <a:xfrm>
            <a:off x="365760" y="3493008"/>
            <a:ext cx="82296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</a:t>
            </a: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Basis 2  →  nur Ziffern 0 und 1</a:t>
            </a:r>
            <a:endParaRPr lang="en-US" sz="1200" dirty="0"/>
          </a:p>
        </p:txBody>
      </p:sp>
      <p:sp>
        <p:nvSpPr>
          <p:cNvPr id="47" name="Text 45"/>
          <p:cNvSpPr/>
          <p:nvPr/>
        </p:nvSpPr>
        <p:spPr>
          <a:xfrm>
            <a:off x="365760" y="3831336"/>
            <a:ext cx="82296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</a:t>
            </a: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Bit = kleinste Informationseinheit</a:t>
            </a:r>
            <a:endParaRPr lang="en-US" sz="1200" dirty="0"/>
          </a:p>
        </p:txBody>
      </p:sp>
      <p:sp>
        <p:nvSpPr>
          <p:cNvPr id="48" name="Text 46"/>
          <p:cNvSpPr/>
          <p:nvPr/>
        </p:nvSpPr>
        <p:spPr>
          <a:xfrm>
            <a:off x="365760" y="4169664"/>
            <a:ext cx="822960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</a:t>
            </a: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Bit = 1 Byte  →  256 mögliche Werte (0–255)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Hexadezimalsystem – Basis 16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CCE0F0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Zahlensysteme &amp; Bitfolgen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6 von 16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E0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74320" y="777240"/>
            <a:ext cx="8595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Kompaktes Format für Binärwerte – Basis 16, Ziffern 0–9 und A–F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274320" y="1097280"/>
            <a:ext cx="1097280" cy="33832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2" name="Shape 10"/>
          <p:cNvSpPr/>
          <p:nvPr/>
        </p:nvSpPr>
        <p:spPr>
          <a:xfrm>
            <a:off x="2651760" y="1097280"/>
            <a:ext cx="1280160" cy="33832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3" name="Shape 11"/>
          <p:cNvSpPr/>
          <p:nvPr/>
        </p:nvSpPr>
        <p:spPr>
          <a:xfrm>
            <a:off x="3017520" y="1097280"/>
            <a:ext cx="731520" cy="33832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4" name="Text 12"/>
          <p:cNvSpPr/>
          <p:nvPr/>
        </p:nvSpPr>
        <p:spPr>
          <a:xfrm>
            <a:off x="274320" y="1097280"/>
            <a:ext cx="1097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Dezimal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371600" y="1097280"/>
            <a:ext cx="128016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Binär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2651760" y="1097280"/>
            <a:ext cx="7315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Hex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274320" y="1463040"/>
            <a:ext cx="1097280" cy="3383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8" name="Shape 16"/>
          <p:cNvSpPr/>
          <p:nvPr/>
        </p:nvSpPr>
        <p:spPr>
          <a:xfrm>
            <a:off x="2651760" y="1463040"/>
            <a:ext cx="1280160" cy="3383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9" name="Shape 17"/>
          <p:cNvSpPr/>
          <p:nvPr/>
        </p:nvSpPr>
        <p:spPr>
          <a:xfrm>
            <a:off x="3017520" y="1463040"/>
            <a:ext cx="731520" cy="3383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0" name="Text 18"/>
          <p:cNvSpPr/>
          <p:nvPr/>
        </p:nvSpPr>
        <p:spPr>
          <a:xfrm>
            <a:off x="274320" y="1463040"/>
            <a:ext cx="1097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1371600" y="1463040"/>
            <a:ext cx="128016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2651760" y="1463040"/>
            <a:ext cx="7315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274320" y="1828800"/>
            <a:ext cx="1097280" cy="338328"/>
          </a:xfrm>
          <a:prstGeom prst="rect">
            <a:avLst/>
          </a:prstGeom>
          <a:solidFill>
            <a:srgbClr val="EEF5FB"/>
          </a:solidFill>
          <a:ln/>
        </p:spPr>
      </p:sp>
      <p:sp>
        <p:nvSpPr>
          <p:cNvPr id="24" name="Shape 22"/>
          <p:cNvSpPr/>
          <p:nvPr/>
        </p:nvSpPr>
        <p:spPr>
          <a:xfrm>
            <a:off x="2651760" y="1828800"/>
            <a:ext cx="1280160" cy="338328"/>
          </a:xfrm>
          <a:prstGeom prst="rect">
            <a:avLst/>
          </a:prstGeom>
          <a:solidFill>
            <a:srgbClr val="EEF5FB"/>
          </a:solidFill>
          <a:ln/>
        </p:spPr>
      </p:sp>
      <p:sp>
        <p:nvSpPr>
          <p:cNvPr id="25" name="Shape 23"/>
          <p:cNvSpPr/>
          <p:nvPr/>
        </p:nvSpPr>
        <p:spPr>
          <a:xfrm>
            <a:off x="3017520" y="1828800"/>
            <a:ext cx="731520" cy="338328"/>
          </a:xfrm>
          <a:prstGeom prst="rect">
            <a:avLst/>
          </a:prstGeom>
          <a:solidFill>
            <a:srgbClr val="EEF5FB"/>
          </a:solidFill>
          <a:ln/>
        </p:spPr>
      </p:sp>
      <p:sp>
        <p:nvSpPr>
          <p:cNvPr id="26" name="Text 24"/>
          <p:cNvSpPr/>
          <p:nvPr/>
        </p:nvSpPr>
        <p:spPr>
          <a:xfrm>
            <a:off x="274320" y="1828800"/>
            <a:ext cx="1097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1371600" y="1828800"/>
            <a:ext cx="128016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0001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2651760" y="1828800"/>
            <a:ext cx="7315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274320" y="2194560"/>
            <a:ext cx="1097280" cy="3383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0" name="Shape 28"/>
          <p:cNvSpPr/>
          <p:nvPr/>
        </p:nvSpPr>
        <p:spPr>
          <a:xfrm>
            <a:off x="2651760" y="2194560"/>
            <a:ext cx="1280160" cy="3383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1" name="Shape 29"/>
          <p:cNvSpPr/>
          <p:nvPr/>
        </p:nvSpPr>
        <p:spPr>
          <a:xfrm>
            <a:off x="3017520" y="2194560"/>
            <a:ext cx="731520" cy="3383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2" name="Text 30"/>
          <p:cNvSpPr/>
          <p:nvPr/>
        </p:nvSpPr>
        <p:spPr>
          <a:xfrm>
            <a:off x="274320" y="2194560"/>
            <a:ext cx="1097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1371600" y="2194560"/>
            <a:ext cx="128016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0010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2651760" y="2194560"/>
            <a:ext cx="7315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274320" y="2560320"/>
            <a:ext cx="1097280" cy="338328"/>
          </a:xfrm>
          <a:prstGeom prst="rect">
            <a:avLst/>
          </a:prstGeom>
          <a:solidFill>
            <a:srgbClr val="EEF5FB"/>
          </a:solidFill>
          <a:ln/>
        </p:spPr>
      </p:sp>
      <p:sp>
        <p:nvSpPr>
          <p:cNvPr id="36" name="Shape 34"/>
          <p:cNvSpPr/>
          <p:nvPr/>
        </p:nvSpPr>
        <p:spPr>
          <a:xfrm>
            <a:off x="2651760" y="2560320"/>
            <a:ext cx="1280160" cy="338328"/>
          </a:xfrm>
          <a:prstGeom prst="rect">
            <a:avLst/>
          </a:prstGeom>
          <a:solidFill>
            <a:srgbClr val="EEF5FB"/>
          </a:solidFill>
          <a:ln/>
        </p:spPr>
      </p:sp>
      <p:sp>
        <p:nvSpPr>
          <p:cNvPr id="37" name="Shape 35"/>
          <p:cNvSpPr/>
          <p:nvPr/>
        </p:nvSpPr>
        <p:spPr>
          <a:xfrm>
            <a:off x="3017520" y="2560320"/>
            <a:ext cx="731520" cy="338328"/>
          </a:xfrm>
          <a:prstGeom prst="rect">
            <a:avLst/>
          </a:prstGeom>
          <a:solidFill>
            <a:srgbClr val="EEF5FB"/>
          </a:solidFill>
          <a:ln/>
        </p:spPr>
      </p:sp>
      <p:sp>
        <p:nvSpPr>
          <p:cNvPr id="38" name="Text 36"/>
          <p:cNvSpPr/>
          <p:nvPr/>
        </p:nvSpPr>
        <p:spPr>
          <a:xfrm>
            <a:off x="274320" y="2560320"/>
            <a:ext cx="1097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1371600" y="2560320"/>
            <a:ext cx="128016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0011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2651760" y="2560320"/>
            <a:ext cx="7315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200" dirty="0"/>
          </a:p>
        </p:txBody>
      </p:sp>
      <p:sp>
        <p:nvSpPr>
          <p:cNvPr id="41" name="Shape 39"/>
          <p:cNvSpPr/>
          <p:nvPr/>
        </p:nvSpPr>
        <p:spPr>
          <a:xfrm>
            <a:off x="274320" y="2926080"/>
            <a:ext cx="1097280" cy="3383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2" name="Shape 40"/>
          <p:cNvSpPr/>
          <p:nvPr/>
        </p:nvSpPr>
        <p:spPr>
          <a:xfrm>
            <a:off x="2651760" y="2926080"/>
            <a:ext cx="1280160" cy="3383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3" name="Shape 41"/>
          <p:cNvSpPr/>
          <p:nvPr/>
        </p:nvSpPr>
        <p:spPr>
          <a:xfrm>
            <a:off x="3017520" y="2926080"/>
            <a:ext cx="731520" cy="3383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4" name="Text 42"/>
          <p:cNvSpPr/>
          <p:nvPr/>
        </p:nvSpPr>
        <p:spPr>
          <a:xfrm>
            <a:off x="274320" y="2926080"/>
            <a:ext cx="1097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100" dirty="0"/>
          </a:p>
        </p:txBody>
      </p:sp>
      <p:sp>
        <p:nvSpPr>
          <p:cNvPr id="45" name="Text 43"/>
          <p:cNvSpPr/>
          <p:nvPr/>
        </p:nvSpPr>
        <p:spPr>
          <a:xfrm>
            <a:off x="1371600" y="2926080"/>
            <a:ext cx="128016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0100</a:t>
            </a:r>
            <a:endParaRPr lang="en-US" sz="1000" dirty="0"/>
          </a:p>
        </p:txBody>
      </p:sp>
      <p:sp>
        <p:nvSpPr>
          <p:cNvPr id="46" name="Text 44"/>
          <p:cNvSpPr/>
          <p:nvPr/>
        </p:nvSpPr>
        <p:spPr>
          <a:xfrm>
            <a:off x="2651760" y="2926080"/>
            <a:ext cx="7315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200" dirty="0"/>
          </a:p>
        </p:txBody>
      </p:sp>
      <p:sp>
        <p:nvSpPr>
          <p:cNvPr id="47" name="Shape 45"/>
          <p:cNvSpPr/>
          <p:nvPr/>
        </p:nvSpPr>
        <p:spPr>
          <a:xfrm>
            <a:off x="274320" y="3291840"/>
            <a:ext cx="1097280" cy="338328"/>
          </a:xfrm>
          <a:prstGeom prst="rect">
            <a:avLst/>
          </a:prstGeom>
          <a:solidFill>
            <a:srgbClr val="EEF5FB"/>
          </a:solidFill>
          <a:ln/>
        </p:spPr>
      </p:sp>
      <p:sp>
        <p:nvSpPr>
          <p:cNvPr id="48" name="Shape 46"/>
          <p:cNvSpPr/>
          <p:nvPr/>
        </p:nvSpPr>
        <p:spPr>
          <a:xfrm>
            <a:off x="2651760" y="3291840"/>
            <a:ext cx="1280160" cy="338328"/>
          </a:xfrm>
          <a:prstGeom prst="rect">
            <a:avLst/>
          </a:prstGeom>
          <a:solidFill>
            <a:srgbClr val="EEF5FB"/>
          </a:solidFill>
          <a:ln/>
        </p:spPr>
      </p:sp>
      <p:sp>
        <p:nvSpPr>
          <p:cNvPr id="49" name="Shape 47"/>
          <p:cNvSpPr/>
          <p:nvPr/>
        </p:nvSpPr>
        <p:spPr>
          <a:xfrm>
            <a:off x="3017520" y="3291840"/>
            <a:ext cx="731520" cy="338328"/>
          </a:xfrm>
          <a:prstGeom prst="rect">
            <a:avLst/>
          </a:prstGeom>
          <a:solidFill>
            <a:srgbClr val="EEF5FB"/>
          </a:solidFill>
          <a:ln/>
        </p:spPr>
      </p:sp>
      <p:sp>
        <p:nvSpPr>
          <p:cNvPr id="50" name="Text 48"/>
          <p:cNvSpPr/>
          <p:nvPr/>
        </p:nvSpPr>
        <p:spPr>
          <a:xfrm>
            <a:off x="274320" y="3291840"/>
            <a:ext cx="1097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100" dirty="0"/>
          </a:p>
        </p:txBody>
      </p:sp>
      <p:sp>
        <p:nvSpPr>
          <p:cNvPr id="51" name="Text 49"/>
          <p:cNvSpPr/>
          <p:nvPr/>
        </p:nvSpPr>
        <p:spPr>
          <a:xfrm>
            <a:off x="1371600" y="3291840"/>
            <a:ext cx="128016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0101</a:t>
            </a:r>
            <a:endParaRPr lang="en-US" sz="1000" dirty="0"/>
          </a:p>
        </p:txBody>
      </p:sp>
      <p:sp>
        <p:nvSpPr>
          <p:cNvPr id="52" name="Text 50"/>
          <p:cNvSpPr/>
          <p:nvPr/>
        </p:nvSpPr>
        <p:spPr>
          <a:xfrm>
            <a:off x="2651760" y="3291840"/>
            <a:ext cx="7315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200" dirty="0"/>
          </a:p>
        </p:txBody>
      </p:sp>
      <p:sp>
        <p:nvSpPr>
          <p:cNvPr id="53" name="Shape 51"/>
          <p:cNvSpPr/>
          <p:nvPr/>
        </p:nvSpPr>
        <p:spPr>
          <a:xfrm>
            <a:off x="274320" y="3657600"/>
            <a:ext cx="1097280" cy="3383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4" name="Shape 52"/>
          <p:cNvSpPr/>
          <p:nvPr/>
        </p:nvSpPr>
        <p:spPr>
          <a:xfrm>
            <a:off x="2651760" y="3657600"/>
            <a:ext cx="1280160" cy="3383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5" name="Shape 53"/>
          <p:cNvSpPr/>
          <p:nvPr/>
        </p:nvSpPr>
        <p:spPr>
          <a:xfrm>
            <a:off x="3017520" y="3657600"/>
            <a:ext cx="731520" cy="3383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6" name="Text 54"/>
          <p:cNvSpPr/>
          <p:nvPr/>
        </p:nvSpPr>
        <p:spPr>
          <a:xfrm>
            <a:off x="274320" y="3657600"/>
            <a:ext cx="1097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1100" dirty="0"/>
          </a:p>
        </p:txBody>
      </p:sp>
      <p:sp>
        <p:nvSpPr>
          <p:cNvPr id="57" name="Text 55"/>
          <p:cNvSpPr/>
          <p:nvPr/>
        </p:nvSpPr>
        <p:spPr>
          <a:xfrm>
            <a:off x="1371600" y="3657600"/>
            <a:ext cx="128016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0110</a:t>
            </a:r>
            <a:endParaRPr lang="en-US" sz="1000" dirty="0"/>
          </a:p>
        </p:txBody>
      </p:sp>
      <p:sp>
        <p:nvSpPr>
          <p:cNvPr id="58" name="Text 56"/>
          <p:cNvSpPr/>
          <p:nvPr/>
        </p:nvSpPr>
        <p:spPr>
          <a:xfrm>
            <a:off x="2651760" y="3657600"/>
            <a:ext cx="7315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1200" dirty="0"/>
          </a:p>
        </p:txBody>
      </p:sp>
      <p:sp>
        <p:nvSpPr>
          <p:cNvPr id="59" name="Shape 57"/>
          <p:cNvSpPr/>
          <p:nvPr/>
        </p:nvSpPr>
        <p:spPr>
          <a:xfrm>
            <a:off x="274320" y="4023360"/>
            <a:ext cx="1097280" cy="338328"/>
          </a:xfrm>
          <a:prstGeom prst="rect">
            <a:avLst/>
          </a:prstGeom>
          <a:solidFill>
            <a:srgbClr val="EEF5FB"/>
          </a:solidFill>
          <a:ln/>
        </p:spPr>
      </p:sp>
      <p:sp>
        <p:nvSpPr>
          <p:cNvPr id="60" name="Shape 58"/>
          <p:cNvSpPr/>
          <p:nvPr/>
        </p:nvSpPr>
        <p:spPr>
          <a:xfrm>
            <a:off x="2651760" y="4023360"/>
            <a:ext cx="1280160" cy="338328"/>
          </a:xfrm>
          <a:prstGeom prst="rect">
            <a:avLst/>
          </a:prstGeom>
          <a:solidFill>
            <a:srgbClr val="EEF5FB"/>
          </a:solidFill>
          <a:ln/>
        </p:spPr>
      </p:sp>
      <p:sp>
        <p:nvSpPr>
          <p:cNvPr id="61" name="Shape 59"/>
          <p:cNvSpPr/>
          <p:nvPr/>
        </p:nvSpPr>
        <p:spPr>
          <a:xfrm>
            <a:off x="3017520" y="4023360"/>
            <a:ext cx="731520" cy="338328"/>
          </a:xfrm>
          <a:prstGeom prst="rect">
            <a:avLst/>
          </a:prstGeom>
          <a:solidFill>
            <a:srgbClr val="EEF5FB"/>
          </a:solidFill>
          <a:ln/>
        </p:spPr>
      </p:sp>
      <p:sp>
        <p:nvSpPr>
          <p:cNvPr id="62" name="Text 60"/>
          <p:cNvSpPr/>
          <p:nvPr/>
        </p:nvSpPr>
        <p:spPr>
          <a:xfrm>
            <a:off x="274320" y="4023360"/>
            <a:ext cx="1097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1100" dirty="0"/>
          </a:p>
        </p:txBody>
      </p:sp>
      <p:sp>
        <p:nvSpPr>
          <p:cNvPr id="63" name="Text 61"/>
          <p:cNvSpPr/>
          <p:nvPr/>
        </p:nvSpPr>
        <p:spPr>
          <a:xfrm>
            <a:off x="1371600" y="4023360"/>
            <a:ext cx="128016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0111</a:t>
            </a:r>
            <a:endParaRPr lang="en-US" sz="1000" dirty="0"/>
          </a:p>
        </p:txBody>
      </p:sp>
      <p:sp>
        <p:nvSpPr>
          <p:cNvPr id="64" name="Text 62"/>
          <p:cNvSpPr/>
          <p:nvPr/>
        </p:nvSpPr>
        <p:spPr>
          <a:xfrm>
            <a:off x="2651760" y="4023360"/>
            <a:ext cx="7315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1200" dirty="0"/>
          </a:p>
        </p:txBody>
      </p:sp>
      <p:sp>
        <p:nvSpPr>
          <p:cNvPr id="65" name="Shape 63"/>
          <p:cNvSpPr/>
          <p:nvPr/>
        </p:nvSpPr>
        <p:spPr>
          <a:xfrm>
            <a:off x="4937760" y="1463040"/>
            <a:ext cx="1097280" cy="3383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6" name="Shape 64"/>
          <p:cNvSpPr/>
          <p:nvPr/>
        </p:nvSpPr>
        <p:spPr>
          <a:xfrm>
            <a:off x="7315200" y="1463040"/>
            <a:ext cx="1280160" cy="3383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7" name="Shape 65"/>
          <p:cNvSpPr/>
          <p:nvPr/>
        </p:nvSpPr>
        <p:spPr>
          <a:xfrm>
            <a:off x="7680960" y="1463040"/>
            <a:ext cx="731520" cy="3383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8" name="Text 66"/>
          <p:cNvSpPr/>
          <p:nvPr/>
        </p:nvSpPr>
        <p:spPr>
          <a:xfrm>
            <a:off x="4937760" y="1463040"/>
            <a:ext cx="1097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1100" dirty="0"/>
          </a:p>
        </p:txBody>
      </p:sp>
      <p:sp>
        <p:nvSpPr>
          <p:cNvPr id="69" name="Text 67"/>
          <p:cNvSpPr/>
          <p:nvPr/>
        </p:nvSpPr>
        <p:spPr>
          <a:xfrm>
            <a:off x="6035040" y="1463040"/>
            <a:ext cx="128016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1000</a:t>
            </a:r>
            <a:endParaRPr lang="en-US" sz="1000" dirty="0"/>
          </a:p>
        </p:txBody>
      </p:sp>
      <p:sp>
        <p:nvSpPr>
          <p:cNvPr id="70" name="Text 68"/>
          <p:cNvSpPr/>
          <p:nvPr/>
        </p:nvSpPr>
        <p:spPr>
          <a:xfrm>
            <a:off x="7315200" y="1463040"/>
            <a:ext cx="7315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1200" dirty="0"/>
          </a:p>
        </p:txBody>
      </p:sp>
      <p:sp>
        <p:nvSpPr>
          <p:cNvPr id="71" name="Shape 69"/>
          <p:cNvSpPr/>
          <p:nvPr/>
        </p:nvSpPr>
        <p:spPr>
          <a:xfrm>
            <a:off x="4937760" y="1828800"/>
            <a:ext cx="1097280" cy="338328"/>
          </a:xfrm>
          <a:prstGeom prst="rect">
            <a:avLst/>
          </a:prstGeom>
          <a:solidFill>
            <a:srgbClr val="EEF5FB"/>
          </a:solidFill>
          <a:ln/>
        </p:spPr>
      </p:sp>
      <p:sp>
        <p:nvSpPr>
          <p:cNvPr id="72" name="Shape 70"/>
          <p:cNvSpPr/>
          <p:nvPr/>
        </p:nvSpPr>
        <p:spPr>
          <a:xfrm>
            <a:off x="7315200" y="1828800"/>
            <a:ext cx="1280160" cy="338328"/>
          </a:xfrm>
          <a:prstGeom prst="rect">
            <a:avLst/>
          </a:prstGeom>
          <a:solidFill>
            <a:srgbClr val="EEF5FB"/>
          </a:solidFill>
          <a:ln/>
        </p:spPr>
      </p:sp>
      <p:sp>
        <p:nvSpPr>
          <p:cNvPr id="73" name="Shape 71"/>
          <p:cNvSpPr/>
          <p:nvPr/>
        </p:nvSpPr>
        <p:spPr>
          <a:xfrm>
            <a:off x="7680960" y="1828800"/>
            <a:ext cx="731520" cy="338328"/>
          </a:xfrm>
          <a:prstGeom prst="rect">
            <a:avLst/>
          </a:prstGeom>
          <a:solidFill>
            <a:srgbClr val="EEF5FB"/>
          </a:solidFill>
          <a:ln/>
        </p:spPr>
      </p:sp>
      <p:sp>
        <p:nvSpPr>
          <p:cNvPr id="74" name="Text 72"/>
          <p:cNvSpPr/>
          <p:nvPr/>
        </p:nvSpPr>
        <p:spPr>
          <a:xfrm>
            <a:off x="4937760" y="1828800"/>
            <a:ext cx="1097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</a:t>
            </a:r>
            <a:endParaRPr lang="en-US" sz="1100" dirty="0"/>
          </a:p>
        </p:txBody>
      </p:sp>
      <p:sp>
        <p:nvSpPr>
          <p:cNvPr id="75" name="Text 73"/>
          <p:cNvSpPr/>
          <p:nvPr/>
        </p:nvSpPr>
        <p:spPr>
          <a:xfrm>
            <a:off x="6035040" y="1828800"/>
            <a:ext cx="128016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1001</a:t>
            </a:r>
            <a:endParaRPr lang="en-US" sz="1000" dirty="0"/>
          </a:p>
        </p:txBody>
      </p:sp>
      <p:sp>
        <p:nvSpPr>
          <p:cNvPr id="76" name="Text 74"/>
          <p:cNvSpPr/>
          <p:nvPr/>
        </p:nvSpPr>
        <p:spPr>
          <a:xfrm>
            <a:off x="7315200" y="1828800"/>
            <a:ext cx="7315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</a:t>
            </a:r>
            <a:endParaRPr lang="en-US" sz="1200" dirty="0"/>
          </a:p>
        </p:txBody>
      </p:sp>
      <p:sp>
        <p:nvSpPr>
          <p:cNvPr id="77" name="Shape 75"/>
          <p:cNvSpPr/>
          <p:nvPr/>
        </p:nvSpPr>
        <p:spPr>
          <a:xfrm>
            <a:off x="4937760" y="2194560"/>
            <a:ext cx="1097280" cy="3383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78" name="Shape 76"/>
          <p:cNvSpPr/>
          <p:nvPr/>
        </p:nvSpPr>
        <p:spPr>
          <a:xfrm>
            <a:off x="7315200" y="2194560"/>
            <a:ext cx="1280160" cy="3383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79" name="Shape 77"/>
          <p:cNvSpPr/>
          <p:nvPr/>
        </p:nvSpPr>
        <p:spPr>
          <a:xfrm>
            <a:off x="7680960" y="2194560"/>
            <a:ext cx="731520" cy="3383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80" name="Text 78"/>
          <p:cNvSpPr/>
          <p:nvPr/>
        </p:nvSpPr>
        <p:spPr>
          <a:xfrm>
            <a:off x="4937760" y="2194560"/>
            <a:ext cx="1097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endParaRPr lang="en-US" sz="1100" dirty="0"/>
          </a:p>
        </p:txBody>
      </p:sp>
      <p:sp>
        <p:nvSpPr>
          <p:cNvPr id="81" name="Text 79"/>
          <p:cNvSpPr/>
          <p:nvPr/>
        </p:nvSpPr>
        <p:spPr>
          <a:xfrm>
            <a:off x="6035040" y="2194560"/>
            <a:ext cx="128016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1010</a:t>
            </a:r>
            <a:endParaRPr lang="en-US" sz="1000" dirty="0"/>
          </a:p>
        </p:txBody>
      </p:sp>
      <p:sp>
        <p:nvSpPr>
          <p:cNvPr id="82" name="Text 80"/>
          <p:cNvSpPr/>
          <p:nvPr/>
        </p:nvSpPr>
        <p:spPr>
          <a:xfrm>
            <a:off x="7315200" y="2194560"/>
            <a:ext cx="7315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200" dirty="0"/>
          </a:p>
        </p:txBody>
      </p:sp>
      <p:sp>
        <p:nvSpPr>
          <p:cNvPr id="83" name="Shape 81"/>
          <p:cNvSpPr/>
          <p:nvPr/>
        </p:nvSpPr>
        <p:spPr>
          <a:xfrm>
            <a:off x="4937760" y="2560320"/>
            <a:ext cx="1097280" cy="338328"/>
          </a:xfrm>
          <a:prstGeom prst="rect">
            <a:avLst/>
          </a:prstGeom>
          <a:solidFill>
            <a:srgbClr val="EEF5FB"/>
          </a:solidFill>
          <a:ln/>
        </p:spPr>
      </p:sp>
      <p:sp>
        <p:nvSpPr>
          <p:cNvPr id="84" name="Shape 82"/>
          <p:cNvSpPr/>
          <p:nvPr/>
        </p:nvSpPr>
        <p:spPr>
          <a:xfrm>
            <a:off x="7315200" y="2560320"/>
            <a:ext cx="1280160" cy="338328"/>
          </a:xfrm>
          <a:prstGeom prst="rect">
            <a:avLst/>
          </a:prstGeom>
          <a:solidFill>
            <a:srgbClr val="EEF5FB"/>
          </a:solidFill>
          <a:ln/>
        </p:spPr>
      </p:sp>
      <p:sp>
        <p:nvSpPr>
          <p:cNvPr id="85" name="Shape 83"/>
          <p:cNvSpPr/>
          <p:nvPr/>
        </p:nvSpPr>
        <p:spPr>
          <a:xfrm>
            <a:off x="7680960" y="2560320"/>
            <a:ext cx="731520" cy="338328"/>
          </a:xfrm>
          <a:prstGeom prst="rect">
            <a:avLst/>
          </a:prstGeom>
          <a:solidFill>
            <a:srgbClr val="EEF5FB"/>
          </a:solidFill>
          <a:ln/>
        </p:spPr>
      </p:sp>
      <p:sp>
        <p:nvSpPr>
          <p:cNvPr id="86" name="Text 84"/>
          <p:cNvSpPr/>
          <p:nvPr/>
        </p:nvSpPr>
        <p:spPr>
          <a:xfrm>
            <a:off x="4937760" y="2560320"/>
            <a:ext cx="1097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</a:t>
            </a:r>
            <a:endParaRPr lang="en-US" sz="1100" dirty="0"/>
          </a:p>
        </p:txBody>
      </p:sp>
      <p:sp>
        <p:nvSpPr>
          <p:cNvPr id="87" name="Text 85"/>
          <p:cNvSpPr/>
          <p:nvPr/>
        </p:nvSpPr>
        <p:spPr>
          <a:xfrm>
            <a:off x="6035040" y="2560320"/>
            <a:ext cx="128016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1011</a:t>
            </a:r>
            <a:endParaRPr lang="en-US" sz="1000" dirty="0"/>
          </a:p>
        </p:txBody>
      </p:sp>
      <p:sp>
        <p:nvSpPr>
          <p:cNvPr id="88" name="Text 86"/>
          <p:cNvSpPr/>
          <p:nvPr/>
        </p:nvSpPr>
        <p:spPr>
          <a:xfrm>
            <a:off x="7315200" y="2560320"/>
            <a:ext cx="7315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200" dirty="0"/>
          </a:p>
        </p:txBody>
      </p:sp>
      <p:sp>
        <p:nvSpPr>
          <p:cNvPr id="89" name="Shape 87"/>
          <p:cNvSpPr/>
          <p:nvPr/>
        </p:nvSpPr>
        <p:spPr>
          <a:xfrm>
            <a:off x="4937760" y="2926080"/>
            <a:ext cx="1097280" cy="3383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0" name="Shape 88"/>
          <p:cNvSpPr/>
          <p:nvPr/>
        </p:nvSpPr>
        <p:spPr>
          <a:xfrm>
            <a:off x="7315200" y="2926080"/>
            <a:ext cx="1280160" cy="3383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1" name="Shape 89"/>
          <p:cNvSpPr/>
          <p:nvPr/>
        </p:nvSpPr>
        <p:spPr>
          <a:xfrm>
            <a:off x="7680960" y="2926080"/>
            <a:ext cx="731520" cy="3383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2" name="Text 90"/>
          <p:cNvSpPr/>
          <p:nvPr/>
        </p:nvSpPr>
        <p:spPr>
          <a:xfrm>
            <a:off x="4937760" y="2926080"/>
            <a:ext cx="1097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</a:t>
            </a:r>
            <a:endParaRPr lang="en-US" sz="1100" dirty="0"/>
          </a:p>
        </p:txBody>
      </p:sp>
      <p:sp>
        <p:nvSpPr>
          <p:cNvPr id="93" name="Text 91"/>
          <p:cNvSpPr/>
          <p:nvPr/>
        </p:nvSpPr>
        <p:spPr>
          <a:xfrm>
            <a:off x="6035040" y="2926080"/>
            <a:ext cx="128016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1100</a:t>
            </a:r>
            <a:endParaRPr lang="en-US" sz="1000" dirty="0"/>
          </a:p>
        </p:txBody>
      </p:sp>
      <p:sp>
        <p:nvSpPr>
          <p:cNvPr id="94" name="Text 92"/>
          <p:cNvSpPr/>
          <p:nvPr/>
        </p:nvSpPr>
        <p:spPr>
          <a:xfrm>
            <a:off x="7315200" y="2926080"/>
            <a:ext cx="7315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200" dirty="0"/>
          </a:p>
        </p:txBody>
      </p:sp>
      <p:sp>
        <p:nvSpPr>
          <p:cNvPr id="95" name="Shape 93"/>
          <p:cNvSpPr/>
          <p:nvPr/>
        </p:nvSpPr>
        <p:spPr>
          <a:xfrm>
            <a:off x="4937760" y="3291840"/>
            <a:ext cx="1097280" cy="338328"/>
          </a:xfrm>
          <a:prstGeom prst="rect">
            <a:avLst/>
          </a:prstGeom>
          <a:solidFill>
            <a:srgbClr val="EEF5FB"/>
          </a:solidFill>
          <a:ln/>
        </p:spPr>
      </p:sp>
      <p:sp>
        <p:nvSpPr>
          <p:cNvPr id="96" name="Shape 94"/>
          <p:cNvSpPr/>
          <p:nvPr/>
        </p:nvSpPr>
        <p:spPr>
          <a:xfrm>
            <a:off x="7315200" y="3291840"/>
            <a:ext cx="1280160" cy="338328"/>
          </a:xfrm>
          <a:prstGeom prst="rect">
            <a:avLst/>
          </a:prstGeom>
          <a:solidFill>
            <a:srgbClr val="EEF5FB"/>
          </a:solidFill>
          <a:ln/>
        </p:spPr>
      </p:sp>
      <p:sp>
        <p:nvSpPr>
          <p:cNvPr id="97" name="Shape 95"/>
          <p:cNvSpPr/>
          <p:nvPr/>
        </p:nvSpPr>
        <p:spPr>
          <a:xfrm>
            <a:off x="7680960" y="3291840"/>
            <a:ext cx="731520" cy="338328"/>
          </a:xfrm>
          <a:prstGeom prst="rect">
            <a:avLst/>
          </a:prstGeom>
          <a:solidFill>
            <a:srgbClr val="EEF5FB"/>
          </a:solidFill>
          <a:ln/>
        </p:spPr>
      </p:sp>
      <p:sp>
        <p:nvSpPr>
          <p:cNvPr id="98" name="Text 96"/>
          <p:cNvSpPr/>
          <p:nvPr/>
        </p:nvSpPr>
        <p:spPr>
          <a:xfrm>
            <a:off x="4937760" y="3291840"/>
            <a:ext cx="1097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</a:t>
            </a:r>
            <a:endParaRPr lang="en-US" sz="1100" dirty="0"/>
          </a:p>
        </p:txBody>
      </p:sp>
      <p:sp>
        <p:nvSpPr>
          <p:cNvPr id="99" name="Text 97"/>
          <p:cNvSpPr/>
          <p:nvPr/>
        </p:nvSpPr>
        <p:spPr>
          <a:xfrm>
            <a:off x="6035040" y="3291840"/>
            <a:ext cx="128016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1101</a:t>
            </a:r>
            <a:endParaRPr lang="en-US" sz="1000" dirty="0"/>
          </a:p>
        </p:txBody>
      </p:sp>
      <p:sp>
        <p:nvSpPr>
          <p:cNvPr id="100" name="Text 98"/>
          <p:cNvSpPr/>
          <p:nvPr/>
        </p:nvSpPr>
        <p:spPr>
          <a:xfrm>
            <a:off x="7315200" y="3291840"/>
            <a:ext cx="7315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endParaRPr lang="en-US" sz="1200" dirty="0"/>
          </a:p>
        </p:txBody>
      </p:sp>
      <p:sp>
        <p:nvSpPr>
          <p:cNvPr id="101" name="Shape 99"/>
          <p:cNvSpPr/>
          <p:nvPr/>
        </p:nvSpPr>
        <p:spPr>
          <a:xfrm>
            <a:off x="4937760" y="3657600"/>
            <a:ext cx="1097280" cy="3383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02" name="Shape 100"/>
          <p:cNvSpPr/>
          <p:nvPr/>
        </p:nvSpPr>
        <p:spPr>
          <a:xfrm>
            <a:off x="7315200" y="3657600"/>
            <a:ext cx="1280160" cy="3383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03" name="Shape 101"/>
          <p:cNvSpPr/>
          <p:nvPr/>
        </p:nvSpPr>
        <p:spPr>
          <a:xfrm>
            <a:off x="7680960" y="3657600"/>
            <a:ext cx="731520" cy="3383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04" name="Text 102"/>
          <p:cNvSpPr/>
          <p:nvPr/>
        </p:nvSpPr>
        <p:spPr>
          <a:xfrm>
            <a:off x="4937760" y="3657600"/>
            <a:ext cx="1097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</a:t>
            </a:r>
            <a:endParaRPr lang="en-US" sz="1100" dirty="0"/>
          </a:p>
        </p:txBody>
      </p:sp>
      <p:sp>
        <p:nvSpPr>
          <p:cNvPr id="105" name="Text 103"/>
          <p:cNvSpPr/>
          <p:nvPr/>
        </p:nvSpPr>
        <p:spPr>
          <a:xfrm>
            <a:off x="6035040" y="3657600"/>
            <a:ext cx="128016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1110</a:t>
            </a:r>
            <a:endParaRPr lang="en-US" sz="1000" dirty="0"/>
          </a:p>
        </p:txBody>
      </p:sp>
      <p:sp>
        <p:nvSpPr>
          <p:cNvPr id="106" name="Text 104"/>
          <p:cNvSpPr/>
          <p:nvPr/>
        </p:nvSpPr>
        <p:spPr>
          <a:xfrm>
            <a:off x="7315200" y="3657600"/>
            <a:ext cx="7315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</a:t>
            </a:r>
            <a:endParaRPr lang="en-US" sz="1200" dirty="0"/>
          </a:p>
        </p:txBody>
      </p:sp>
      <p:sp>
        <p:nvSpPr>
          <p:cNvPr id="107" name="Shape 105"/>
          <p:cNvSpPr/>
          <p:nvPr/>
        </p:nvSpPr>
        <p:spPr>
          <a:xfrm>
            <a:off x="4937760" y="4023360"/>
            <a:ext cx="1097280" cy="338328"/>
          </a:xfrm>
          <a:prstGeom prst="rect">
            <a:avLst/>
          </a:prstGeom>
          <a:solidFill>
            <a:srgbClr val="EEF5FB"/>
          </a:solidFill>
          <a:ln/>
        </p:spPr>
      </p:sp>
      <p:sp>
        <p:nvSpPr>
          <p:cNvPr id="108" name="Shape 106"/>
          <p:cNvSpPr/>
          <p:nvPr/>
        </p:nvSpPr>
        <p:spPr>
          <a:xfrm>
            <a:off x="7315200" y="4023360"/>
            <a:ext cx="1280160" cy="338328"/>
          </a:xfrm>
          <a:prstGeom prst="rect">
            <a:avLst/>
          </a:prstGeom>
          <a:solidFill>
            <a:srgbClr val="EEF5FB"/>
          </a:solidFill>
          <a:ln/>
        </p:spPr>
      </p:sp>
      <p:sp>
        <p:nvSpPr>
          <p:cNvPr id="109" name="Shape 107"/>
          <p:cNvSpPr/>
          <p:nvPr/>
        </p:nvSpPr>
        <p:spPr>
          <a:xfrm>
            <a:off x="7680960" y="4023360"/>
            <a:ext cx="731520" cy="338328"/>
          </a:xfrm>
          <a:prstGeom prst="rect">
            <a:avLst/>
          </a:prstGeom>
          <a:solidFill>
            <a:srgbClr val="EEF5FB"/>
          </a:solidFill>
          <a:ln/>
        </p:spPr>
      </p:sp>
      <p:sp>
        <p:nvSpPr>
          <p:cNvPr id="110" name="Text 108"/>
          <p:cNvSpPr/>
          <p:nvPr/>
        </p:nvSpPr>
        <p:spPr>
          <a:xfrm>
            <a:off x="4937760" y="4023360"/>
            <a:ext cx="1097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</a:t>
            </a:r>
            <a:endParaRPr lang="en-US" sz="1100" dirty="0"/>
          </a:p>
        </p:txBody>
      </p:sp>
      <p:sp>
        <p:nvSpPr>
          <p:cNvPr id="111" name="Text 109"/>
          <p:cNvSpPr/>
          <p:nvPr/>
        </p:nvSpPr>
        <p:spPr>
          <a:xfrm>
            <a:off x="6035040" y="4023360"/>
            <a:ext cx="128016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1111</a:t>
            </a:r>
            <a:endParaRPr lang="en-US" sz="1000" dirty="0"/>
          </a:p>
        </p:txBody>
      </p:sp>
      <p:sp>
        <p:nvSpPr>
          <p:cNvPr id="112" name="Text 110"/>
          <p:cNvSpPr/>
          <p:nvPr/>
        </p:nvSpPr>
        <p:spPr>
          <a:xfrm>
            <a:off x="7315200" y="4023360"/>
            <a:ext cx="7315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</a:t>
            </a:r>
            <a:endParaRPr lang="en-US" sz="1200" dirty="0"/>
          </a:p>
        </p:txBody>
      </p:sp>
      <p:sp>
        <p:nvSpPr>
          <p:cNvPr id="113" name="Shape 111"/>
          <p:cNvSpPr/>
          <p:nvPr/>
        </p:nvSpPr>
        <p:spPr>
          <a:xfrm>
            <a:off x="6217920" y="1097280"/>
            <a:ext cx="2651760" cy="3566160"/>
          </a:xfrm>
          <a:prstGeom prst="rect">
            <a:avLst/>
          </a:prstGeom>
          <a:solidFill>
            <a:srgbClr val="003366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4" name="Text 112"/>
          <p:cNvSpPr/>
          <p:nvPr/>
        </p:nvSpPr>
        <p:spPr>
          <a:xfrm>
            <a:off x="6217920" y="1097280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 begegnet uns Hex?</a:t>
            </a:r>
            <a:endParaRPr lang="en-US" sz="1200" dirty="0"/>
          </a:p>
        </p:txBody>
      </p:sp>
      <p:sp>
        <p:nvSpPr>
          <p:cNvPr id="115" name="Text 113"/>
          <p:cNvSpPr/>
          <p:nvPr/>
        </p:nvSpPr>
        <p:spPr>
          <a:xfrm>
            <a:off x="6263640" y="1572768"/>
            <a:ext cx="1280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Farben (CSS):</a:t>
            </a:r>
            <a:endParaRPr lang="en-US" sz="1000" dirty="0"/>
          </a:p>
        </p:txBody>
      </p:sp>
      <p:sp>
        <p:nvSpPr>
          <p:cNvPr id="116" name="Shape 114"/>
          <p:cNvSpPr/>
          <p:nvPr/>
        </p:nvSpPr>
        <p:spPr>
          <a:xfrm>
            <a:off x="7498080" y="1581912"/>
            <a:ext cx="1234440" cy="34747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117" name="Text 115"/>
          <p:cNvSpPr/>
          <p:nvPr/>
        </p:nvSpPr>
        <p:spPr>
          <a:xfrm>
            <a:off x="7498080" y="1581912"/>
            <a:ext cx="1234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#003366</a:t>
            </a:r>
            <a:endParaRPr lang="en-US" sz="1000" dirty="0"/>
          </a:p>
        </p:txBody>
      </p:sp>
      <p:sp>
        <p:nvSpPr>
          <p:cNvPr id="118" name="Text 116"/>
          <p:cNvSpPr/>
          <p:nvPr/>
        </p:nvSpPr>
        <p:spPr>
          <a:xfrm>
            <a:off x="6263640" y="2084832"/>
            <a:ext cx="1280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MAC-Adresse:</a:t>
            </a:r>
            <a:endParaRPr lang="en-US" sz="1000" dirty="0"/>
          </a:p>
        </p:txBody>
      </p:sp>
      <p:sp>
        <p:nvSpPr>
          <p:cNvPr id="119" name="Shape 117"/>
          <p:cNvSpPr/>
          <p:nvPr/>
        </p:nvSpPr>
        <p:spPr>
          <a:xfrm>
            <a:off x="7498080" y="2093976"/>
            <a:ext cx="1234440" cy="34747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120" name="Text 118"/>
          <p:cNvSpPr/>
          <p:nvPr/>
        </p:nvSpPr>
        <p:spPr>
          <a:xfrm>
            <a:off x="7498080" y="2093976"/>
            <a:ext cx="1234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00:1A:2B:3C</a:t>
            </a:r>
            <a:endParaRPr lang="en-US" sz="1000" dirty="0"/>
          </a:p>
        </p:txBody>
      </p:sp>
      <p:sp>
        <p:nvSpPr>
          <p:cNvPr id="121" name="Text 119"/>
          <p:cNvSpPr/>
          <p:nvPr/>
        </p:nvSpPr>
        <p:spPr>
          <a:xfrm>
            <a:off x="6263640" y="2596896"/>
            <a:ext cx="1280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 (IPv6):</a:t>
            </a:r>
            <a:endParaRPr lang="en-US" sz="1000" dirty="0"/>
          </a:p>
        </p:txBody>
      </p:sp>
      <p:sp>
        <p:nvSpPr>
          <p:cNvPr id="122" name="Shape 120"/>
          <p:cNvSpPr/>
          <p:nvPr/>
        </p:nvSpPr>
        <p:spPr>
          <a:xfrm>
            <a:off x="7498080" y="2606040"/>
            <a:ext cx="1234440" cy="34747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123" name="Text 121"/>
          <p:cNvSpPr/>
          <p:nvPr/>
        </p:nvSpPr>
        <p:spPr>
          <a:xfrm>
            <a:off x="7498080" y="2606040"/>
            <a:ext cx="1234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::1</a:t>
            </a:r>
            <a:endParaRPr lang="en-US" sz="1000" dirty="0"/>
          </a:p>
        </p:txBody>
      </p:sp>
      <p:sp>
        <p:nvSpPr>
          <p:cNvPr id="124" name="Text 122"/>
          <p:cNvSpPr/>
          <p:nvPr/>
        </p:nvSpPr>
        <p:spPr>
          <a:xfrm>
            <a:off x="6263640" y="3108960"/>
            <a:ext cx="1280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ASCII-Code:</a:t>
            </a:r>
            <a:endParaRPr lang="en-US" sz="1000" dirty="0"/>
          </a:p>
        </p:txBody>
      </p:sp>
      <p:sp>
        <p:nvSpPr>
          <p:cNvPr id="125" name="Shape 123"/>
          <p:cNvSpPr/>
          <p:nvPr/>
        </p:nvSpPr>
        <p:spPr>
          <a:xfrm>
            <a:off x="7498080" y="3118104"/>
            <a:ext cx="1234440" cy="34747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126" name="Text 124"/>
          <p:cNvSpPr/>
          <p:nvPr/>
        </p:nvSpPr>
        <p:spPr>
          <a:xfrm>
            <a:off x="7498080" y="3118104"/>
            <a:ext cx="1234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41 = 'A'</a:t>
            </a:r>
            <a:endParaRPr lang="en-US" sz="1000" dirty="0"/>
          </a:p>
        </p:txBody>
      </p:sp>
      <p:sp>
        <p:nvSpPr>
          <p:cNvPr id="127" name="Text 125"/>
          <p:cNvSpPr/>
          <p:nvPr/>
        </p:nvSpPr>
        <p:spPr>
          <a:xfrm>
            <a:off x="6263640" y="3621024"/>
            <a:ext cx="1280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Speicheradr.:</a:t>
            </a:r>
            <a:endParaRPr lang="en-US" sz="1000" dirty="0"/>
          </a:p>
        </p:txBody>
      </p:sp>
      <p:sp>
        <p:nvSpPr>
          <p:cNvPr id="128" name="Shape 126"/>
          <p:cNvSpPr/>
          <p:nvPr/>
        </p:nvSpPr>
        <p:spPr>
          <a:xfrm>
            <a:off x="7498080" y="3630168"/>
            <a:ext cx="1234440" cy="34747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129" name="Text 127"/>
          <p:cNvSpPr/>
          <p:nvPr/>
        </p:nvSpPr>
        <p:spPr>
          <a:xfrm>
            <a:off x="7498080" y="3630168"/>
            <a:ext cx="1234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0x0041F7C0</a:t>
            </a:r>
            <a:endParaRPr lang="en-US" sz="1000" dirty="0"/>
          </a:p>
        </p:txBody>
      </p:sp>
      <p:sp>
        <p:nvSpPr>
          <p:cNvPr id="130" name="Text 128"/>
          <p:cNvSpPr/>
          <p:nvPr/>
        </p:nvSpPr>
        <p:spPr>
          <a:xfrm>
            <a:off x="6263640" y="4133088"/>
            <a:ext cx="1280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Dateisignaturen:</a:t>
            </a:r>
            <a:endParaRPr lang="en-US" sz="1000" dirty="0"/>
          </a:p>
        </p:txBody>
      </p:sp>
      <p:sp>
        <p:nvSpPr>
          <p:cNvPr id="131" name="Shape 129"/>
          <p:cNvSpPr/>
          <p:nvPr/>
        </p:nvSpPr>
        <p:spPr>
          <a:xfrm>
            <a:off x="7498080" y="4142232"/>
            <a:ext cx="1234440" cy="34747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132" name="Text 130"/>
          <p:cNvSpPr/>
          <p:nvPr/>
        </p:nvSpPr>
        <p:spPr>
          <a:xfrm>
            <a:off x="7498080" y="4142232"/>
            <a:ext cx="1234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FF D8 FF (JPG)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Umrechnung: Dezimal → Binär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CCE0F0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Zahlensysteme &amp; Bitfolgen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7 von 16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E0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74320" y="777240"/>
            <a:ext cx="8595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Methode: Fortlaufende Division durch 2  –  Reste von unten lesen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320040" y="1143000"/>
            <a:ext cx="274320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2" name="Shape 10"/>
          <p:cNvSpPr/>
          <p:nvPr/>
        </p:nvSpPr>
        <p:spPr>
          <a:xfrm>
            <a:off x="3108960" y="1143000"/>
            <a:ext cx="137160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3" name="Shape 11"/>
          <p:cNvSpPr/>
          <p:nvPr/>
        </p:nvSpPr>
        <p:spPr>
          <a:xfrm>
            <a:off x="4526280" y="1143000"/>
            <a:ext cx="109728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4" name="Text 12"/>
          <p:cNvSpPr/>
          <p:nvPr/>
        </p:nvSpPr>
        <p:spPr>
          <a:xfrm>
            <a:off x="320040" y="1143000"/>
            <a:ext cx="2743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Division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108960" y="114300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Quotient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526280" y="1143000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320040" y="1527048"/>
            <a:ext cx="2743200" cy="32918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8" name="Shape 16"/>
          <p:cNvSpPr/>
          <p:nvPr/>
        </p:nvSpPr>
        <p:spPr>
          <a:xfrm>
            <a:off x="3108960" y="1527048"/>
            <a:ext cx="1371600" cy="32918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9" name="Shape 17"/>
          <p:cNvSpPr/>
          <p:nvPr/>
        </p:nvSpPr>
        <p:spPr>
          <a:xfrm>
            <a:off x="4526280" y="1527048"/>
            <a:ext cx="1097280" cy="32918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0" name="Text 18"/>
          <p:cNvSpPr/>
          <p:nvPr/>
        </p:nvSpPr>
        <p:spPr>
          <a:xfrm>
            <a:off x="320040" y="1527048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182 ÷ 2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108960" y="1527048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91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526280" y="1527048"/>
            <a:ext cx="1097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320040" y="1874520"/>
            <a:ext cx="2743200" cy="32918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4" name="Shape 22"/>
          <p:cNvSpPr/>
          <p:nvPr/>
        </p:nvSpPr>
        <p:spPr>
          <a:xfrm>
            <a:off x="3108960" y="1874520"/>
            <a:ext cx="1371600" cy="32918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5" name="Shape 23"/>
          <p:cNvSpPr/>
          <p:nvPr/>
        </p:nvSpPr>
        <p:spPr>
          <a:xfrm>
            <a:off x="4526280" y="1874520"/>
            <a:ext cx="1097280" cy="329184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6" name="Text 24"/>
          <p:cNvSpPr/>
          <p:nvPr/>
        </p:nvSpPr>
        <p:spPr>
          <a:xfrm>
            <a:off x="320040" y="1874520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91 ÷ 2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3108960" y="1874520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45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4526280" y="1874520"/>
            <a:ext cx="1097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320040" y="2221992"/>
            <a:ext cx="2743200" cy="32918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0" name="Shape 28"/>
          <p:cNvSpPr/>
          <p:nvPr/>
        </p:nvSpPr>
        <p:spPr>
          <a:xfrm>
            <a:off x="3108960" y="2221992"/>
            <a:ext cx="1371600" cy="32918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1" name="Shape 29"/>
          <p:cNvSpPr/>
          <p:nvPr/>
        </p:nvSpPr>
        <p:spPr>
          <a:xfrm>
            <a:off x="4526280" y="2221992"/>
            <a:ext cx="1097280" cy="329184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2" name="Text 30"/>
          <p:cNvSpPr/>
          <p:nvPr/>
        </p:nvSpPr>
        <p:spPr>
          <a:xfrm>
            <a:off x="320040" y="2221992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45 ÷ 2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3108960" y="2221992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22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4526280" y="2221992"/>
            <a:ext cx="1097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320040" y="2569464"/>
            <a:ext cx="2743200" cy="32918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6" name="Shape 34"/>
          <p:cNvSpPr/>
          <p:nvPr/>
        </p:nvSpPr>
        <p:spPr>
          <a:xfrm>
            <a:off x="3108960" y="2569464"/>
            <a:ext cx="1371600" cy="32918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7" name="Shape 35"/>
          <p:cNvSpPr/>
          <p:nvPr/>
        </p:nvSpPr>
        <p:spPr>
          <a:xfrm>
            <a:off x="4526280" y="2569464"/>
            <a:ext cx="1097280" cy="32918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8" name="Text 36"/>
          <p:cNvSpPr/>
          <p:nvPr/>
        </p:nvSpPr>
        <p:spPr>
          <a:xfrm>
            <a:off x="320040" y="2569464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22 ÷ 2</a:t>
            </a:r>
            <a:endParaRPr lang="en-US" sz="1200" dirty="0"/>
          </a:p>
        </p:txBody>
      </p:sp>
      <p:sp>
        <p:nvSpPr>
          <p:cNvPr id="39" name="Text 37"/>
          <p:cNvSpPr/>
          <p:nvPr/>
        </p:nvSpPr>
        <p:spPr>
          <a:xfrm>
            <a:off x="3108960" y="2569464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4526280" y="2569464"/>
            <a:ext cx="1097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200" dirty="0"/>
          </a:p>
        </p:txBody>
      </p:sp>
      <p:sp>
        <p:nvSpPr>
          <p:cNvPr id="41" name="Shape 39"/>
          <p:cNvSpPr/>
          <p:nvPr/>
        </p:nvSpPr>
        <p:spPr>
          <a:xfrm>
            <a:off x="320040" y="2916936"/>
            <a:ext cx="2743200" cy="32918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2" name="Shape 40"/>
          <p:cNvSpPr/>
          <p:nvPr/>
        </p:nvSpPr>
        <p:spPr>
          <a:xfrm>
            <a:off x="3108960" y="2916936"/>
            <a:ext cx="1371600" cy="32918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3" name="Shape 41"/>
          <p:cNvSpPr/>
          <p:nvPr/>
        </p:nvSpPr>
        <p:spPr>
          <a:xfrm>
            <a:off x="4526280" y="2916936"/>
            <a:ext cx="1097280" cy="329184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4" name="Text 42"/>
          <p:cNvSpPr/>
          <p:nvPr/>
        </p:nvSpPr>
        <p:spPr>
          <a:xfrm>
            <a:off x="320040" y="2916936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11 ÷ 2</a:t>
            </a:r>
            <a:endParaRPr lang="en-US" sz="1200" dirty="0"/>
          </a:p>
        </p:txBody>
      </p:sp>
      <p:sp>
        <p:nvSpPr>
          <p:cNvPr id="45" name="Text 43"/>
          <p:cNvSpPr/>
          <p:nvPr/>
        </p:nvSpPr>
        <p:spPr>
          <a:xfrm>
            <a:off x="3108960" y="2916936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5</a:t>
            </a:r>
            <a:endParaRPr lang="en-US" sz="1200" dirty="0"/>
          </a:p>
        </p:txBody>
      </p:sp>
      <p:sp>
        <p:nvSpPr>
          <p:cNvPr id="46" name="Text 44"/>
          <p:cNvSpPr/>
          <p:nvPr/>
        </p:nvSpPr>
        <p:spPr>
          <a:xfrm>
            <a:off x="4526280" y="2916936"/>
            <a:ext cx="1097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200" dirty="0"/>
          </a:p>
        </p:txBody>
      </p:sp>
      <p:sp>
        <p:nvSpPr>
          <p:cNvPr id="47" name="Shape 45"/>
          <p:cNvSpPr/>
          <p:nvPr/>
        </p:nvSpPr>
        <p:spPr>
          <a:xfrm>
            <a:off x="320040" y="3264408"/>
            <a:ext cx="2743200" cy="32918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8" name="Shape 46"/>
          <p:cNvSpPr/>
          <p:nvPr/>
        </p:nvSpPr>
        <p:spPr>
          <a:xfrm>
            <a:off x="3108960" y="3264408"/>
            <a:ext cx="1371600" cy="32918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9" name="Shape 47"/>
          <p:cNvSpPr/>
          <p:nvPr/>
        </p:nvSpPr>
        <p:spPr>
          <a:xfrm>
            <a:off x="4526280" y="3264408"/>
            <a:ext cx="1097280" cy="329184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50" name="Text 48"/>
          <p:cNvSpPr/>
          <p:nvPr/>
        </p:nvSpPr>
        <p:spPr>
          <a:xfrm>
            <a:off x="320040" y="3264408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5 ÷ 2</a:t>
            </a:r>
            <a:endParaRPr lang="en-US" sz="1200" dirty="0"/>
          </a:p>
        </p:txBody>
      </p:sp>
      <p:sp>
        <p:nvSpPr>
          <p:cNvPr id="51" name="Text 49"/>
          <p:cNvSpPr/>
          <p:nvPr/>
        </p:nvSpPr>
        <p:spPr>
          <a:xfrm>
            <a:off x="3108960" y="3264408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2</a:t>
            </a:r>
            <a:endParaRPr lang="en-US" sz="1200" dirty="0"/>
          </a:p>
        </p:txBody>
      </p:sp>
      <p:sp>
        <p:nvSpPr>
          <p:cNvPr id="52" name="Text 50"/>
          <p:cNvSpPr/>
          <p:nvPr/>
        </p:nvSpPr>
        <p:spPr>
          <a:xfrm>
            <a:off x="4526280" y="3264408"/>
            <a:ext cx="1097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200" dirty="0"/>
          </a:p>
        </p:txBody>
      </p:sp>
      <p:sp>
        <p:nvSpPr>
          <p:cNvPr id="53" name="Shape 51"/>
          <p:cNvSpPr/>
          <p:nvPr/>
        </p:nvSpPr>
        <p:spPr>
          <a:xfrm>
            <a:off x="320040" y="3611880"/>
            <a:ext cx="2743200" cy="32918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4" name="Shape 52"/>
          <p:cNvSpPr/>
          <p:nvPr/>
        </p:nvSpPr>
        <p:spPr>
          <a:xfrm>
            <a:off x="3108960" y="3611880"/>
            <a:ext cx="1371600" cy="32918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5" name="Shape 53"/>
          <p:cNvSpPr/>
          <p:nvPr/>
        </p:nvSpPr>
        <p:spPr>
          <a:xfrm>
            <a:off x="4526280" y="3611880"/>
            <a:ext cx="1097280" cy="32918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6" name="Text 54"/>
          <p:cNvSpPr/>
          <p:nvPr/>
        </p:nvSpPr>
        <p:spPr>
          <a:xfrm>
            <a:off x="320040" y="3611880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2 ÷ 2</a:t>
            </a:r>
            <a:endParaRPr lang="en-US" sz="1200" dirty="0"/>
          </a:p>
        </p:txBody>
      </p:sp>
      <p:sp>
        <p:nvSpPr>
          <p:cNvPr id="57" name="Text 55"/>
          <p:cNvSpPr/>
          <p:nvPr/>
        </p:nvSpPr>
        <p:spPr>
          <a:xfrm>
            <a:off x="3108960" y="3611880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1</a:t>
            </a:r>
            <a:endParaRPr lang="en-US" sz="1200" dirty="0"/>
          </a:p>
        </p:txBody>
      </p:sp>
      <p:sp>
        <p:nvSpPr>
          <p:cNvPr id="58" name="Text 56"/>
          <p:cNvSpPr/>
          <p:nvPr/>
        </p:nvSpPr>
        <p:spPr>
          <a:xfrm>
            <a:off x="4526280" y="3611880"/>
            <a:ext cx="1097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200" dirty="0"/>
          </a:p>
        </p:txBody>
      </p:sp>
      <p:sp>
        <p:nvSpPr>
          <p:cNvPr id="59" name="Shape 57"/>
          <p:cNvSpPr/>
          <p:nvPr/>
        </p:nvSpPr>
        <p:spPr>
          <a:xfrm>
            <a:off x="320040" y="3959352"/>
            <a:ext cx="2743200" cy="32918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60" name="Shape 58"/>
          <p:cNvSpPr/>
          <p:nvPr/>
        </p:nvSpPr>
        <p:spPr>
          <a:xfrm>
            <a:off x="3108960" y="3959352"/>
            <a:ext cx="1371600" cy="32918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61" name="Shape 59"/>
          <p:cNvSpPr/>
          <p:nvPr/>
        </p:nvSpPr>
        <p:spPr>
          <a:xfrm>
            <a:off x="4526280" y="3959352"/>
            <a:ext cx="1097280" cy="329184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62" name="Text 60"/>
          <p:cNvSpPr/>
          <p:nvPr/>
        </p:nvSpPr>
        <p:spPr>
          <a:xfrm>
            <a:off x="320040" y="3959352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1 ÷ 2</a:t>
            </a:r>
            <a:endParaRPr lang="en-US" sz="1200" dirty="0"/>
          </a:p>
        </p:txBody>
      </p:sp>
      <p:sp>
        <p:nvSpPr>
          <p:cNvPr id="63" name="Text 61"/>
          <p:cNvSpPr/>
          <p:nvPr/>
        </p:nvSpPr>
        <p:spPr>
          <a:xfrm>
            <a:off x="3108960" y="3959352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0</a:t>
            </a:r>
            <a:endParaRPr lang="en-US" sz="1200" dirty="0"/>
          </a:p>
        </p:txBody>
      </p:sp>
      <p:sp>
        <p:nvSpPr>
          <p:cNvPr id="64" name="Text 62"/>
          <p:cNvSpPr/>
          <p:nvPr/>
        </p:nvSpPr>
        <p:spPr>
          <a:xfrm>
            <a:off x="4526280" y="3959352"/>
            <a:ext cx="1097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200" dirty="0"/>
          </a:p>
        </p:txBody>
      </p:sp>
      <p:sp>
        <p:nvSpPr>
          <p:cNvPr id="65" name="Text 63"/>
          <p:cNvSpPr/>
          <p:nvPr/>
        </p:nvSpPr>
        <p:spPr>
          <a:xfrm>
            <a:off x="5760720" y="132588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Reste von unten nach oben lesen!</a:t>
            </a:r>
            <a:endParaRPr lang="en-US" sz="1100" dirty="0"/>
          </a:p>
        </p:txBody>
      </p:sp>
      <p:sp>
        <p:nvSpPr>
          <p:cNvPr id="66" name="Shape 64"/>
          <p:cNvSpPr/>
          <p:nvPr/>
        </p:nvSpPr>
        <p:spPr>
          <a:xfrm>
            <a:off x="5760720" y="1737360"/>
            <a:ext cx="3108960" cy="914400"/>
          </a:xfrm>
          <a:prstGeom prst="rect">
            <a:avLst/>
          </a:prstGeom>
          <a:solidFill>
            <a:srgbClr val="003366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7" name="Text 65"/>
          <p:cNvSpPr/>
          <p:nvPr/>
        </p:nvSpPr>
        <p:spPr>
          <a:xfrm>
            <a:off x="5760720" y="173736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182₁₀</a:t>
            </a:r>
            <a:endParaRPr lang="en-US" sz="2000" dirty="0"/>
          </a:p>
        </p:txBody>
      </p:sp>
      <p:sp>
        <p:nvSpPr>
          <p:cNvPr id="68" name="Text 66"/>
          <p:cNvSpPr/>
          <p:nvPr/>
        </p:nvSpPr>
        <p:spPr>
          <a:xfrm>
            <a:off x="5760720" y="21488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 1011 0110₂</a:t>
            </a:r>
            <a:endParaRPr lang="en-US" sz="2000" dirty="0"/>
          </a:p>
        </p:txBody>
      </p:sp>
      <p:sp>
        <p:nvSpPr>
          <p:cNvPr id="69" name="Shape 67"/>
          <p:cNvSpPr/>
          <p:nvPr/>
        </p:nvSpPr>
        <p:spPr>
          <a:xfrm>
            <a:off x="274320" y="4389120"/>
            <a:ext cx="8686800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70" name="Text 68"/>
          <p:cNvSpPr/>
          <p:nvPr/>
        </p:nvSpPr>
        <p:spPr>
          <a:xfrm>
            <a:off x="274320" y="4389120"/>
            <a:ext cx="8686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Tipp: Binär → Dezimal: Jede 1-Stelle addieren (128 + 32 + 16 + 4 + 2 = 182)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Umrechnung: Dezimal ↔ Hexadezimal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CCE0F0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Zahlensysteme &amp; Bitfolgen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8 von 16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E0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74320" y="822960"/>
            <a:ext cx="402336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1" name="Text 9"/>
          <p:cNvSpPr/>
          <p:nvPr/>
        </p:nvSpPr>
        <p:spPr>
          <a:xfrm>
            <a:off x="274320" y="822960"/>
            <a:ext cx="4023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Dezimal → Hex: 182 ÷ 16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274320" y="1207008"/>
            <a:ext cx="1828800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2148840" y="1207008"/>
            <a:ext cx="822960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3017520" y="1207008"/>
            <a:ext cx="1280160" cy="34747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15" name="Text 13"/>
          <p:cNvSpPr/>
          <p:nvPr/>
        </p:nvSpPr>
        <p:spPr>
          <a:xfrm>
            <a:off x="274320" y="1207008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182 ÷ 16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148840" y="1207008"/>
            <a:ext cx="822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017520" y="1207008"/>
            <a:ext cx="1280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  →  6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274320" y="1591056"/>
            <a:ext cx="1828800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19" name="Shape 17"/>
          <p:cNvSpPr/>
          <p:nvPr/>
        </p:nvSpPr>
        <p:spPr>
          <a:xfrm>
            <a:off x="2148840" y="1591056"/>
            <a:ext cx="822960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0" name="Shape 18"/>
          <p:cNvSpPr/>
          <p:nvPr/>
        </p:nvSpPr>
        <p:spPr>
          <a:xfrm>
            <a:off x="3017520" y="1591056"/>
            <a:ext cx="1280160" cy="34747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1" name="Text 19"/>
          <p:cNvSpPr/>
          <p:nvPr/>
        </p:nvSpPr>
        <p:spPr>
          <a:xfrm>
            <a:off x="274320" y="1591056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11 ÷ 16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2148840" y="1591056"/>
            <a:ext cx="822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0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3017520" y="1591056"/>
            <a:ext cx="1280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  →  B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74320" y="2011680"/>
            <a:ext cx="4023360" cy="457200"/>
          </a:xfrm>
          <a:prstGeom prst="rect">
            <a:avLst/>
          </a:prstGeom>
          <a:solidFill>
            <a:srgbClr val="003366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274320" y="20116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182₁₀  =  B6₁₆</a:t>
            </a:r>
            <a:endParaRPr lang="en-US" sz="2000" dirty="0"/>
          </a:p>
        </p:txBody>
      </p:sp>
      <p:sp>
        <p:nvSpPr>
          <p:cNvPr id="26" name="Shape 24"/>
          <p:cNvSpPr/>
          <p:nvPr/>
        </p:nvSpPr>
        <p:spPr>
          <a:xfrm>
            <a:off x="4846320" y="822960"/>
            <a:ext cx="4023360" cy="34747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7" name="Text 25"/>
          <p:cNvSpPr/>
          <p:nvPr/>
        </p:nvSpPr>
        <p:spPr>
          <a:xfrm>
            <a:off x="4846320" y="822960"/>
            <a:ext cx="4023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Hex → Dezimal: B6₁₆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4846320" y="1234440"/>
            <a:ext cx="40233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  ×  16¹  =  11  ×  16  =  176
6  ×  16⁰  =   6  ×   1  =    6
</a:t>
            </a:r>
            <a:r>
              <a:rPr lang="en-US" sz="1400" b="1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176 + 6 = 182₁₀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274320" y="2651760"/>
            <a:ext cx="8595360" cy="32004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0" name="Text 28"/>
          <p:cNvSpPr/>
          <p:nvPr/>
        </p:nvSpPr>
        <p:spPr>
          <a:xfrm>
            <a:off x="274320" y="2651760"/>
            <a:ext cx="8595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Shortcut: Binär → Hex  –  je 4 Bit = 1 Hex-Stelle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1371600" y="3090672"/>
            <a:ext cx="2286000" cy="502920"/>
          </a:xfrm>
          <a:prstGeom prst="rect">
            <a:avLst/>
          </a:prstGeom>
          <a:solidFill>
            <a:srgbClr val="003366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1371600" y="3090672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1011</a:t>
            </a:r>
            <a:endParaRPr lang="en-US" sz="2200" dirty="0"/>
          </a:p>
        </p:txBody>
      </p:sp>
      <p:sp>
        <p:nvSpPr>
          <p:cNvPr id="33" name="Text 31"/>
          <p:cNvSpPr/>
          <p:nvPr/>
        </p:nvSpPr>
        <p:spPr>
          <a:xfrm>
            <a:off x="1371600" y="3630168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1800" dirty="0"/>
          </a:p>
        </p:txBody>
      </p:sp>
      <p:sp>
        <p:nvSpPr>
          <p:cNvPr id="34" name="Shape 32"/>
          <p:cNvSpPr/>
          <p:nvPr/>
        </p:nvSpPr>
        <p:spPr>
          <a:xfrm>
            <a:off x="1371600" y="3913632"/>
            <a:ext cx="2286000" cy="502920"/>
          </a:xfrm>
          <a:prstGeom prst="rect">
            <a:avLst/>
          </a:prstGeom>
          <a:solidFill>
            <a:srgbClr val="0066AA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5" name="Text 33"/>
          <p:cNvSpPr/>
          <p:nvPr/>
        </p:nvSpPr>
        <p:spPr>
          <a:xfrm>
            <a:off x="1371600" y="3913632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  (= 11)</a:t>
            </a:r>
            <a:endParaRPr lang="en-US" sz="2200" dirty="0"/>
          </a:p>
        </p:txBody>
      </p:sp>
      <p:sp>
        <p:nvSpPr>
          <p:cNvPr id="36" name="Shape 34"/>
          <p:cNvSpPr/>
          <p:nvPr/>
        </p:nvSpPr>
        <p:spPr>
          <a:xfrm>
            <a:off x="5486400" y="3090672"/>
            <a:ext cx="2286000" cy="502920"/>
          </a:xfrm>
          <a:prstGeom prst="rect">
            <a:avLst/>
          </a:prstGeom>
          <a:solidFill>
            <a:srgbClr val="003366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7" name="Text 35"/>
          <p:cNvSpPr/>
          <p:nvPr/>
        </p:nvSpPr>
        <p:spPr>
          <a:xfrm>
            <a:off x="5486400" y="3090672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0110</a:t>
            </a:r>
            <a:endParaRPr lang="en-US" sz="2200" dirty="0"/>
          </a:p>
        </p:txBody>
      </p:sp>
      <p:sp>
        <p:nvSpPr>
          <p:cNvPr id="38" name="Text 36"/>
          <p:cNvSpPr/>
          <p:nvPr/>
        </p:nvSpPr>
        <p:spPr>
          <a:xfrm>
            <a:off x="5486400" y="3630168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1800" dirty="0"/>
          </a:p>
        </p:txBody>
      </p:sp>
      <p:sp>
        <p:nvSpPr>
          <p:cNvPr id="39" name="Shape 37"/>
          <p:cNvSpPr/>
          <p:nvPr/>
        </p:nvSpPr>
        <p:spPr>
          <a:xfrm>
            <a:off x="5486400" y="3913632"/>
            <a:ext cx="2286000" cy="502920"/>
          </a:xfrm>
          <a:prstGeom prst="rect">
            <a:avLst/>
          </a:prstGeom>
          <a:solidFill>
            <a:srgbClr val="0066AA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0" name="Text 38"/>
          <p:cNvSpPr/>
          <p:nvPr/>
        </p:nvSpPr>
        <p:spPr>
          <a:xfrm>
            <a:off x="5486400" y="3913632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  (= 6)</a:t>
            </a:r>
            <a:endParaRPr lang="en-US" sz="2200" dirty="0"/>
          </a:p>
        </p:txBody>
      </p:sp>
      <p:sp>
        <p:nvSpPr>
          <p:cNvPr id="41" name="Text 39"/>
          <p:cNvSpPr/>
          <p:nvPr/>
        </p:nvSpPr>
        <p:spPr>
          <a:xfrm>
            <a:off x="3474720" y="416052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1011 0110₂  =  B6₁₆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Bit, Byte &amp; Datenmengen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CCE0F0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Zahlensysteme &amp; Bitfolgen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9 von 16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E0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74320" y="868680"/>
            <a:ext cx="1371600" cy="685800"/>
          </a:xfrm>
          <a:prstGeom prst="rect">
            <a:avLst/>
          </a:prstGeom>
          <a:solidFill>
            <a:srgbClr val="AABBCC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274320" y="86868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 Bit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737360" y="978408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Kleinste Einheit: 0 oder 1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74320" y="1783080"/>
            <a:ext cx="1371600" cy="685800"/>
          </a:xfrm>
          <a:prstGeom prst="rect">
            <a:avLst/>
          </a:prstGeom>
          <a:solidFill>
            <a:srgbClr val="7799BB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274320" y="178308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 Nibble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737360" y="1892808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Bit  →  1 Hex-Stelle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274320" y="2697480"/>
            <a:ext cx="1371600" cy="685800"/>
          </a:xfrm>
          <a:prstGeom prst="rect">
            <a:avLst/>
          </a:prstGeom>
          <a:solidFill>
            <a:srgbClr val="0066AA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274320" y="269748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 Byte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737360" y="2807208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Bit  →  256 Werte (0–255)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274320" y="3611880"/>
            <a:ext cx="1371600" cy="685800"/>
          </a:xfrm>
          <a:prstGeom prst="rect">
            <a:avLst/>
          </a:prstGeom>
          <a:solidFill>
            <a:srgbClr val="005588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274320" y="361188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 KB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737360" y="3721608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1.024 Byte  (2¹⁰)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846320" y="868680"/>
            <a:ext cx="1371600" cy="685800"/>
          </a:xfrm>
          <a:prstGeom prst="rect">
            <a:avLst/>
          </a:prstGeom>
          <a:solidFill>
            <a:srgbClr val="003366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4846320" y="86868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 MB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6309360" y="978408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1.024 KB  =  1.048.576 Byte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846320" y="1783080"/>
            <a:ext cx="1371600" cy="685800"/>
          </a:xfrm>
          <a:prstGeom prst="rect">
            <a:avLst/>
          </a:prstGeom>
          <a:solidFill>
            <a:srgbClr val="002244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4846320" y="178308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 GB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6309360" y="1892808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1.024 MB  (ca. 1 Mrd. Byte)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846320" y="2697480"/>
            <a:ext cx="1371600" cy="685800"/>
          </a:xfrm>
          <a:prstGeom prst="rect">
            <a:avLst/>
          </a:prstGeom>
          <a:solidFill>
            <a:srgbClr val="001133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4846320" y="269748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 TB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6309360" y="2807208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1.024 GB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274320" y="4434840"/>
            <a:ext cx="8686800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2" name="Text 30"/>
          <p:cNvSpPr/>
          <p:nvPr/>
        </p:nvSpPr>
        <p:spPr>
          <a:xfrm>
            <a:off x="365760" y="4434840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vs. IEC: </a:t>
            </a: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KB (SI) = 1.000 Byte  |  1 KiB (IEC) = 1.024 Byte  →  Speicherhersteller nutzen SI, Betriebssysteme IEC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Negative Zahlen – Zweierkomplement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CCE0F0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Zahlensysteme &amp; Bitfolgen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10 von 16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E0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74320" y="777240"/>
            <a:ext cx="8595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Computer haben kein Minuszeichen – negative Zahlen werden clever kodiert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274320" y="1188720"/>
            <a:ext cx="1828800" cy="749808"/>
          </a:xfrm>
          <a:prstGeom prst="rect">
            <a:avLst/>
          </a:prstGeom>
          <a:solidFill>
            <a:srgbClr val="003366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274320" y="1188720"/>
            <a:ext cx="18288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Schritt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2194560" y="1188720"/>
            <a:ext cx="4114800" cy="74980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2286000" y="1225296"/>
            <a:ext cx="39319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+5 als Binär (8 Bit)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0" y="1188720"/>
            <a:ext cx="2468880" cy="749808"/>
          </a:xfrm>
          <a:prstGeom prst="rect">
            <a:avLst/>
          </a:prstGeom>
          <a:solidFill>
            <a:srgbClr val="D6E4F0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6400800" y="1188720"/>
            <a:ext cx="24688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0000 0101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274320" y="2121408"/>
            <a:ext cx="1828800" cy="749808"/>
          </a:xfrm>
          <a:prstGeom prst="rect">
            <a:avLst/>
          </a:prstGeom>
          <a:solidFill>
            <a:srgbClr val="003366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274320" y="2121408"/>
            <a:ext cx="18288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Schritt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2194560" y="2121408"/>
            <a:ext cx="4114800" cy="74980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2286000" y="2157984"/>
            <a:ext cx="39319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Bits umkehren (Einerkomplement)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400800" y="2121408"/>
            <a:ext cx="2468880" cy="749808"/>
          </a:xfrm>
          <a:prstGeom prst="rect">
            <a:avLst/>
          </a:prstGeom>
          <a:solidFill>
            <a:srgbClr val="D6E4F0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6400800" y="2121408"/>
            <a:ext cx="24688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1111 1010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274320" y="3054096"/>
            <a:ext cx="1828800" cy="749808"/>
          </a:xfrm>
          <a:prstGeom prst="rect">
            <a:avLst/>
          </a:prstGeom>
          <a:solidFill>
            <a:srgbClr val="003366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274320" y="3054096"/>
            <a:ext cx="18288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Schritt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2194560" y="3054096"/>
            <a:ext cx="4114800" cy="74980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2286000" y="3090672"/>
            <a:ext cx="39319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+ 1 addieren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400800" y="3054096"/>
            <a:ext cx="2468880" cy="749808"/>
          </a:xfrm>
          <a:prstGeom prst="rect">
            <a:avLst/>
          </a:prstGeom>
          <a:solidFill>
            <a:srgbClr val="0066AA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6400800" y="3054096"/>
            <a:ext cx="24688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1111 1011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274320" y="4069080"/>
            <a:ext cx="8595360" cy="457200"/>
          </a:xfrm>
          <a:prstGeom prst="rect">
            <a:avLst/>
          </a:prstGeom>
          <a:solidFill>
            <a:srgbClr val="003366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274320" y="4069080"/>
            <a:ext cx="8595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−5₁₀  in 8-Bit-Zweierkomplement  =  1111 1011₂  =  FB₁₆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274320" y="4590288"/>
            <a:ext cx="8595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Merkregel: MSB = 1 → negative Zahl  |  8-Bit: −128 bis +127  |  16-Bit: −32.768 bis +32.767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Zeichenkodierung – ASCII &amp; UTF-8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CCE0F0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Zahlensysteme &amp; Bitfolgen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11 von 16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E0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74320" y="777240"/>
            <a:ext cx="8595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werden Buchstaben, Zahlen und Sonderzeichen als Bits gespeichert?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274320" y="1143000"/>
            <a:ext cx="4572000" cy="33832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2" name="Text 10"/>
          <p:cNvSpPr/>
          <p:nvPr/>
        </p:nvSpPr>
        <p:spPr>
          <a:xfrm>
            <a:off x="274320" y="1143000"/>
            <a:ext cx="11430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Zeichen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1417320" y="1143000"/>
            <a:ext cx="11430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Dezimal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2560320" y="1143000"/>
            <a:ext cx="11430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Binär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703320" y="1143000"/>
            <a:ext cx="11430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Hex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274320" y="1508760"/>
            <a:ext cx="1143000" cy="32918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274320" y="1508760"/>
            <a:ext cx="1143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1417320" y="1508760"/>
            <a:ext cx="1143000" cy="32918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1417320" y="1508760"/>
            <a:ext cx="1143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65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560320" y="1508760"/>
            <a:ext cx="1143000" cy="32918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1" name="Text 19"/>
          <p:cNvSpPr/>
          <p:nvPr/>
        </p:nvSpPr>
        <p:spPr>
          <a:xfrm>
            <a:off x="2560320" y="1508760"/>
            <a:ext cx="1143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0100 0001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703320" y="1508760"/>
            <a:ext cx="1143000" cy="32918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3" name="Text 21"/>
          <p:cNvSpPr/>
          <p:nvPr/>
        </p:nvSpPr>
        <p:spPr>
          <a:xfrm>
            <a:off x="3703320" y="1508760"/>
            <a:ext cx="1143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41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74320" y="1856232"/>
            <a:ext cx="1143000" cy="32918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5" name="Text 23"/>
          <p:cNvSpPr/>
          <p:nvPr/>
        </p:nvSpPr>
        <p:spPr>
          <a:xfrm>
            <a:off x="274320" y="1856232"/>
            <a:ext cx="1143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1417320" y="1856232"/>
            <a:ext cx="1143000" cy="32918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7" name="Text 25"/>
          <p:cNvSpPr/>
          <p:nvPr/>
        </p:nvSpPr>
        <p:spPr>
          <a:xfrm>
            <a:off x="1417320" y="1856232"/>
            <a:ext cx="1143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66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2560320" y="1856232"/>
            <a:ext cx="1143000" cy="32918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9" name="Text 27"/>
          <p:cNvSpPr/>
          <p:nvPr/>
        </p:nvSpPr>
        <p:spPr>
          <a:xfrm>
            <a:off x="2560320" y="1856232"/>
            <a:ext cx="1143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0100 0010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3703320" y="1856232"/>
            <a:ext cx="1143000" cy="32918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1" name="Text 29"/>
          <p:cNvSpPr/>
          <p:nvPr/>
        </p:nvSpPr>
        <p:spPr>
          <a:xfrm>
            <a:off x="3703320" y="1856232"/>
            <a:ext cx="1143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42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274320" y="2203704"/>
            <a:ext cx="1143000" cy="32918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3" name="Text 31"/>
          <p:cNvSpPr/>
          <p:nvPr/>
        </p:nvSpPr>
        <p:spPr>
          <a:xfrm>
            <a:off x="274320" y="2203704"/>
            <a:ext cx="1143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Z</a:t>
            </a:r>
            <a:endParaRPr lang="en-US" sz="1400" dirty="0"/>
          </a:p>
        </p:txBody>
      </p:sp>
      <p:sp>
        <p:nvSpPr>
          <p:cNvPr id="34" name="Shape 32"/>
          <p:cNvSpPr/>
          <p:nvPr/>
        </p:nvSpPr>
        <p:spPr>
          <a:xfrm>
            <a:off x="1417320" y="2203704"/>
            <a:ext cx="1143000" cy="32918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5" name="Text 33"/>
          <p:cNvSpPr/>
          <p:nvPr/>
        </p:nvSpPr>
        <p:spPr>
          <a:xfrm>
            <a:off x="1417320" y="2203704"/>
            <a:ext cx="1143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90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2560320" y="2203704"/>
            <a:ext cx="1143000" cy="32918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7" name="Text 35"/>
          <p:cNvSpPr/>
          <p:nvPr/>
        </p:nvSpPr>
        <p:spPr>
          <a:xfrm>
            <a:off x="2560320" y="2203704"/>
            <a:ext cx="1143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0101 1010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3703320" y="2203704"/>
            <a:ext cx="1143000" cy="32918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9" name="Text 37"/>
          <p:cNvSpPr/>
          <p:nvPr/>
        </p:nvSpPr>
        <p:spPr>
          <a:xfrm>
            <a:off x="3703320" y="2203704"/>
            <a:ext cx="1143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5A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274320" y="2551176"/>
            <a:ext cx="1143000" cy="32918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1" name="Text 39"/>
          <p:cNvSpPr/>
          <p:nvPr/>
        </p:nvSpPr>
        <p:spPr>
          <a:xfrm>
            <a:off x="274320" y="2551176"/>
            <a:ext cx="1143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400" dirty="0"/>
          </a:p>
        </p:txBody>
      </p:sp>
      <p:sp>
        <p:nvSpPr>
          <p:cNvPr id="42" name="Shape 40"/>
          <p:cNvSpPr/>
          <p:nvPr/>
        </p:nvSpPr>
        <p:spPr>
          <a:xfrm>
            <a:off x="1417320" y="2551176"/>
            <a:ext cx="1143000" cy="32918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3" name="Text 41"/>
          <p:cNvSpPr/>
          <p:nvPr/>
        </p:nvSpPr>
        <p:spPr>
          <a:xfrm>
            <a:off x="1417320" y="2551176"/>
            <a:ext cx="1143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97</a:t>
            </a:r>
            <a:endParaRPr lang="en-US" sz="1100" dirty="0"/>
          </a:p>
        </p:txBody>
      </p:sp>
      <p:sp>
        <p:nvSpPr>
          <p:cNvPr id="44" name="Shape 42"/>
          <p:cNvSpPr/>
          <p:nvPr/>
        </p:nvSpPr>
        <p:spPr>
          <a:xfrm>
            <a:off x="2560320" y="2551176"/>
            <a:ext cx="1143000" cy="32918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5" name="Text 43"/>
          <p:cNvSpPr/>
          <p:nvPr/>
        </p:nvSpPr>
        <p:spPr>
          <a:xfrm>
            <a:off x="2560320" y="2551176"/>
            <a:ext cx="1143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0110 0001</a:t>
            </a:r>
            <a:endParaRPr lang="en-US" sz="1100" dirty="0"/>
          </a:p>
        </p:txBody>
      </p:sp>
      <p:sp>
        <p:nvSpPr>
          <p:cNvPr id="46" name="Shape 44"/>
          <p:cNvSpPr/>
          <p:nvPr/>
        </p:nvSpPr>
        <p:spPr>
          <a:xfrm>
            <a:off x="3703320" y="2551176"/>
            <a:ext cx="1143000" cy="32918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7" name="Text 45"/>
          <p:cNvSpPr/>
          <p:nvPr/>
        </p:nvSpPr>
        <p:spPr>
          <a:xfrm>
            <a:off x="3703320" y="2551176"/>
            <a:ext cx="1143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61</a:t>
            </a:r>
            <a:endParaRPr lang="en-US" sz="1100" dirty="0"/>
          </a:p>
        </p:txBody>
      </p:sp>
      <p:sp>
        <p:nvSpPr>
          <p:cNvPr id="48" name="Shape 46"/>
          <p:cNvSpPr/>
          <p:nvPr/>
        </p:nvSpPr>
        <p:spPr>
          <a:xfrm>
            <a:off x="274320" y="2898648"/>
            <a:ext cx="1143000" cy="32918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9" name="Text 47"/>
          <p:cNvSpPr/>
          <p:nvPr/>
        </p:nvSpPr>
        <p:spPr>
          <a:xfrm>
            <a:off x="274320" y="2898648"/>
            <a:ext cx="1143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400" dirty="0"/>
          </a:p>
        </p:txBody>
      </p:sp>
      <p:sp>
        <p:nvSpPr>
          <p:cNvPr id="50" name="Shape 48"/>
          <p:cNvSpPr/>
          <p:nvPr/>
        </p:nvSpPr>
        <p:spPr>
          <a:xfrm>
            <a:off x="1417320" y="2898648"/>
            <a:ext cx="1143000" cy="32918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1" name="Text 49"/>
          <p:cNvSpPr/>
          <p:nvPr/>
        </p:nvSpPr>
        <p:spPr>
          <a:xfrm>
            <a:off x="1417320" y="2898648"/>
            <a:ext cx="1143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48</a:t>
            </a:r>
            <a:endParaRPr lang="en-US" sz="1100" dirty="0"/>
          </a:p>
        </p:txBody>
      </p:sp>
      <p:sp>
        <p:nvSpPr>
          <p:cNvPr id="52" name="Shape 50"/>
          <p:cNvSpPr/>
          <p:nvPr/>
        </p:nvSpPr>
        <p:spPr>
          <a:xfrm>
            <a:off x="2560320" y="2898648"/>
            <a:ext cx="1143000" cy="32918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3" name="Text 51"/>
          <p:cNvSpPr/>
          <p:nvPr/>
        </p:nvSpPr>
        <p:spPr>
          <a:xfrm>
            <a:off x="2560320" y="2898648"/>
            <a:ext cx="1143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0011 0000</a:t>
            </a:r>
            <a:endParaRPr lang="en-US" sz="1100" dirty="0"/>
          </a:p>
        </p:txBody>
      </p:sp>
      <p:sp>
        <p:nvSpPr>
          <p:cNvPr id="54" name="Shape 52"/>
          <p:cNvSpPr/>
          <p:nvPr/>
        </p:nvSpPr>
        <p:spPr>
          <a:xfrm>
            <a:off x="3703320" y="2898648"/>
            <a:ext cx="1143000" cy="32918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5" name="Text 53"/>
          <p:cNvSpPr/>
          <p:nvPr/>
        </p:nvSpPr>
        <p:spPr>
          <a:xfrm>
            <a:off x="3703320" y="2898648"/>
            <a:ext cx="1143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30</a:t>
            </a:r>
            <a:endParaRPr lang="en-US" sz="1100" dirty="0"/>
          </a:p>
        </p:txBody>
      </p:sp>
      <p:sp>
        <p:nvSpPr>
          <p:cNvPr id="56" name="Shape 54"/>
          <p:cNvSpPr/>
          <p:nvPr/>
        </p:nvSpPr>
        <p:spPr>
          <a:xfrm>
            <a:off x="274320" y="3246120"/>
            <a:ext cx="1143000" cy="32918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7" name="Text 55"/>
          <p:cNvSpPr/>
          <p:nvPr/>
        </p:nvSpPr>
        <p:spPr>
          <a:xfrm>
            <a:off x="274320" y="3246120"/>
            <a:ext cx="1143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!</a:t>
            </a:r>
            <a:endParaRPr lang="en-US" sz="1400" dirty="0"/>
          </a:p>
        </p:txBody>
      </p:sp>
      <p:sp>
        <p:nvSpPr>
          <p:cNvPr id="58" name="Shape 56"/>
          <p:cNvSpPr/>
          <p:nvPr/>
        </p:nvSpPr>
        <p:spPr>
          <a:xfrm>
            <a:off x="1417320" y="3246120"/>
            <a:ext cx="1143000" cy="32918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9" name="Text 57"/>
          <p:cNvSpPr/>
          <p:nvPr/>
        </p:nvSpPr>
        <p:spPr>
          <a:xfrm>
            <a:off x="1417320" y="3246120"/>
            <a:ext cx="1143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33</a:t>
            </a:r>
            <a:endParaRPr lang="en-US" sz="1100" dirty="0"/>
          </a:p>
        </p:txBody>
      </p:sp>
      <p:sp>
        <p:nvSpPr>
          <p:cNvPr id="60" name="Shape 58"/>
          <p:cNvSpPr/>
          <p:nvPr/>
        </p:nvSpPr>
        <p:spPr>
          <a:xfrm>
            <a:off x="2560320" y="3246120"/>
            <a:ext cx="1143000" cy="32918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61" name="Text 59"/>
          <p:cNvSpPr/>
          <p:nvPr/>
        </p:nvSpPr>
        <p:spPr>
          <a:xfrm>
            <a:off x="2560320" y="3246120"/>
            <a:ext cx="1143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0010 0001</a:t>
            </a:r>
            <a:endParaRPr lang="en-US" sz="1100" dirty="0"/>
          </a:p>
        </p:txBody>
      </p:sp>
      <p:sp>
        <p:nvSpPr>
          <p:cNvPr id="62" name="Shape 60"/>
          <p:cNvSpPr/>
          <p:nvPr/>
        </p:nvSpPr>
        <p:spPr>
          <a:xfrm>
            <a:off x="3703320" y="3246120"/>
            <a:ext cx="1143000" cy="329184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63" name="Text 61"/>
          <p:cNvSpPr/>
          <p:nvPr/>
        </p:nvSpPr>
        <p:spPr>
          <a:xfrm>
            <a:off x="3703320" y="3246120"/>
            <a:ext cx="1143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9595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21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5166360" y="1143000"/>
            <a:ext cx="3703320" cy="3584448"/>
          </a:xfrm>
          <a:prstGeom prst="rect">
            <a:avLst/>
          </a:prstGeom>
          <a:solidFill>
            <a:srgbClr val="003366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5" name="Text 63"/>
          <p:cNvSpPr/>
          <p:nvPr/>
        </p:nvSpPr>
        <p:spPr>
          <a:xfrm>
            <a:off x="5166360" y="1143000"/>
            <a:ext cx="37033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Kodierungen im Vergleich</a:t>
            </a:r>
            <a:endParaRPr lang="en-US" sz="1200" dirty="0"/>
          </a:p>
        </p:txBody>
      </p:sp>
      <p:sp>
        <p:nvSpPr>
          <p:cNvPr id="66" name="Shape 64"/>
          <p:cNvSpPr/>
          <p:nvPr/>
        </p:nvSpPr>
        <p:spPr>
          <a:xfrm>
            <a:off x="5212080" y="1581912"/>
            <a:ext cx="3611880" cy="713232"/>
          </a:xfrm>
          <a:prstGeom prst="rect">
            <a:avLst/>
          </a:prstGeom>
          <a:solidFill>
            <a:srgbClr val="336699"/>
          </a:solidFill>
          <a:ln/>
        </p:spPr>
      </p:sp>
      <p:sp>
        <p:nvSpPr>
          <p:cNvPr id="67" name="Text 65"/>
          <p:cNvSpPr/>
          <p:nvPr/>
        </p:nvSpPr>
        <p:spPr>
          <a:xfrm>
            <a:off x="5257800" y="1591056"/>
            <a:ext cx="3520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ASCII</a:t>
            </a:r>
            <a:endParaRPr lang="en-US" sz="1100" dirty="0"/>
          </a:p>
        </p:txBody>
      </p:sp>
      <p:sp>
        <p:nvSpPr>
          <p:cNvPr id="68" name="Text 66"/>
          <p:cNvSpPr/>
          <p:nvPr/>
        </p:nvSpPr>
        <p:spPr>
          <a:xfrm>
            <a:off x="5257800" y="1847088"/>
            <a:ext cx="3520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Bit → 128 Zeichen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Englisch + Sonderz.</a:t>
            </a:r>
            <a:endParaRPr lang="en-US" sz="950" dirty="0"/>
          </a:p>
        </p:txBody>
      </p:sp>
      <p:sp>
        <p:nvSpPr>
          <p:cNvPr id="69" name="Shape 67"/>
          <p:cNvSpPr/>
          <p:nvPr/>
        </p:nvSpPr>
        <p:spPr>
          <a:xfrm>
            <a:off x="5212080" y="2359152"/>
            <a:ext cx="3611880" cy="713232"/>
          </a:xfrm>
          <a:prstGeom prst="rect">
            <a:avLst/>
          </a:prstGeom>
          <a:solidFill>
            <a:srgbClr val="005588"/>
          </a:solidFill>
          <a:ln/>
        </p:spPr>
      </p:sp>
      <p:sp>
        <p:nvSpPr>
          <p:cNvPr id="70" name="Text 68"/>
          <p:cNvSpPr/>
          <p:nvPr/>
        </p:nvSpPr>
        <p:spPr>
          <a:xfrm>
            <a:off x="5257800" y="2368296"/>
            <a:ext cx="3520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Latin-1 (ISO 8859-1)</a:t>
            </a:r>
            <a:endParaRPr lang="en-US" sz="1100" dirty="0"/>
          </a:p>
        </p:txBody>
      </p:sp>
      <p:sp>
        <p:nvSpPr>
          <p:cNvPr id="71" name="Text 69"/>
          <p:cNvSpPr/>
          <p:nvPr/>
        </p:nvSpPr>
        <p:spPr>
          <a:xfrm>
            <a:off x="5257800" y="2624328"/>
            <a:ext cx="3520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Bit → 256 Zeichen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Erweiterung für Westeuropa</a:t>
            </a:r>
            <a:endParaRPr lang="en-US" sz="950" dirty="0"/>
          </a:p>
        </p:txBody>
      </p:sp>
      <p:sp>
        <p:nvSpPr>
          <p:cNvPr id="72" name="Shape 70"/>
          <p:cNvSpPr/>
          <p:nvPr/>
        </p:nvSpPr>
        <p:spPr>
          <a:xfrm>
            <a:off x="5212080" y="3136392"/>
            <a:ext cx="3611880" cy="71323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73" name="Text 71"/>
          <p:cNvSpPr/>
          <p:nvPr/>
        </p:nvSpPr>
        <p:spPr>
          <a:xfrm>
            <a:off x="5257800" y="3145536"/>
            <a:ext cx="3520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UTF-8</a:t>
            </a:r>
            <a:endParaRPr lang="en-US" sz="1100" dirty="0"/>
          </a:p>
        </p:txBody>
      </p:sp>
      <p:sp>
        <p:nvSpPr>
          <p:cNvPr id="74" name="Text 72"/>
          <p:cNvSpPr/>
          <p:nvPr/>
        </p:nvSpPr>
        <p:spPr>
          <a:xfrm>
            <a:off x="5257800" y="3401568"/>
            <a:ext cx="3520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1–4 Byte variabel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Sprachen, Emojis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Rückwärtskompatibel mit ASCII</a:t>
            </a:r>
            <a:endParaRPr lang="en-US" sz="950" dirty="0"/>
          </a:p>
        </p:txBody>
      </p:sp>
      <p:sp>
        <p:nvSpPr>
          <p:cNvPr id="75" name="Shape 73"/>
          <p:cNvSpPr/>
          <p:nvPr/>
        </p:nvSpPr>
        <p:spPr>
          <a:xfrm>
            <a:off x="5212080" y="3913632"/>
            <a:ext cx="3611880" cy="713232"/>
          </a:xfrm>
          <a:prstGeom prst="rect">
            <a:avLst/>
          </a:prstGeom>
          <a:solidFill>
            <a:srgbClr val="004466"/>
          </a:solidFill>
          <a:ln/>
        </p:spPr>
      </p:sp>
      <p:sp>
        <p:nvSpPr>
          <p:cNvPr id="76" name="Text 74"/>
          <p:cNvSpPr/>
          <p:nvPr/>
        </p:nvSpPr>
        <p:spPr>
          <a:xfrm>
            <a:off x="5257800" y="3922776"/>
            <a:ext cx="3520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UTF-16 / UTF-32</a:t>
            </a:r>
            <a:endParaRPr lang="en-US" sz="1100" dirty="0"/>
          </a:p>
        </p:txBody>
      </p:sp>
      <p:sp>
        <p:nvSpPr>
          <p:cNvPr id="77" name="Text 75"/>
          <p:cNvSpPr/>
          <p:nvPr/>
        </p:nvSpPr>
        <p:spPr>
          <a:xfrm>
            <a:off x="5257800" y="4178808"/>
            <a:ext cx="3520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bzw. 4 Byte fest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 in Java, Windows</a:t>
            </a:r>
            <a:endParaRPr lang="en-US" sz="950" dirty="0"/>
          </a:p>
        </p:txBody>
      </p:sp>
      <p:sp>
        <p:nvSpPr>
          <p:cNvPr id="78" name="Shape 76"/>
          <p:cNvSpPr/>
          <p:nvPr/>
        </p:nvSpPr>
        <p:spPr>
          <a:xfrm>
            <a:off x="274320" y="4434840"/>
            <a:ext cx="4754880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79" name="Text 77"/>
          <p:cNvSpPr/>
          <p:nvPr/>
        </p:nvSpPr>
        <p:spPr>
          <a:xfrm>
            <a:off x="320040" y="4434840"/>
            <a:ext cx="46634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 heute: UTF-8  –  im Web, in Datenbanken, in Python 3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Dateiaufbau &amp; Dateiformate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CCE0F0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Zahlensysteme &amp; Bitfolgen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12 von 16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E0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74320" y="777240"/>
            <a:ext cx="8595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Datei ist eine Folge von Bytes – Dateityp wird durch Inhalt bestimmt, nicht nur durch Endung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88720"/>
            <a:ext cx="8412480" cy="594360"/>
          </a:xfrm>
          <a:prstGeom prst="rect">
            <a:avLst/>
          </a:prstGeom>
          <a:solidFill>
            <a:srgbClr val="003366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274320" y="1188720"/>
            <a:ext cx="8412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DATEI-HEADER  (Magic Bytes)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274320" y="1828800"/>
            <a:ext cx="8412480" cy="1005840"/>
          </a:xfrm>
          <a:prstGeom prst="rect">
            <a:avLst/>
          </a:prstGeom>
          <a:solidFill>
            <a:srgbClr val="D6E4F0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274320" y="1828800"/>
            <a:ext cx="8412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NUTZDATEN  (eigentlicher Inhalt)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Text, Pixel, Audiodaten, Code …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274320" y="2880360"/>
            <a:ext cx="8412480" cy="457200"/>
          </a:xfrm>
          <a:prstGeom prst="rect">
            <a:avLst/>
          </a:prstGeom>
          <a:solidFill>
            <a:srgbClr val="CCE0F0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274320" y="2880360"/>
            <a:ext cx="8412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FOOTER / EOF-Markierung  (optional)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274320" y="3447288"/>
            <a:ext cx="2011680" cy="34747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18" name="Text 16"/>
          <p:cNvSpPr/>
          <p:nvPr/>
        </p:nvSpPr>
        <p:spPr>
          <a:xfrm>
            <a:off x="274320" y="3447288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JPEG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274320" y="3822192"/>
            <a:ext cx="201168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0" name="Text 18"/>
          <p:cNvSpPr/>
          <p:nvPr/>
        </p:nvSpPr>
        <p:spPr>
          <a:xfrm>
            <a:off x="274320" y="3822192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FF D8 FF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274320" y="4197096"/>
            <a:ext cx="2011680" cy="27432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2" name="Text 20"/>
          <p:cNvSpPr/>
          <p:nvPr/>
        </p:nvSpPr>
        <p:spPr>
          <a:xfrm>
            <a:off x="274320" y="4197096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Bilddatei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2423160" y="3447288"/>
            <a:ext cx="2011680" cy="34747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4" name="Text 22"/>
          <p:cNvSpPr/>
          <p:nvPr/>
        </p:nvSpPr>
        <p:spPr>
          <a:xfrm>
            <a:off x="2423160" y="3447288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PNG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2423160" y="3822192"/>
            <a:ext cx="201168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6" name="Text 24"/>
          <p:cNvSpPr/>
          <p:nvPr/>
        </p:nvSpPr>
        <p:spPr>
          <a:xfrm>
            <a:off x="2423160" y="3822192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89 50 4E 47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2423160" y="4197096"/>
            <a:ext cx="2011680" cy="27432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8" name="Text 26"/>
          <p:cNvSpPr/>
          <p:nvPr/>
        </p:nvSpPr>
        <p:spPr>
          <a:xfrm>
            <a:off x="2423160" y="4197096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Bilddatei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4572000" y="3447288"/>
            <a:ext cx="2011680" cy="34747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0" name="Text 28"/>
          <p:cNvSpPr/>
          <p:nvPr/>
        </p:nvSpPr>
        <p:spPr>
          <a:xfrm>
            <a:off x="4572000" y="3447288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PDF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4572000" y="3822192"/>
            <a:ext cx="201168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2" name="Text 30"/>
          <p:cNvSpPr/>
          <p:nvPr/>
        </p:nvSpPr>
        <p:spPr>
          <a:xfrm>
            <a:off x="4572000" y="3822192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25 50 44 46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4572000" y="4197096"/>
            <a:ext cx="2011680" cy="27432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4" name="Text 32"/>
          <p:cNvSpPr/>
          <p:nvPr/>
        </p:nvSpPr>
        <p:spPr>
          <a:xfrm>
            <a:off x="4572000" y="4197096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Dokument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6720840" y="3447288"/>
            <a:ext cx="2011680" cy="34747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6" name="Text 34"/>
          <p:cNvSpPr/>
          <p:nvPr/>
        </p:nvSpPr>
        <p:spPr>
          <a:xfrm>
            <a:off x="6720840" y="3447288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ZIP</a:t>
            </a:r>
            <a:endParaRPr lang="en-US" sz="1300" dirty="0"/>
          </a:p>
        </p:txBody>
      </p:sp>
      <p:sp>
        <p:nvSpPr>
          <p:cNvPr id="37" name="Shape 35"/>
          <p:cNvSpPr/>
          <p:nvPr/>
        </p:nvSpPr>
        <p:spPr>
          <a:xfrm>
            <a:off x="6720840" y="3822192"/>
            <a:ext cx="201168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8" name="Text 36"/>
          <p:cNvSpPr/>
          <p:nvPr/>
        </p:nvSpPr>
        <p:spPr>
          <a:xfrm>
            <a:off x="6720840" y="3822192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50 4B 03 04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6720840" y="4197096"/>
            <a:ext cx="2011680" cy="27432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0" name="Text 38"/>
          <p:cNvSpPr/>
          <p:nvPr/>
        </p:nvSpPr>
        <p:spPr>
          <a:xfrm>
            <a:off x="6720840" y="4197096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Archiv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 – Was haben wir gelernt?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CCE0F0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Zahlensysteme &amp; Bitfolgen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15 von 16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E0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74320" y="914400"/>
            <a:ext cx="420624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274320" y="914400"/>
            <a:ext cx="91440" cy="9144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12" name="Text 10"/>
          <p:cNvSpPr/>
          <p:nvPr/>
        </p:nvSpPr>
        <p:spPr>
          <a:xfrm>
            <a:off x="457200" y="969264"/>
            <a:ext cx="393192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🔢 Zahlensysteme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1316736"/>
            <a:ext cx="39319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Binär (Basis 2), Dezimal (Basis 10), Hexadezimal (Basis 16)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663440" y="914400"/>
            <a:ext cx="420624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663440" y="914400"/>
            <a:ext cx="91440" cy="9144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16" name="Text 14"/>
          <p:cNvSpPr/>
          <p:nvPr/>
        </p:nvSpPr>
        <p:spPr>
          <a:xfrm>
            <a:off x="4846320" y="969264"/>
            <a:ext cx="393192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🔄 Umrechnungen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846320" y="1316736"/>
            <a:ext cx="39319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Fortlaufende Division, Stellenwerttabelle, 4-Bit-Shortcut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274320" y="2011680"/>
            <a:ext cx="420624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274320" y="2011680"/>
            <a:ext cx="91440" cy="9144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0" name="Text 18"/>
          <p:cNvSpPr/>
          <p:nvPr/>
        </p:nvSpPr>
        <p:spPr>
          <a:xfrm>
            <a:off x="457200" y="2066544"/>
            <a:ext cx="393192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💾 Bit &amp; Byte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57200" y="2414016"/>
            <a:ext cx="39319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 → Nibble → Byte → KB → MB → GB → TB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663440" y="2011680"/>
            <a:ext cx="420624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4663440" y="2011680"/>
            <a:ext cx="91440" cy="9144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4" name="Text 22"/>
          <p:cNvSpPr/>
          <p:nvPr/>
        </p:nvSpPr>
        <p:spPr>
          <a:xfrm>
            <a:off x="4846320" y="2066544"/>
            <a:ext cx="393192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➖ Zweierkomplement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4846320" y="2414016"/>
            <a:ext cx="39319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Darstellung negativer Zahlen in Computern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274320" y="3108960"/>
            <a:ext cx="420624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274320" y="3108960"/>
            <a:ext cx="91440" cy="9144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8" name="Text 26"/>
          <p:cNvSpPr/>
          <p:nvPr/>
        </p:nvSpPr>
        <p:spPr>
          <a:xfrm>
            <a:off x="457200" y="3163824"/>
            <a:ext cx="393192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🔤 Zeichenkodierung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3511296"/>
            <a:ext cx="39319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ASCII (7 Bit), Latin-1 (8 Bit), UTF-8 (variabel, Standard)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663440" y="3108960"/>
            <a:ext cx="420624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4663440" y="3108960"/>
            <a:ext cx="91440" cy="9144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2" name="Text 30"/>
          <p:cNvSpPr/>
          <p:nvPr/>
        </p:nvSpPr>
        <p:spPr>
          <a:xfrm>
            <a:off x="4846320" y="3163824"/>
            <a:ext cx="393192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📄 Dateiaufbau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4846320" y="3511296"/>
            <a:ext cx="39319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Header (Magic Bytes) + Nutzdaten + Footer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Fragen &amp; Diskussion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365760" y="1280160"/>
            <a:ext cx="841248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F  |  Lernfeld 5
</a:t>
            </a: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Zahlensysteme &amp; Bitfolgen
</a:t>
            </a:r>
            <a:r>
              <a:rPr lang="en-US" sz="1400" dirty="0">
                <a:solidFill>
                  <a:srgbClr val="77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Nächstes Thema: Einstieg Programmierung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65760" y="3291840"/>
            <a:ext cx="8412480" cy="45720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6" name="Text 4"/>
          <p:cNvSpPr/>
          <p:nvPr/>
        </p:nvSpPr>
        <p:spPr>
          <a:xfrm>
            <a:off x="365760" y="3291840"/>
            <a:ext cx="8412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Wiederholung: Rechnet 2024₁₀ in Binär und Hex um – Ergebnis nächste Stunde!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65760" y="4754880"/>
            <a:ext cx="8412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– Unternehmen für Bildung  |  Standort Lübeck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1235</Words>
  <Application>Microsoft Office PowerPoint</Application>
  <PresentationFormat>Bildschirmpräsentation (16:9)</PresentationFormat>
  <Paragraphs>370</Paragraphs>
  <Slides>14</Slides>
  <Notes>14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8" baseType="lpstr">
      <vt:lpstr>Arial</vt:lpstr>
      <vt:lpstr>Calibri</vt:lpstr>
      <vt:lpstr>Consolas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Zahlensysteme &amp; Bitfolgen – Lernfeld 5 / Modul F</dc:title>
  <dc:subject>PptxGenJS Presentation</dc:subject>
  <dc:creator>bfw – Unternehmen für Bildung</dc:creator>
  <cp:lastModifiedBy>Johannes Högner</cp:lastModifiedBy>
  <cp:revision>2</cp:revision>
  <dcterms:created xsi:type="dcterms:W3CDTF">2026-04-15T11:16:50Z</dcterms:created>
  <dcterms:modified xsi:type="dcterms:W3CDTF">2026-04-23T10:36:45Z</dcterms:modified>
</cp:coreProperties>
</file>