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49" d="100"/>
          <a:sy n="149" d="100"/>
        </p:scale>
        <p:origin x="50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5732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366"/>
        </a:solidFill>
        <a:effectLst/>
      </p:bgPr>
    </p:bg>
    <p:spTree>
      <p:nvGrpSpPr>
        <p:cNvPr id="1" name=""/>
        <p:cNvGrpSpPr/>
        <p:nvPr/>
      </p:nvGrpSpPr>
      <p:grpSpPr>
        <a:xfrm>
          <a:off x="0" y="0"/>
          <a:ext cx="0" cy="0"/>
          <a:chOff x="0" y="0"/>
          <a:chExt cx="0" cy="0"/>
        </a:xfrm>
      </p:grpSpPr>
      <p:sp>
        <p:nvSpPr>
          <p:cNvPr id="2" name="Shape 0"/>
          <p:cNvSpPr/>
          <p:nvPr/>
        </p:nvSpPr>
        <p:spPr>
          <a:xfrm>
            <a:off x="6858000" y="0"/>
            <a:ext cx="2286000" cy="5143500"/>
          </a:xfrm>
          <a:prstGeom prst="rect">
            <a:avLst/>
          </a:prstGeom>
          <a:solidFill>
            <a:srgbClr val="0066AA"/>
          </a:solidFill>
          <a:ln/>
        </p:spPr>
      </p:sp>
      <p:sp>
        <p:nvSpPr>
          <p:cNvPr id="3" name="Shape 1"/>
          <p:cNvSpPr/>
          <p:nvPr/>
        </p:nvSpPr>
        <p:spPr>
          <a:xfrm>
            <a:off x="6858000" y="0"/>
            <a:ext cx="54864" cy="5143500"/>
          </a:xfrm>
          <a:prstGeom prst="rect">
            <a:avLst/>
          </a:prstGeom>
          <a:solidFill>
            <a:srgbClr val="F0A500"/>
          </a:solidFill>
          <a:ln/>
        </p:spPr>
      </p:sp>
      <p:sp>
        <p:nvSpPr>
          <p:cNvPr id="4" name="Shape 2"/>
          <p:cNvSpPr/>
          <p:nvPr/>
        </p:nvSpPr>
        <p:spPr>
          <a:xfrm>
            <a:off x="7086600" y="365760"/>
            <a:ext cx="109728" cy="109728"/>
          </a:xfrm>
          <a:prstGeom prst="line">
            <a:avLst/>
          </a:prstGeom>
          <a:solidFill>
            <a:srgbClr val="D6E4F0">
              <a:alpha val="40000"/>
            </a:srgbClr>
          </a:solidFill>
          <a:ln/>
        </p:spPr>
      </p:sp>
      <p:sp>
        <p:nvSpPr>
          <p:cNvPr id="5" name="Shape 3"/>
          <p:cNvSpPr/>
          <p:nvPr/>
        </p:nvSpPr>
        <p:spPr>
          <a:xfrm>
            <a:off x="7589520" y="365760"/>
            <a:ext cx="109728" cy="109728"/>
          </a:xfrm>
          <a:prstGeom prst="line">
            <a:avLst/>
          </a:prstGeom>
          <a:solidFill>
            <a:srgbClr val="D6E4F0">
              <a:alpha val="40000"/>
            </a:srgbClr>
          </a:solidFill>
          <a:ln/>
        </p:spPr>
      </p:sp>
      <p:sp>
        <p:nvSpPr>
          <p:cNvPr id="6" name="Shape 4"/>
          <p:cNvSpPr/>
          <p:nvPr/>
        </p:nvSpPr>
        <p:spPr>
          <a:xfrm>
            <a:off x="8092440" y="365760"/>
            <a:ext cx="109728" cy="109728"/>
          </a:xfrm>
          <a:prstGeom prst="line">
            <a:avLst/>
          </a:prstGeom>
          <a:solidFill>
            <a:srgbClr val="D6E4F0">
              <a:alpha val="40000"/>
            </a:srgbClr>
          </a:solidFill>
          <a:ln/>
        </p:spPr>
      </p:sp>
      <p:sp>
        <p:nvSpPr>
          <p:cNvPr id="7" name="Shape 5"/>
          <p:cNvSpPr/>
          <p:nvPr/>
        </p:nvSpPr>
        <p:spPr>
          <a:xfrm>
            <a:off x="7086600" y="868680"/>
            <a:ext cx="109728" cy="109728"/>
          </a:xfrm>
          <a:prstGeom prst="line">
            <a:avLst/>
          </a:prstGeom>
          <a:solidFill>
            <a:srgbClr val="D6E4F0">
              <a:alpha val="40000"/>
            </a:srgbClr>
          </a:solidFill>
          <a:ln/>
        </p:spPr>
      </p:sp>
      <p:sp>
        <p:nvSpPr>
          <p:cNvPr id="8" name="Shape 6"/>
          <p:cNvSpPr/>
          <p:nvPr/>
        </p:nvSpPr>
        <p:spPr>
          <a:xfrm>
            <a:off x="7589520" y="868680"/>
            <a:ext cx="109728" cy="109728"/>
          </a:xfrm>
          <a:prstGeom prst="line">
            <a:avLst/>
          </a:prstGeom>
          <a:solidFill>
            <a:srgbClr val="D6E4F0">
              <a:alpha val="40000"/>
            </a:srgbClr>
          </a:solidFill>
          <a:ln/>
        </p:spPr>
      </p:sp>
      <p:sp>
        <p:nvSpPr>
          <p:cNvPr id="9" name="Shape 7"/>
          <p:cNvSpPr/>
          <p:nvPr/>
        </p:nvSpPr>
        <p:spPr>
          <a:xfrm>
            <a:off x="8092440" y="868680"/>
            <a:ext cx="109728" cy="109728"/>
          </a:xfrm>
          <a:prstGeom prst="line">
            <a:avLst/>
          </a:prstGeom>
          <a:solidFill>
            <a:srgbClr val="D6E4F0">
              <a:alpha val="40000"/>
            </a:srgbClr>
          </a:solidFill>
          <a:ln/>
        </p:spPr>
      </p:sp>
      <p:sp>
        <p:nvSpPr>
          <p:cNvPr id="10" name="Shape 8"/>
          <p:cNvSpPr/>
          <p:nvPr/>
        </p:nvSpPr>
        <p:spPr>
          <a:xfrm>
            <a:off x="7086600" y="1371600"/>
            <a:ext cx="109728" cy="109728"/>
          </a:xfrm>
          <a:prstGeom prst="line">
            <a:avLst/>
          </a:prstGeom>
          <a:solidFill>
            <a:srgbClr val="D6E4F0">
              <a:alpha val="40000"/>
            </a:srgbClr>
          </a:solidFill>
          <a:ln/>
        </p:spPr>
      </p:sp>
      <p:sp>
        <p:nvSpPr>
          <p:cNvPr id="11" name="Shape 9"/>
          <p:cNvSpPr/>
          <p:nvPr/>
        </p:nvSpPr>
        <p:spPr>
          <a:xfrm>
            <a:off x="7589520" y="1371600"/>
            <a:ext cx="109728" cy="109728"/>
          </a:xfrm>
          <a:prstGeom prst="line">
            <a:avLst/>
          </a:prstGeom>
          <a:solidFill>
            <a:srgbClr val="D6E4F0">
              <a:alpha val="40000"/>
            </a:srgbClr>
          </a:solidFill>
          <a:ln/>
        </p:spPr>
      </p:sp>
      <p:sp>
        <p:nvSpPr>
          <p:cNvPr id="12" name="Shape 10"/>
          <p:cNvSpPr/>
          <p:nvPr/>
        </p:nvSpPr>
        <p:spPr>
          <a:xfrm>
            <a:off x="8092440" y="1371600"/>
            <a:ext cx="109728" cy="109728"/>
          </a:xfrm>
          <a:prstGeom prst="line">
            <a:avLst/>
          </a:prstGeom>
          <a:solidFill>
            <a:srgbClr val="D6E4F0">
              <a:alpha val="40000"/>
            </a:srgbClr>
          </a:solidFill>
          <a:ln/>
        </p:spPr>
      </p:sp>
      <p:sp>
        <p:nvSpPr>
          <p:cNvPr id="13" name="Shape 11"/>
          <p:cNvSpPr/>
          <p:nvPr/>
        </p:nvSpPr>
        <p:spPr>
          <a:xfrm>
            <a:off x="7086600" y="1874520"/>
            <a:ext cx="109728" cy="109728"/>
          </a:xfrm>
          <a:prstGeom prst="line">
            <a:avLst/>
          </a:prstGeom>
          <a:solidFill>
            <a:srgbClr val="D6E4F0">
              <a:alpha val="40000"/>
            </a:srgbClr>
          </a:solidFill>
          <a:ln/>
        </p:spPr>
      </p:sp>
      <p:sp>
        <p:nvSpPr>
          <p:cNvPr id="14" name="Shape 12"/>
          <p:cNvSpPr/>
          <p:nvPr/>
        </p:nvSpPr>
        <p:spPr>
          <a:xfrm>
            <a:off x="7589520" y="1874520"/>
            <a:ext cx="109728" cy="109728"/>
          </a:xfrm>
          <a:prstGeom prst="line">
            <a:avLst/>
          </a:prstGeom>
          <a:solidFill>
            <a:srgbClr val="D6E4F0">
              <a:alpha val="40000"/>
            </a:srgbClr>
          </a:solidFill>
          <a:ln/>
        </p:spPr>
      </p:sp>
      <p:sp>
        <p:nvSpPr>
          <p:cNvPr id="15" name="Shape 13"/>
          <p:cNvSpPr/>
          <p:nvPr/>
        </p:nvSpPr>
        <p:spPr>
          <a:xfrm>
            <a:off x="8092440" y="1874520"/>
            <a:ext cx="109728" cy="109728"/>
          </a:xfrm>
          <a:prstGeom prst="line">
            <a:avLst/>
          </a:prstGeom>
          <a:solidFill>
            <a:srgbClr val="D6E4F0">
              <a:alpha val="40000"/>
            </a:srgbClr>
          </a:solidFill>
          <a:ln/>
        </p:spPr>
      </p:sp>
      <p:sp>
        <p:nvSpPr>
          <p:cNvPr id="16" name="Shape 14"/>
          <p:cNvSpPr/>
          <p:nvPr/>
        </p:nvSpPr>
        <p:spPr>
          <a:xfrm>
            <a:off x="7086600" y="2377440"/>
            <a:ext cx="109728" cy="109728"/>
          </a:xfrm>
          <a:prstGeom prst="line">
            <a:avLst/>
          </a:prstGeom>
          <a:solidFill>
            <a:srgbClr val="D6E4F0">
              <a:alpha val="40000"/>
            </a:srgbClr>
          </a:solidFill>
          <a:ln/>
        </p:spPr>
      </p:sp>
      <p:sp>
        <p:nvSpPr>
          <p:cNvPr id="17" name="Shape 15"/>
          <p:cNvSpPr/>
          <p:nvPr/>
        </p:nvSpPr>
        <p:spPr>
          <a:xfrm>
            <a:off x="7589520" y="2377440"/>
            <a:ext cx="109728" cy="109728"/>
          </a:xfrm>
          <a:prstGeom prst="line">
            <a:avLst/>
          </a:prstGeom>
          <a:solidFill>
            <a:srgbClr val="D6E4F0">
              <a:alpha val="40000"/>
            </a:srgbClr>
          </a:solidFill>
          <a:ln/>
        </p:spPr>
      </p:sp>
      <p:sp>
        <p:nvSpPr>
          <p:cNvPr id="18" name="Shape 16"/>
          <p:cNvSpPr/>
          <p:nvPr/>
        </p:nvSpPr>
        <p:spPr>
          <a:xfrm>
            <a:off x="8092440" y="2377440"/>
            <a:ext cx="109728" cy="109728"/>
          </a:xfrm>
          <a:prstGeom prst="line">
            <a:avLst/>
          </a:prstGeom>
          <a:solidFill>
            <a:srgbClr val="D6E4F0">
              <a:alpha val="40000"/>
            </a:srgbClr>
          </a:solidFill>
          <a:ln/>
        </p:spPr>
      </p:sp>
      <p:sp>
        <p:nvSpPr>
          <p:cNvPr id="19" name="Text 17"/>
          <p:cNvSpPr/>
          <p:nvPr/>
        </p:nvSpPr>
        <p:spPr>
          <a:xfrm>
            <a:off x="365760" y="731520"/>
            <a:ext cx="6217920" cy="1463040"/>
          </a:xfrm>
          <a:prstGeom prst="rect">
            <a:avLst/>
          </a:prstGeom>
          <a:noFill/>
          <a:ln/>
        </p:spPr>
        <p:txBody>
          <a:bodyPr wrap="square" rtlCol="0" anchor="ctr"/>
          <a:lstStyle/>
          <a:p>
            <a:pPr marL="0" indent="0">
              <a:buNone/>
            </a:pPr>
            <a:r>
              <a:rPr lang="en-US" sz="4000" b="1" dirty="0">
                <a:solidFill>
                  <a:srgbClr val="FFFFFF"/>
                </a:solidFill>
                <a:latin typeface="Calibri" pitchFamily="34" charset="0"/>
                <a:ea typeface="Calibri" pitchFamily="34" charset="-122"/>
                <a:cs typeface="Calibri" pitchFamily="34" charset="-120"/>
              </a:rPr>
              <a:t>Einstieg</a:t>
            </a:r>
            <a:endParaRPr lang="en-US" sz="4000" dirty="0"/>
          </a:p>
          <a:p>
            <a:pPr marL="0" indent="0">
              <a:buNone/>
            </a:pPr>
            <a:r>
              <a:rPr lang="en-US" sz="4000" b="1" dirty="0">
                <a:solidFill>
                  <a:srgbClr val="FFFFFF"/>
                </a:solidFill>
                <a:latin typeface="Calibri" pitchFamily="34" charset="0"/>
                <a:ea typeface="Calibri" pitchFamily="34" charset="-122"/>
                <a:cs typeface="Calibri" pitchFamily="34" charset="-120"/>
              </a:rPr>
              <a:t>Programmierung</a:t>
            </a:r>
            <a:endParaRPr lang="en-US" sz="4000" dirty="0"/>
          </a:p>
        </p:txBody>
      </p:sp>
      <p:sp>
        <p:nvSpPr>
          <p:cNvPr id="20" name="Text 18"/>
          <p:cNvSpPr/>
          <p:nvPr/>
        </p:nvSpPr>
        <p:spPr>
          <a:xfrm>
            <a:off x="365760" y="2240280"/>
            <a:ext cx="6217920" cy="457200"/>
          </a:xfrm>
          <a:prstGeom prst="rect">
            <a:avLst/>
          </a:prstGeom>
          <a:noFill/>
          <a:ln/>
        </p:spPr>
        <p:txBody>
          <a:bodyPr wrap="square" rtlCol="0" anchor="ctr"/>
          <a:lstStyle/>
          <a:p>
            <a:pPr marL="0" indent="0">
              <a:buNone/>
            </a:pPr>
            <a:r>
              <a:rPr lang="en-US" sz="1600" i="1" dirty="0">
                <a:solidFill>
                  <a:srgbClr val="D6E4F0"/>
                </a:solidFill>
                <a:latin typeface="Calibri" pitchFamily="34" charset="0"/>
                <a:ea typeface="Calibri" pitchFamily="34" charset="-122"/>
                <a:cs typeface="Calibri" pitchFamily="34" charset="-120"/>
              </a:rPr>
              <a:t>Variablen · Datentypen · Kontrollstrukturen · PAP · Phasen</a:t>
            </a:r>
            <a:endParaRPr lang="en-US" sz="1600" dirty="0"/>
          </a:p>
        </p:txBody>
      </p:sp>
      <p:sp>
        <p:nvSpPr>
          <p:cNvPr id="21" name="Shape 19"/>
          <p:cNvSpPr/>
          <p:nvPr/>
        </p:nvSpPr>
        <p:spPr>
          <a:xfrm>
            <a:off x="365760" y="2880360"/>
            <a:ext cx="3474720" cy="365760"/>
          </a:xfrm>
          <a:prstGeom prst="rect">
            <a:avLst/>
          </a:prstGeom>
          <a:solidFill>
            <a:srgbClr val="F0A500"/>
          </a:solidFill>
          <a:ln/>
        </p:spPr>
      </p:sp>
      <p:sp>
        <p:nvSpPr>
          <p:cNvPr id="22" name="Text 20"/>
          <p:cNvSpPr/>
          <p:nvPr/>
        </p:nvSpPr>
        <p:spPr>
          <a:xfrm>
            <a:off x="365760" y="2880360"/>
            <a:ext cx="3474720" cy="365760"/>
          </a:xfrm>
          <a:prstGeom prst="rect">
            <a:avLst/>
          </a:prstGeom>
          <a:noFill/>
          <a:ln/>
        </p:spPr>
        <p:txBody>
          <a:bodyPr wrap="square" rtlCol="0" anchor="ctr"/>
          <a:lstStyle/>
          <a:p>
            <a:pPr marL="0" indent="0" algn="ctr">
              <a:buNone/>
            </a:pPr>
            <a:r>
              <a:rPr lang="en-US" sz="1200" b="1" dirty="0">
                <a:solidFill>
                  <a:srgbClr val="003366"/>
                </a:solidFill>
                <a:latin typeface="Calibri" pitchFamily="34" charset="0"/>
                <a:ea typeface="Calibri" pitchFamily="34" charset="-122"/>
                <a:cs typeface="Calibri" pitchFamily="34" charset="-120"/>
              </a:rPr>
              <a:t>Modul F  |  Lernfeld 5</a:t>
            </a:r>
            <a:endParaRPr lang="en-US" sz="1200" dirty="0"/>
          </a:p>
        </p:txBody>
      </p:sp>
      <p:sp>
        <p:nvSpPr>
          <p:cNvPr id="23" name="Text 21"/>
          <p:cNvSpPr/>
          <p:nvPr/>
        </p:nvSpPr>
        <p:spPr>
          <a:xfrm>
            <a:off x="365760" y="4754880"/>
            <a:ext cx="8412480" cy="228600"/>
          </a:xfrm>
          <a:prstGeom prst="rect">
            <a:avLst/>
          </a:prstGeom>
          <a:noFill/>
          <a:ln/>
        </p:spPr>
        <p:txBody>
          <a:bodyPr wrap="square" rtlCol="0" anchor="ctr"/>
          <a:lstStyle/>
          <a:p>
            <a:pPr marL="0" indent="0">
              <a:buNone/>
            </a:pPr>
            <a:r>
              <a:rPr lang="en-US" sz="900" dirty="0">
                <a:solidFill>
                  <a:srgbClr val="7799BB"/>
                </a:solidFill>
                <a:latin typeface="Calibri" pitchFamily="34" charset="0"/>
                <a:ea typeface="Calibri" pitchFamily="34" charset="-122"/>
                <a:cs typeface="Calibri" pitchFamily="34" charset="-120"/>
              </a:rPr>
              <a:t>Vor- / Nachname  |  16.4.2026</a:t>
            </a:r>
            <a:endParaRPr lang="en-US" sz="900" dirty="0"/>
          </a:p>
        </p:txBody>
      </p:sp>
      <p:sp>
        <p:nvSpPr>
          <p:cNvPr id="24" name="Text 22"/>
          <p:cNvSpPr/>
          <p:nvPr/>
        </p:nvSpPr>
        <p:spPr>
          <a:xfrm>
            <a:off x="7040880" y="914400"/>
            <a:ext cx="1828800" cy="457200"/>
          </a:xfrm>
          <a:prstGeom prst="rect">
            <a:avLst/>
          </a:prstGeom>
          <a:noFill/>
          <a:ln/>
        </p:spPr>
        <p:txBody>
          <a:bodyPr wrap="square" rtlCol="0" anchor="ctr"/>
          <a:lstStyle/>
          <a:p>
            <a:pPr marL="0" indent="0">
              <a:buNone/>
            </a:pPr>
            <a:r>
              <a:rPr lang="en-US" sz="1300" dirty="0">
                <a:solidFill>
                  <a:srgbClr val="F0A500"/>
                </a:solidFill>
                <a:latin typeface="Consolas" pitchFamily="34" charset="0"/>
                <a:ea typeface="Consolas" pitchFamily="34" charset="-122"/>
                <a:cs typeface="Consolas" pitchFamily="34" charset="-120"/>
              </a:rPr>
              <a:t>var x = 42;</a:t>
            </a:r>
            <a:endParaRPr lang="en-US" sz="1300" dirty="0"/>
          </a:p>
        </p:txBody>
      </p:sp>
      <p:sp>
        <p:nvSpPr>
          <p:cNvPr id="25" name="Text 23"/>
          <p:cNvSpPr/>
          <p:nvPr/>
        </p:nvSpPr>
        <p:spPr>
          <a:xfrm>
            <a:off x="7040880" y="1417320"/>
            <a:ext cx="1828800" cy="457200"/>
          </a:xfrm>
          <a:prstGeom prst="rect">
            <a:avLst/>
          </a:prstGeom>
          <a:noFill/>
          <a:ln/>
        </p:spPr>
        <p:txBody>
          <a:bodyPr wrap="square" rtlCol="0" anchor="ctr"/>
          <a:lstStyle/>
          <a:p>
            <a:pPr marL="0" indent="0">
              <a:buNone/>
            </a:pPr>
            <a:r>
              <a:rPr lang="en-US" sz="1300" dirty="0">
                <a:solidFill>
                  <a:srgbClr val="F0A500"/>
                </a:solidFill>
                <a:latin typeface="Consolas" pitchFamily="34" charset="0"/>
                <a:ea typeface="Consolas" pitchFamily="34" charset="-122"/>
                <a:cs typeface="Consolas" pitchFamily="34" charset="-120"/>
              </a:rPr>
              <a:t>if (x &gt; 0) {</a:t>
            </a:r>
            <a:endParaRPr lang="en-US" sz="1300" dirty="0"/>
          </a:p>
        </p:txBody>
      </p:sp>
      <p:sp>
        <p:nvSpPr>
          <p:cNvPr id="26" name="Text 24"/>
          <p:cNvSpPr/>
          <p:nvPr/>
        </p:nvSpPr>
        <p:spPr>
          <a:xfrm>
            <a:off x="7040880" y="1920240"/>
            <a:ext cx="1828800" cy="457200"/>
          </a:xfrm>
          <a:prstGeom prst="rect">
            <a:avLst/>
          </a:prstGeom>
          <a:noFill/>
          <a:ln/>
        </p:spPr>
        <p:txBody>
          <a:bodyPr wrap="square" rtlCol="0" anchor="ctr"/>
          <a:lstStyle/>
          <a:p>
            <a:pPr marL="0" indent="0">
              <a:buNone/>
            </a:pPr>
            <a:r>
              <a:rPr lang="en-US" sz="1300" dirty="0">
                <a:solidFill>
                  <a:srgbClr val="F0A500"/>
                </a:solidFill>
                <a:latin typeface="Consolas" pitchFamily="34" charset="0"/>
                <a:ea typeface="Consolas" pitchFamily="34" charset="-122"/>
                <a:cs typeface="Consolas" pitchFamily="34" charset="-120"/>
              </a:rPr>
              <a:t>  print(x);</a:t>
            </a:r>
            <a:endParaRPr lang="en-US" sz="1300" dirty="0"/>
          </a:p>
        </p:txBody>
      </p:sp>
      <p:sp>
        <p:nvSpPr>
          <p:cNvPr id="27" name="Text 25"/>
          <p:cNvSpPr/>
          <p:nvPr/>
        </p:nvSpPr>
        <p:spPr>
          <a:xfrm>
            <a:off x="7040880" y="2423160"/>
            <a:ext cx="1828800" cy="457200"/>
          </a:xfrm>
          <a:prstGeom prst="rect">
            <a:avLst/>
          </a:prstGeom>
          <a:noFill/>
          <a:ln/>
        </p:spPr>
        <p:txBody>
          <a:bodyPr wrap="square" rtlCol="0" anchor="ctr"/>
          <a:lstStyle/>
          <a:p>
            <a:pPr marL="0" indent="0">
              <a:buNone/>
            </a:pPr>
            <a:r>
              <a:rPr lang="en-US" sz="1300" dirty="0">
                <a:solidFill>
                  <a:srgbClr val="F0A500"/>
                </a:solidFill>
                <a:latin typeface="Consolas" pitchFamily="34" charset="0"/>
                <a:ea typeface="Consolas" pitchFamily="34" charset="-122"/>
                <a:cs typeface="Consolas" pitchFamily="34" charset="-120"/>
              </a:rPr>
              <a: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Inhaltsverzeichnis</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2 von 16</a:t>
            </a:r>
            <a:endParaRPr lang="en-US" sz="800" dirty="0"/>
          </a:p>
        </p:txBody>
      </p:sp>
      <p:sp>
        <p:nvSpPr>
          <p:cNvPr id="10" name="Shape 8"/>
          <p:cNvSpPr/>
          <p:nvPr/>
        </p:nvSpPr>
        <p:spPr>
          <a:xfrm>
            <a:off x="320040" y="86868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11" name="Text 9"/>
          <p:cNvSpPr/>
          <p:nvPr/>
        </p:nvSpPr>
        <p:spPr>
          <a:xfrm>
            <a:off x="320040" y="86868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01</a:t>
            </a:r>
            <a:endParaRPr lang="en-US" sz="1100" dirty="0"/>
          </a:p>
        </p:txBody>
      </p:sp>
      <p:sp>
        <p:nvSpPr>
          <p:cNvPr id="12" name="Text 10"/>
          <p:cNvSpPr/>
          <p:nvPr/>
        </p:nvSpPr>
        <p:spPr>
          <a:xfrm>
            <a:off x="822960" y="91440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Was ist Programmierung?</a:t>
            </a:r>
            <a:endParaRPr lang="en-US" sz="1200" dirty="0"/>
          </a:p>
        </p:txBody>
      </p:sp>
      <p:sp>
        <p:nvSpPr>
          <p:cNvPr id="13" name="Shape 11"/>
          <p:cNvSpPr/>
          <p:nvPr/>
        </p:nvSpPr>
        <p:spPr>
          <a:xfrm>
            <a:off x="320040" y="146304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14" name="Text 12"/>
          <p:cNvSpPr/>
          <p:nvPr/>
        </p:nvSpPr>
        <p:spPr>
          <a:xfrm>
            <a:off x="320040" y="146304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02</a:t>
            </a:r>
            <a:endParaRPr lang="en-US" sz="1100" dirty="0"/>
          </a:p>
        </p:txBody>
      </p:sp>
      <p:sp>
        <p:nvSpPr>
          <p:cNvPr id="15" name="Text 13"/>
          <p:cNvSpPr/>
          <p:nvPr/>
        </p:nvSpPr>
        <p:spPr>
          <a:xfrm>
            <a:off x="822960" y="150876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Phasen der Softwareentwicklung</a:t>
            </a:r>
            <a:endParaRPr lang="en-US" sz="1200" dirty="0"/>
          </a:p>
        </p:txBody>
      </p:sp>
      <p:sp>
        <p:nvSpPr>
          <p:cNvPr id="16" name="Shape 14"/>
          <p:cNvSpPr/>
          <p:nvPr/>
        </p:nvSpPr>
        <p:spPr>
          <a:xfrm>
            <a:off x="320040" y="205740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17" name="Text 15"/>
          <p:cNvSpPr/>
          <p:nvPr/>
        </p:nvSpPr>
        <p:spPr>
          <a:xfrm>
            <a:off x="320040" y="205740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03</a:t>
            </a:r>
            <a:endParaRPr lang="en-US" sz="1100" dirty="0"/>
          </a:p>
        </p:txBody>
      </p:sp>
      <p:sp>
        <p:nvSpPr>
          <p:cNvPr id="18" name="Text 16"/>
          <p:cNvSpPr/>
          <p:nvPr/>
        </p:nvSpPr>
        <p:spPr>
          <a:xfrm>
            <a:off x="822960" y="210312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Programmiersprachen &amp; Generationen</a:t>
            </a:r>
            <a:endParaRPr lang="en-US" sz="1200" dirty="0"/>
          </a:p>
        </p:txBody>
      </p:sp>
      <p:sp>
        <p:nvSpPr>
          <p:cNvPr id="19" name="Shape 17"/>
          <p:cNvSpPr/>
          <p:nvPr/>
        </p:nvSpPr>
        <p:spPr>
          <a:xfrm>
            <a:off x="320040" y="265176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20" name="Text 18"/>
          <p:cNvSpPr/>
          <p:nvPr/>
        </p:nvSpPr>
        <p:spPr>
          <a:xfrm>
            <a:off x="320040" y="26517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04</a:t>
            </a:r>
            <a:endParaRPr lang="en-US" sz="1100" dirty="0"/>
          </a:p>
        </p:txBody>
      </p:sp>
      <p:sp>
        <p:nvSpPr>
          <p:cNvPr id="21" name="Text 19"/>
          <p:cNvSpPr/>
          <p:nvPr/>
        </p:nvSpPr>
        <p:spPr>
          <a:xfrm>
            <a:off x="822960" y="269748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Compiler vs. Interpreter</a:t>
            </a:r>
            <a:endParaRPr lang="en-US" sz="1200" dirty="0"/>
          </a:p>
        </p:txBody>
      </p:sp>
      <p:sp>
        <p:nvSpPr>
          <p:cNvPr id="22" name="Shape 20"/>
          <p:cNvSpPr/>
          <p:nvPr/>
        </p:nvSpPr>
        <p:spPr>
          <a:xfrm>
            <a:off x="320040" y="324612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23" name="Text 21"/>
          <p:cNvSpPr/>
          <p:nvPr/>
        </p:nvSpPr>
        <p:spPr>
          <a:xfrm>
            <a:off x="320040" y="324612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05</a:t>
            </a:r>
            <a:endParaRPr lang="en-US" sz="1100" dirty="0"/>
          </a:p>
        </p:txBody>
      </p:sp>
      <p:sp>
        <p:nvSpPr>
          <p:cNvPr id="24" name="Text 22"/>
          <p:cNvSpPr/>
          <p:nvPr/>
        </p:nvSpPr>
        <p:spPr>
          <a:xfrm>
            <a:off x="822960" y="329184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IDEs – Entwicklungsumgebungen</a:t>
            </a:r>
            <a:endParaRPr lang="en-US" sz="1200" dirty="0"/>
          </a:p>
        </p:txBody>
      </p:sp>
      <p:sp>
        <p:nvSpPr>
          <p:cNvPr id="25" name="Shape 23"/>
          <p:cNvSpPr/>
          <p:nvPr/>
        </p:nvSpPr>
        <p:spPr>
          <a:xfrm>
            <a:off x="320040" y="384048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26" name="Text 24"/>
          <p:cNvSpPr/>
          <p:nvPr/>
        </p:nvSpPr>
        <p:spPr>
          <a:xfrm>
            <a:off x="320040" y="384048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06</a:t>
            </a:r>
            <a:endParaRPr lang="en-US" sz="1100" dirty="0"/>
          </a:p>
        </p:txBody>
      </p:sp>
      <p:sp>
        <p:nvSpPr>
          <p:cNvPr id="27" name="Text 25"/>
          <p:cNvSpPr/>
          <p:nvPr/>
        </p:nvSpPr>
        <p:spPr>
          <a:xfrm>
            <a:off x="822960" y="388620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Variablen &amp; Datentypen</a:t>
            </a:r>
            <a:endParaRPr lang="en-US" sz="1200" dirty="0"/>
          </a:p>
        </p:txBody>
      </p:sp>
      <p:sp>
        <p:nvSpPr>
          <p:cNvPr id="28" name="Shape 26"/>
          <p:cNvSpPr/>
          <p:nvPr/>
        </p:nvSpPr>
        <p:spPr>
          <a:xfrm>
            <a:off x="320040" y="443484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29" name="Text 27"/>
          <p:cNvSpPr/>
          <p:nvPr/>
        </p:nvSpPr>
        <p:spPr>
          <a:xfrm>
            <a:off x="320040" y="443484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07</a:t>
            </a:r>
            <a:endParaRPr lang="en-US" sz="1100" dirty="0"/>
          </a:p>
        </p:txBody>
      </p:sp>
      <p:sp>
        <p:nvSpPr>
          <p:cNvPr id="30" name="Text 28"/>
          <p:cNvSpPr/>
          <p:nvPr/>
        </p:nvSpPr>
        <p:spPr>
          <a:xfrm>
            <a:off x="822960" y="448056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Operatoren</a:t>
            </a:r>
            <a:endParaRPr lang="en-US" sz="1200" dirty="0"/>
          </a:p>
        </p:txBody>
      </p:sp>
      <p:sp>
        <p:nvSpPr>
          <p:cNvPr id="31" name="Shape 29"/>
          <p:cNvSpPr/>
          <p:nvPr/>
        </p:nvSpPr>
        <p:spPr>
          <a:xfrm>
            <a:off x="4754880" y="86868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32" name="Text 30"/>
          <p:cNvSpPr/>
          <p:nvPr/>
        </p:nvSpPr>
        <p:spPr>
          <a:xfrm>
            <a:off x="4754880" y="86868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08</a:t>
            </a:r>
            <a:endParaRPr lang="en-US" sz="1100" dirty="0"/>
          </a:p>
        </p:txBody>
      </p:sp>
      <p:sp>
        <p:nvSpPr>
          <p:cNvPr id="33" name="Text 31"/>
          <p:cNvSpPr/>
          <p:nvPr/>
        </p:nvSpPr>
        <p:spPr>
          <a:xfrm>
            <a:off x="5257800" y="91440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Kontrollstrukturen: Selektion (if/else/switch)</a:t>
            </a:r>
            <a:endParaRPr lang="en-US" sz="1200" dirty="0"/>
          </a:p>
        </p:txBody>
      </p:sp>
      <p:sp>
        <p:nvSpPr>
          <p:cNvPr id="34" name="Shape 32"/>
          <p:cNvSpPr/>
          <p:nvPr/>
        </p:nvSpPr>
        <p:spPr>
          <a:xfrm>
            <a:off x="4754880" y="146304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35" name="Text 33"/>
          <p:cNvSpPr/>
          <p:nvPr/>
        </p:nvSpPr>
        <p:spPr>
          <a:xfrm>
            <a:off x="4754880" y="146304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09</a:t>
            </a:r>
            <a:endParaRPr lang="en-US" sz="1100" dirty="0"/>
          </a:p>
        </p:txBody>
      </p:sp>
      <p:sp>
        <p:nvSpPr>
          <p:cNvPr id="36" name="Text 34"/>
          <p:cNvSpPr/>
          <p:nvPr/>
        </p:nvSpPr>
        <p:spPr>
          <a:xfrm>
            <a:off x="5257800" y="150876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Kontrollstrukturen: Schleifen (for/while/do-while)</a:t>
            </a:r>
            <a:endParaRPr lang="en-US" sz="1200" dirty="0"/>
          </a:p>
        </p:txBody>
      </p:sp>
      <p:sp>
        <p:nvSpPr>
          <p:cNvPr id="37" name="Shape 35"/>
          <p:cNvSpPr/>
          <p:nvPr/>
        </p:nvSpPr>
        <p:spPr>
          <a:xfrm>
            <a:off x="4754880" y="205740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38" name="Text 36"/>
          <p:cNvSpPr/>
          <p:nvPr/>
        </p:nvSpPr>
        <p:spPr>
          <a:xfrm>
            <a:off x="4754880" y="205740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10</a:t>
            </a:r>
            <a:endParaRPr lang="en-US" sz="1100" dirty="0"/>
          </a:p>
        </p:txBody>
      </p:sp>
      <p:sp>
        <p:nvSpPr>
          <p:cNvPr id="39" name="Text 37"/>
          <p:cNvSpPr/>
          <p:nvPr/>
        </p:nvSpPr>
        <p:spPr>
          <a:xfrm>
            <a:off x="5257800" y="210312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Funktionen &amp; Methoden</a:t>
            </a:r>
            <a:endParaRPr lang="en-US" sz="1200" dirty="0"/>
          </a:p>
        </p:txBody>
      </p:sp>
      <p:sp>
        <p:nvSpPr>
          <p:cNvPr id="40" name="Shape 38"/>
          <p:cNvSpPr/>
          <p:nvPr/>
        </p:nvSpPr>
        <p:spPr>
          <a:xfrm>
            <a:off x="4754880" y="265176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41" name="Text 39"/>
          <p:cNvSpPr/>
          <p:nvPr/>
        </p:nvSpPr>
        <p:spPr>
          <a:xfrm>
            <a:off x="4754880" y="265176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11</a:t>
            </a:r>
            <a:endParaRPr lang="en-US" sz="1100" dirty="0"/>
          </a:p>
        </p:txBody>
      </p:sp>
      <p:sp>
        <p:nvSpPr>
          <p:cNvPr id="42" name="Text 40"/>
          <p:cNvSpPr/>
          <p:nvPr/>
        </p:nvSpPr>
        <p:spPr>
          <a:xfrm>
            <a:off x="5257800" y="269748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Programmablaufplan (PAP) – Grundelemente</a:t>
            </a:r>
            <a:endParaRPr lang="en-US" sz="1200" dirty="0"/>
          </a:p>
        </p:txBody>
      </p:sp>
      <p:sp>
        <p:nvSpPr>
          <p:cNvPr id="43" name="Shape 41"/>
          <p:cNvSpPr/>
          <p:nvPr/>
        </p:nvSpPr>
        <p:spPr>
          <a:xfrm>
            <a:off x="4754880" y="324612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44" name="Text 42"/>
          <p:cNvSpPr/>
          <p:nvPr/>
        </p:nvSpPr>
        <p:spPr>
          <a:xfrm>
            <a:off x="4754880" y="324612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12</a:t>
            </a:r>
            <a:endParaRPr lang="en-US" sz="1100" dirty="0"/>
          </a:p>
        </p:txBody>
      </p:sp>
      <p:sp>
        <p:nvSpPr>
          <p:cNvPr id="45" name="Text 43"/>
          <p:cNvSpPr/>
          <p:nvPr/>
        </p:nvSpPr>
        <p:spPr>
          <a:xfrm>
            <a:off x="5257800" y="329184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PAP – Beispiel: Notenberechnung</a:t>
            </a:r>
            <a:endParaRPr lang="en-US" sz="1200" dirty="0"/>
          </a:p>
        </p:txBody>
      </p:sp>
      <p:sp>
        <p:nvSpPr>
          <p:cNvPr id="46" name="Shape 44"/>
          <p:cNvSpPr/>
          <p:nvPr/>
        </p:nvSpPr>
        <p:spPr>
          <a:xfrm>
            <a:off x="4754880" y="384048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47" name="Text 45"/>
          <p:cNvSpPr/>
          <p:nvPr/>
        </p:nvSpPr>
        <p:spPr>
          <a:xfrm>
            <a:off x="4754880" y="384048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13</a:t>
            </a:r>
            <a:endParaRPr lang="en-US" sz="1100" dirty="0"/>
          </a:p>
        </p:txBody>
      </p:sp>
      <p:sp>
        <p:nvSpPr>
          <p:cNvPr id="48" name="Text 46"/>
          <p:cNvSpPr/>
          <p:nvPr/>
        </p:nvSpPr>
        <p:spPr>
          <a:xfrm>
            <a:off x="5257800" y="388620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Algorithmen – Grundkonzepte</a:t>
            </a:r>
            <a:endParaRPr lang="en-US" sz="1200" dirty="0"/>
          </a:p>
        </p:txBody>
      </p:sp>
      <p:sp>
        <p:nvSpPr>
          <p:cNvPr id="49" name="Shape 47"/>
          <p:cNvSpPr/>
          <p:nvPr/>
        </p:nvSpPr>
        <p:spPr>
          <a:xfrm>
            <a:off x="4754880" y="4434840"/>
            <a:ext cx="411480" cy="411480"/>
          </a:xfrm>
          <a:prstGeom prst="rect">
            <a:avLst/>
          </a:prstGeom>
          <a:solidFill>
            <a:srgbClr val="003366"/>
          </a:solidFill>
          <a:ln/>
          <a:effectLst>
            <a:outerShdw blurRad="50800" dist="25400" dir="8100000" algn="bl" rotWithShape="0">
              <a:srgbClr val="000000">
                <a:alpha val="12000"/>
              </a:srgbClr>
            </a:outerShdw>
          </a:effectLst>
        </p:spPr>
      </p:sp>
      <p:sp>
        <p:nvSpPr>
          <p:cNvPr id="50" name="Text 48"/>
          <p:cNvSpPr/>
          <p:nvPr/>
        </p:nvSpPr>
        <p:spPr>
          <a:xfrm>
            <a:off x="4754880" y="4434840"/>
            <a:ext cx="411480" cy="411480"/>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14</a:t>
            </a:r>
            <a:endParaRPr lang="en-US" sz="1100" dirty="0"/>
          </a:p>
        </p:txBody>
      </p:sp>
      <p:sp>
        <p:nvSpPr>
          <p:cNvPr id="51" name="Text 49"/>
          <p:cNvSpPr/>
          <p:nvPr/>
        </p:nvSpPr>
        <p:spPr>
          <a:xfrm>
            <a:off x="5257800" y="4480560"/>
            <a:ext cx="3977640" cy="320040"/>
          </a:xfrm>
          <a:prstGeom prst="rect">
            <a:avLst/>
          </a:prstGeom>
          <a:noFill/>
          <a:ln/>
        </p:spPr>
        <p:txBody>
          <a:bodyPr wrap="square" rtlCol="0" anchor="ctr"/>
          <a:lstStyle/>
          <a:p>
            <a:pPr marL="0" indent="0">
              <a:buNone/>
            </a:pPr>
            <a:r>
              <a:rPr lang="en-US" sz="1200" dirty="0">
                <a:solidFill>
                  <a:srgbClr val="595959"/>
                </a:solidFill>
                <a:latin typeface="Calibri" pitchFamily="34" charset="0"/>
                <a:ea typeface="Calibri" pitchFamily="34" charset="-122"/>
                <a:cs typeface="Calibri" pitchFamily="34" charset="-120"/>
              </a:rPr>
              <a:t>Zusammenfassung &amp; Prüfungstipps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Was ist Programmierung?</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3 von 16</a:t>
            </a:r>
            <a:endParaRPr lang="en-US" sz="800" dirty="0"/>
          </a:p>
        </p:txBody>
      </p:sp>
      <p:sp>
        <p:nvSpPr>
          <p:cNvPr id="10" name="Shape 8"/>
          <p:cNvSpPr/>
          <p:nvPr/>
        </p:nvSpPr>
        <p:spPr>
          <a:xfrm>
            <a:off x="274320" y="1078992"/>
            <a:ext cx="8503920" cy="658368"/>
          </a:xfrm>
          <a:prstGeom prst="rect">
            <a:avLst/>
          </a:prstGeom>
          <a:solidFill>
            <a:srgbClr val="003366"/>
          </a:solidFill>
          <a:ln/>
          <a:effectLst>
            <a:outerShdw blurRad="50800" dist="25400" dir="8100000" algn="bl" rotWithShape="0">
              <a:srgbClr val="000000">
                <a:alpha val="12000"/>
              </a:srgbClr>
            </a:outerShdw>
          </a:effectLst>
        </p:spPr>
      </p:sp>
      <p:sp>
        <p:nvSpPr>
          <p:cNvPr id="11" name="Text 9"/>
          <p:cNvSpPr/>
          <p:nvPr/>
        </p:nvSpPr>
        <p:spPr>
          <a:xfrm>
            <a:off x="411480" y="1115568"/>
            <a:ext cx="8321040" cy="594360"/>
          </a:xfrm>
          <a:prstGeom prst="rect">
            <a:avLst/>
          </a:prstGeom>
          <a:noFill/>
          <a:ln/>
        </p:spPr>
        <p:txBody>
          <a:bodyPr wrap="square" rtlCol="0" anchor="ctr"/>
          <a:lstStyle/>
          <a:p>
            <a:pPr marL="0" indent="0">
              <a:buNone/>
            </a:pPr>
            <a:r>
              <a:rPr lang="en-US" sz="1200" b="1" dirty="0">
                <a:solidFill>
                  <a:srgbClr val="F0A500"/>
                </a:solidFill>
                <a:latin typeface="Calibri" pitchFamily="34" charset="0"/>
                <a:ea typeface="Calibri" pitchFamily="34" charset="-122"/>
                <a:cs typeface="Calibri" pitchFamily="34" charset="-120"/>
              </a:rPr>
              <a:t>Definition: </a:t>
            </a:r>
            <a:r>
              <a:rPr lang="en-US" sz="1200" dirty="0">
                <a:solidFill>
                  <a:srgbClr val="FFFFFF"/>
                </a:solidFill>
                <a:latin typeface="Calibri" pitchFamily="34" charset="0"/>
                <a:ea typeface="Calibri" pitchFamily="34" charset="-122"/>
                <a:cs typeface="Calibri" pitchFamily="34" charset="-120"/>
              </a:rPr>
              <a:t>Programmierung ist das Verfassen von Anweisungen (Code) in einer formalen Sprache, die ein Computer verstehen und ausführen kann. Das Ergebnis ist ein Programm, das ein bestimmtes Problem löst oder eine Aufgabe automatisiert.</a:t>
            </a:r>
            <a:endParaRPr lang="en-US" sz="1200" dirty="0"/>
          </a:p>
        </p:txBody>
      </p:sp>
      <p:sp>
        <p:nvSpPr>
          <p:cNvPr id="12" name="Shape 10"/>
          <p:cNvSpPr/>
          <p:nvPr/>
        </p:nvSpPr>
        <p:spPr>
          <a:xfrm>
            <a:off x="274320" y="1874520"/>
            <a:ext cx="2011680" cy="438912"/>
          </a:xfrm>
          <a:prstGeom prst="rect">
            <a:avLst/>
          </a:prstGeom>
          <a:solidFill>
            <a:srgbClr val="003366"/>
          </a:solidFill>
          <a:ln/>
          <a:effectLst>
            <a:outerShdw blurRad="50800" dist="25400" dir="8100000" algn="bl" rotWithShape="0">
              <a:srgbClr val="000000">
                <a:alpha val="12000"/>
              </a:srgbClr>
            </a:outerShdw>
          </a:effectLst>
        </p:spPr>
      </p:sp>
      <p:sp>
        <p:nvSpPr>
          <p:cNvPr id="13" name="Text 11"/>
          <p:cNvSpPr/>
          <p:nvPr/>
        </p:nvSpPr>
        <p:spPr>
          <a:xfrm>
            <a:off x="347472" y="1874520"/>
            <a:ext cx="1920240" cy="43891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Algorithmus</a:t>
            </a:r>
            <a:endParaRPr lang="en-US" sz="1200" dirty="0"/>
          </a:p>
        </p:txBody>
      </p:sp>
      <p:sp>
        <p:nvSpPr>
          <p:cNvPr id="14" name="Shape 12"/>
          <p:cNvSpPr/>
          <p:nvPr/>
        </p:nvSpPr>
        <p:spPr>
          <a:xfrm>
            <a:off x="274320" y="2340864"/>
            <a:ext cx="2011680" cy="868680"/>
          </a:xfrm>
          <a:prstGeom prst="rect">
            <a:avLst/>
          </a:prstGeom>
          <a:solidFill>
            <a:srgbClr val="FFFFFF"/>
          </a:solidFill>
          <a:ln/>
          <a:effectLst>
            <a:outerShdw blurRad="50800" dist="25400" dir="8100000" algn="bl" rotWithShape="0">
              <a:srgbClr val="000000">
                <a:alpha val="12000"/>
              </a:srgbClr>
            </a:outerShdw>
          </a:effectLst>
        </p:spPr>
      </p:sp>
      <p:sp>
        <p:nvSpPr>
          <p:cNvPr id="15" name="Text 13"/>
          <p:cNvSpPr/>
          <p:nvPr/>
        </p:nvSpPr>
        <p:spPr>
          <a:xfrm>
            <a:off x="365760" y="2377440"/>
            <a:ext cx="1874520" cy="80467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Schrittweise Anleitung zur</a:t>
            </a:r>
            <a:endParaRPr lang="en-US" sz="1100" dirty="0"/>
          </a:p>
          <a:p>
            <a:pPr marL="0" indent="0">
              <a:buNone/>
            </a:pPr>
            <a:r>
              <a:rPr lang="en-US" sz="1100" dirty="0">
                <a:solidFill>
                  <a:srgbClr val="595959"/>
                </a:solidFill>
                <a:latin typeface="Calibri" pitchFamily="34" charset="0"/>
                <a:ea typeface="Calibri" pitchFamily="34" charset="-122"/>
                <a:cs typeface="Calibri" pitchFamily="34" charset="-120"/>
              </a:rPr>
              <a:t>Lösung eines Problems</a:t>
            </a:r>
            <a:endParaRPr lang="en-US" sz="1100" dirty="0"/>
          </a:p>
        </p:txBody>
      </p:sp>
      <p:sp>
        <p:nvSpPr>
          <p:cNvPr id="16" name="Shape 14"/>
          <p:cNvSpPr/>
          <p:nvPr/>
        </p:nvSpPr>
        <p:spPr>
          <a:xfrm>
            <a:off x="2450592" y="1874520"/>
            <a:ext cx="2011680" cy="438912"/>
          </a:xfrm>
          <a:prstGeom prst="rect">
            <a:avLst/>
          </a:prstGeom>
          <a:solidFill>
            <a:srgbClr val="0066AA"/>
          </a:solidFill>
          <a:ln/>
          <a:effectLst>
            <a:outerShdw blurRad="50800" dist="25400" dir="8100000" algn="bl" rotWithShape="0">
              <a:srgbClr val="000000">
                <a:alpha val="12000"/>
              </a:srgbClr>
            </a:outerShdw>
          </a:effectLst>
        </p:spPr>
      </p:sp>
      <p:sp>
        <p:nvSpPr>
          <p:cNvPr id="17" name="Text 15"/>
          <p:cNvSpPr/>
          <p:nvPr/>
        </p:nvSpPr>
        <p:spPr>
          <a:xfrm>
            <a:off x="2523744" y="1874520"/>
            <a:ext cx="1920240" cy="43891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Syntax</a:t>
            </a:r>
            <a:endParaRPr lang="en-US" sz="1200" dirty="0"/>
          </a:p>
        </p:txBody>
      </p:sp>
      <p:sp>
        <p:nvSpPr>
          <p:cNvPr id="18" name="Shape 16"/>
          <p:cNvSpPr/>
          <p:nvPr/>
        </p:nvSpPr>
        <p:spPr>
          <a:xfrm>
            <a:off x="2450592" y="2340864"/>
            <a:ext cx="2011680" cy="868680"/>
          </a:xfrm>
          <a:prstGeom prst="rect">
            <a:avLst/>
          </a:prstGeom>
          <a:solidFill>
            <a:srgbClr val="FFFFFF"/>
          </a:solidFill>
          <a:ln/>
          <a:effectLst>
            <a:outerShdw blurRad="50800" dist="25400" dir="8100000" algn="bl" rotWithShape="0">
              <a:srgbClr val="000000">
                <a:alpha val="12000"/>
              </a:srgbClr>
            </a:outerShdw>
          </a:effectLst>
        </p:spPr>
      </p:sp>
      <p:sp>
        <p:nvSpPr>
          <p:cNvPr id="19" name="Text 17"/>
          <p:cNvSpPr/>
          <p:nvPr/>
        </p:nvSpPr>
        <p:spPr>
          <a:xfrm>
            <a:off x="2542032" y="2377440"/>
            <a:ext cx="1874520" cy="80467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Regeln und Struktur der</a:t>
            </a:r>
            <a:endParaRPr lang="en-US" sz="1100" dirty="0"/>
          </a:p>
          <a:p>
            <a:pPr marL="0" indent="0">
              <a:buNone/>
            </a:pPr>
            <a:r>
              <a:rPr lang="en-US" sz="1100" dirty="0">
                <a:solidFill>
                  <a:srgbClr val="595959"/>
                </a:solidFill>
                <a:latin typeface="Calibri" pitchFamily="34" charset="0"/>
                <a:ea typeface="Calibri" pitchFamily="34" charset="-122"/>
                <a:cs typeface="Calibri" pitchFamily="34" charset="-120"/>
              </a:rPr>
              <a:t>Programmiersprache</a:t>
            </a:r>
            <a:endParaRPr lang="en-US" sz="1100" dirty="0"/>
          </a:p>
        </p:txBody>
      </p:sp>
      <p:sp>
        <p:nvSpPr>
          <p:cNvPr id="20" name="Shape 18"/>
          <p:cNvSpPr/>
          <p:nvPr/>
        </p:nvSpPr>
        <p:spPr>
          <a:xfrm>
            <a:off x="4626864" y="1874520"/>
            <a:ext cx="2011680" cy="438912"/>
          </a:xfrm>
          <a:prstGeom prst="rect">
            <a:avLst/>
          </a:prstGeom>
          <a:solidFill>
            <a:srgbClr val="0077AA"/>
          </a:solidFill>
          <a:ln/>
          <a:effectLst>
            <a:outerShdw blurRad="50800" dist="25400" dir="8100000" algn="bl" rotWithShape="0">
              <a:srgbClr val="000000">
                <a:alpha val="12000"/>
              </a:srgbClr>
            </a:outerShdw>
          </a:effectLst>
        </p:spPr>
      </p:sp>
      <p:sp>
        <p:nvSpPr>
          <p:cNvPr id="21" name="Text 19"/>
          <p:cNvSpPr/>
          <p:nvPr/>
        </p:nvSpPr>
        <p:spPr>
          <a:xfrm>
            <a:off x="4700016" y="1874520"/>
            <a:ext cx="1920240" cy="43891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Semantik</a:t>
            </a:r>
            <a:endParaRPr lang="en-US" sz="1200" dirty="0"/>
          </a:p>
        </p:txBody>
      </p:sp>
      <p:sp>
        <p:nvSpPr>
          <p:cNvPr id="22" name="Shape 20"/>
          <p:cNvSpPr/>
          <p:nvPr/>
        </p:nvSpPr>
        <p:spPr>
          <a:xfrm>
            <a:off x="4626864" y="2340864"/>
            <a:ext cx="2011680" cy="868680"/>
          </a:xfrm>
          <a:prstGeom prst="rect">
            <a:avLst/>
          </a:prstGeom>
          <a:solidFill>
            <a:srgbClr val="FFFFFF"/>
          </a:solidFill>
          <a:ln/>
          <a:effectLst>
            <a:outerShdw blurRad="50800" dist="25400" dir="8100000" algn="bl" rotWithShape="0">
              <a:srgbClr val="000000">
                <a:alpha val="12000"/>
              </a:srgbClr>
            </a:outerShdw>
          </a:effectLst>
        </p:spPr>
      </p:sp>
      <p:sp>
        <p:nvSpPr>
          <p:cNvPr id="23" name="Text 21"/>
          <p:cNvSpPr/>
          <p:nvPr/>
        </p:nvSpPr>
        <p:spPr>
          <a:xfrm>
            <a:off x="4718304" y="2377440"/>
            <a:ext cx="1874520" cy="80467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Bedeutung der Anweisungen</a:t>
            </a:r>
            <a:endParaRPr lang="en-US" sz="1100" dirty="0"/>
          </a:p>
          <a:p>
            <a:pPr marL="0" indent="0">
              <a:buNone/>
            </a:pPr>
            <a:r>
              <a:rPr lang="en-US" sz="1100" dirty="0">
                <a:solidFill>
                  <a:srgbClr val="595959"/>
                </a:solidFill>
                <a:latin typeface="Calibri" pitchFamily="34" charset="0"/>
                <a:ea typeface="Calibri" pitchFamily="34" charset="-122"/>
                <a:cs typeface="Calibri" pitchFamily="34" charset="-120"/>
              </a:rPr>
              <a:t>(Was passiert wirklich?)</a:t>
            </a:r>
            <a:endParaRPr lang="en-US" sz="1100" dirty="0"/>
          </a:p>
        </p:txBody>
      </p:sp>
      <p:sp>
        <p:nvSpPr>
          <p:cNvPr id="24" name="Shape 22"/>
          <p:cNvSpPr/>
          <p:nvPr/>
        </p:nvSpPr>
        <p:spPr>
          <a:xfrm>
            <a:off x="6803136" y="1874520"/>
            <a:ext cx="2011680" cy="438912"/>
          </a:xfrm>
          <a:prstGeom prst="rect">
            <a:avLst/>
          </a:prstGeom>
          <a:solidFill>
            <a:srgbClr val="006633"/>
          </a:solidFill>
          <a:ln/>
          <a:effectLst>
            <a:outerShdw blurRad="50800" dist="25400" dir="8100000" algn="bl" rotWithShape="0">
              <a:srgbClr val="000000">
                <a:alpha val="12000"/>
              </a:srgbClr>
            </a:outerShdw>
          </a:effectLst>
        </p:spPr>
      </p:sp>
      <p:sp>
        <p:nvSpPr>
          <p:cNvPr id="25" name="Text 23"/>
          <p:cNvSpPr/>
          <p:nvPr/>
        </p:nvSpPr>
        <p:spPr>
          <a:xfrm>
            <a:off x="6876288" y="1874520"/>
            <a:ext cx="1920240" cy="43891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Compiler</a:t>
            </a:r>
            <a:endParaRPr lang="en-US" sz="1200" dirty="0"/>
          </a:p>
        </p:txBody>
      </p:sp>
      <p:sp>
        <p:nvSpPr>
          <p:cNvPr id="26" name="Shape 24"/>
          <p:cNvSpPr/>
          <p:nvPr/>
        </p:nvSpPr>
        <p:spPr>
          <a:xfrm>
            <a:off x="6803136" y="2340864"/>
            <a:ext cx="2011680" cy="868680"/>
          </a:xfrm>
          <a:prstGeom prst="rect">
            <a:avLst/>
          </a:prstGeom>
          <a:solidFill>
            <a:srgbClr val="FFFFFF"/>
          </a:solidFill>
          <a:ln/>
          <a:effectLst>
            <a:outerShdw blurRad="50800" dist="25400" dir="8100000" algn="bl" rotWithShape="0">
              <a:srgbClr val="000000">
                <a:alpha val="12000"/>
              </a:srgbClr>
            </a:outerShdw>
          </a:effectLst>
        </p:spPr>
      </p:sp>
      <p:sp>
        <p:nvSpPr>
          <p:cNvPr id="27" name="Text 25"/>
          <p:cNvSpPr/>
          <p:nvPr/>
        </p:nvSpPr>
        <p:spPr>
          <a:xfrm>
            <a:off x="6894576" y="2377440"/>
            <a:ext cx="1874520" cy="80467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Übersetzt Code in</a:t>
            </a:r>
            <a:endParaRPr lang="en-US" sz="1100" dirty="0"/>
          </a:p>
          <a:p>
            <a:pPr marL="0" indent="0">
              <a:buNone/>
            </a:pPr>
            <a:r>
              <a:rPr lang="en-US" sz="1100" dirty="0">
                <a:solidFill>
                  <a:srgbClr val="595959"/>
                </a:solidFill>
                <a:latin typeface="Calibri" pitchFamily="34" charset="0"/>
                <a:ea typeface="Calibri" pitchFamily="34" charset="-122"/>
                <a:cs typeface="Calibri" pitchFamily="34" charset="-120"/>
              </a:rPr>
              <a:t>Maschinensprache</a:t>
            </a:r>
            <a:endParaRPr lang="en-US" sz="1100" dirty="0"/>
          </a:p>
        </p:txBody>
      </p:sp>
      <p:sp>
        <p:nvSpPr>
          <p:cNvPr id="28" name="Shape 26"/>
          <p:cNvSpPr/>
          <p:nvPr/>
        </p:nvSpPr>
        <p:spPr>
          <a:xfrm>
            <a:off x="274320" y="3310128"/>
            <a:ext cx="8503920" cy="320040"/>
          </a:xfrm>
          <a:prstGeom prst="rect">
            <a:avLst/>
          </a:prstGeom>
          <a:solidFill>
            <a:srgbClr val="0066AA"/>
          </a:solidFill>
          <a:ln/>
        </p:spPr>
      </p:sp>
      <p:sp>
        <p:nvSpPr>
          <p:cNvPr id="29" name="Text 27"/>
          <p:cNvSpPr/>
          <p:nvPr/>
        </p:nvSpPr>
        <p:spPr>
          <a:xfrm>
            <a:off x="365760" y="3310128"/>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Warum lernen wir programmieren?</a:t>
            </a:r>
            <a:endParaRPr lang="en-US" sz="1200" dirty="0"/>
          </a:p>
        </p:txBody>
      </p:sp>
      <p:sp>
        <p:nvSpPr>
          <p:cNvPr id="30" name="Text 28"/>
          <p:cNvSpPr/>
          <p:nvPr/>
        </p:nvSpPr>
        <p:spPr>
          <a:xfrm>
            <a:off x="365760" y="3694176"/>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Automatisierung wiederkehrender Aufgaben</a:t>
            </a:r>
            <a:endParaRPr lang="en-US" sz="1100" dirty="0"/>
          </a:p>
        </p:txBody>
      </p:sp>
      <p:sp>
        <p:nvSpPr>
          <p:cNvPr id="31" name="Text 29"/>
          <p:cNvSpPr/>
          <p:nvPr/>
        </p:nvSpPr>
        <p:spPr>
          <a:xfrm>
            <a:off x="365760" y="4023360"/>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Datenbankanbindungen und Datenverarbeitung (FIAE)</a:t>
            </a:r>
            <a:endParaRPr lang="en-US" sz="1100" dirty="0"/>
          </a:p>
        </p:txBody>
      </p:sp>
      <p:sp>
        <p:nvSpPr>
          <p:cNvPr id="32" name="Text 30"/>
          <p:cNvSpPr/>
          <p:nvPr/>
        </p:nvSpPr>
        <p:spPr>
          <a:xfrm>
            <a:off x="365760" y="4352544"/>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Systemkonfiguration und Scripting (FISI)</a:t>
            </a:r>
            <a:endParaRPr lang="en-US" sz="1100" dirty="0"/>
          </a:p>
        </p:txBody>
      </p:sp>
      <p:sp>
        <p:nvSpPr>
          <p:cNvPr id="33" name="Text 31"/>
          <p:cNvSpPr/>
          <p:nvPr/>
        </p:nvSpPr>
        <p:spPr>
          <a:xfrm>
            <a:off x="4754880" y="3694176"/>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Verständnis von Software-Architekturen</a:t>
            </a:r>
            <a:endParaRPr lang="en-US" sz="1100" dirty="0"/>
          </a:p>
        </p:txBody>
      </p:sp>
      <p:sp>
        <p:nvSpPr>
          <p:cNvPr id="34" name="Text 32"/>
          <p:cNvSpPr/>
          <p:nvPr/>
        </p:nvSpPr>
        <p:spPr>
          <a:xfrm>
            <a:off x="4754880" y="4023360"/>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Grundlage für alle weiteren Module</a:t>
            </a:r>
            <a:endParaRPr lang="en-US" sz="1100" dirty="0"/>
          </a:p>
        </p:txBody>
      </p:sp>
      <p:sp>
        <p:nvSpPr>
          <p:cNvPr id="35" name="Text 33"/>
          <p:cNvSpPr/>
          <p:nvPr/>
        </p:nvSpPr>
        <p:spPr>
          <a:xfrm>
            <a:off x="4754880" y="4352544"/>
            <a:ext cx="4206240" cy="301752"/>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  IHK-Prüfung: Anwendungsentwicklung &amp; Projektarbeit</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Phasen der Softwareentwicklung</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4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Strukturiertes Vorgehen von der Idee bis zur wartbaren Software</a:t>
            </a:r>
            <a:endParaRPr lang="en-US" sz="1200" dirty="0"/>
          </a:p>
        </p:txBody>
      </p:sp>
      <p:sp>
        <p:nvSpPr>
          <p:cNvPr id="11" name="Shape 9"/>
          <p:cNvSpPr/>
          <p:nvPr/>
        </p:nvSpPr>
        <p:spPr>
          <a:xfrm>
            <a:off x="274320" y="1115568"/>
            <a:ext cx="2743200" cy="411480"/>
          </a:xfrm>
          <a:prstGeom prst="rect">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65760" y="11155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1. Analyse</a:t>
            </a:r>
            <a:endParaRPr lang="en-US" sz="1400" dirty="0"/>
          </a:p>
        </p:txBody>
      </p:sp>
      <p:sp>
        <p:nvSpPr>
          <p:cNvPr id="13" name="Shape 11"/>
          <p:cNvSpPr/>
          <p:nvPr/>
        </p:nvSpPr>
        <p:spPr>
          <a:xfrm>
            <a:off x="274320" y="15270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14" name="Text 12"/>
          <p:cNvSpPr/>
          <p:nvPr/>
        </p:nvSpPr>
        <p:spPr>
          <a:xfrm>
            <a:off x="384048" y="15910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Anforderungen ermitteln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Lastenheft / Pflichtenheft</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Ist-Analyse / Soll-Zustand</a:t>
            </a:r>
            <a:endParaRPr lang="en-US" sz="1150" dirty="0"/>
          </a:p>
        </p:txBody>
      </p:sp>
      <p:sp>
        <p:nvSpPr>
          <p:cNvPr id="15" name="Text 13"/>
          <p:cNvSpPr/>
          <p:nvPr/>
        </p:nvSpPr>
        <p:spPr>
          <a:xfrm>
            <a:off x="3035808" y="1225296"/>
            <a:ext cx="164592" cy="228600"/>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a:t>
            </a:r>
            <a:endParaRPr lang="en-US" sz="1400" dirty="0"/>
          </a:p>
        </p:txBody>
      </p:sp>
      <p:sp>
        <p:nvSpPr>
          <p:cNvPr id="16" name="Shape 14"/>
          <p:cNvSpPr/>
          <p:nvPr/>
        </p:nvSpPr>
        <p:spPr>
          <a:xfrm>
            <a:off x="3200400" y="1115568"/>
            <a:ext cx="2743200" cy="411480"/>
          </a:xfrm>
          <a:prstGeom prst="rect">
            <a:avLst/>
          </a:prstGeom>
          <a:solidFill>
            <a:srgbClr val="004488"/>
          </a:solidFill>
          <a:ln/>
          <a:effectLst>
            <a:outerShdw blurRad="50800" dist="25400" dir="8100000" algn="bl" rotWithShape="0">
              <a:srgbClr val="000000">
                <a:alpha val="12000"/>
              </a:srgbClr>
            </a:outerShdw>
          </a:effectLst>
        </p:spPr>
      </p:sp>
      <p:sp>
        <p:nvSpPr>
          <p:cNvPr id="17" name="Text 15"/>
          <p:cNvSpPr/>
          <p:nvPr/>
        </p:nvSpPr>
        <p:spPr>
          <a:xfrm>
            <a:off x="3291840" y="11155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2. Entwurf</a:t>
            </a:r>
            <a:endParaRPr lang="en-US" sz="1400" dirty="0"/>
          </a:p>
        </p:txBody>
      </p:sp>
      <p:sp>
        <p:nvSpPr>
          <p:cNvPr id="18" name="Shape 16"/>
          <p:cNvSpPr/>
          <p:nvPr/>
        </p:nvSpPr>
        <p:spPr>
          <a:xfrm>
            <a:off x="3200400" y="15270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19" name="Text 17"/>
          <p:cNvSpPr/>
          <p:nvPr/>
        </p:nvSpPr>
        <p:spPr>
          <a:xfrm>
            <a:off x="3310128" y="15910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Architektur planen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UML, Datenmodell, UI-Design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Algorithmen entwerfen</a:t>
            </a:r>
            <a:endParaRPr lang="en-US" sz="1150" dirty="0"/>
          </a:p>
        </p:txBody>
      </p:sp>
      <p:sp>
        <p:nvSpPr>
          <p:cNvPr id="20" name="Text 18"/>
          <p:cNvSpPr/>
          <p:nvPr/>
        </p:nvSpPr>
        <p:spPr>
          <a:xfrm>
            <a:off x="5961888" y="1225296"/>
            <a:ext cx="164592" cy="228600"/>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a:t>
            </a:r>
            <a:endParaRPr lang="en-US" sz="1400" dirty="0"/>
          </a:p>
        </p:txBody>
      </p:sp>
      <p:sp>
        <p:nvSpPr>
          <p:cNvPr id="21" name="Shape 19"/>
          <p:cNvSpPr/>
          <p:nvPr/>
        </p:nvSpPr>
        <p:spPr>
          <a:xfrm>
            <a:off x="6126480" y="1115568"/>
            <a:ext cx="2743200" cy="411480"/>
          </a:xfrm>
          <a:prstGeom prst="rect">
            <a:avLst/>
          </a:prstGeom>
          <a:solidFill>
            <a:srgbClr val="0066AA"/>
          </a:solidFill>
          <a:ln/>
          <a:effectLst>
            <a:outerShdw blurRad="50800" dist="25400" dir="8100000" algn="bl" rotWithShape="0">
              <a:srgbClr val="000000">
                <a:alpha val="12000"/>
              </a:srgbClr>
            </a:outerShdw>
          </a:effectLst>
        </p:spPr>
      </p:sp>
      <p:sp>
        <p:nvSpPr>
          <p:cNvPr id="22" name="Text 20"/>
          <p:cNvSpPr/>
          <p:nvPr/>
        </p:nvSpPr>
        <p:spPr>
          <a:xfrm>
            <a:off x="6217920" y="11155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3. Implementierung</a:t>
            </a:r>
            <a:endParaRPr lang="en-US" sz="1400" dirty="0"/>
          </a:p>
        </p:txBody>
      </p:sp>
      <p:sp>
        <p:nvSpPr>
          <p:cNvPr id="23" name="Shape 21"/>
          <p:cNvSpPr/>
          <p:nvPr/>
        </p:nvSpPr>
        <p:spPr>
          <a:xfrm>
            <a:off x="6126480" y="15270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24" name="Text 22"/>
          <p:cNvSpPr/>
          <p:nvPr/>
        </p:nvSpPr>
        <p:spPr>
          <a:xfrm>
            <a:off x="6236208" y="15910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Code schreiben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Versionsverwaltung (Git)</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Code-Reviews</a:t>
            </a:r>
            <a:endParaRPr lang="en-US" sz="1150" dirty="0"/>
          </a:p>
        </p:txBody>
      </p:sp>
      <p:sp>
        <p:nvSpPr>
          <p:cNvPr id="25" name="Shape 23"/>
          <p:cNvSpPr/>
          <p:nvPr/>
        </p:nvSpPr>
        <p:spPr>
          <a:xfrm>
            <a:off x="274320" y="2944368"/>
            <a:ext cx="2743200" cy="411480"/>
          </a:xfrm>
          <a:prstGeom prst="rect">
            <a:avLst/>
          </a:prstGeom>
          <a:solidFill>
            <a:srgbClr val="0077AA"/>
          </a:solidFill>
          <a:ln/>
          <a:effectLst>
            <a:outerShdw blurRad="50800" dist="25400" dir="8100000" algn="bl" rotWithShape="0">
              <a:srgbClr val="000000">
                <a:alpha val="12000"/>
              </a:srgbClr>
            </a:outerShdw>
          </a:effectLst>
        </p:spPr>
      </p:sp>
      <p:sp>
        <p:nvSpPr>
          <p:cNvPr id="26" name="Text 24"/>
          <p:cNvSpPr/>
          <p:nvPr/>
        </p:nvSpPr>
        <p:spPr>
          <a:xfrm>
            <a:off x="365760" y="29443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4. Test</a:t>
            </a:r>
            <a:endParaRPr lang="en-US" sz="1400" dirty="0"/>
          </a:p>
        </p:txBody>
      </p:sp>
      <p:sp>
        <p:nvSpPr>
          <p:cNvPr id="27" name="Shape 25"/>
          <p:cNvSpPr/>
          <p:nvPr/>
        </p:nvSpPr>
        <p:spPr>
          <a:xfrm>
            <a:off x="274320" y="33558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28" name="Text 26"/>
          <p:cNvSpPr/>
          <p:nvPr/>
        </p:nvSpPr>
        <p:spPr>
          <a:xfrm>
            <a:off x="384048" y="34198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Blackbox / Whitebox</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Unit-Tests, Integration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Fehlerbehebung</a:t>
            </a:r>
            <a:endParaRPr lang="en-US" sz="1150" dirty="0"/>
          </a:p>
        </p:txBody>
      </p:sp>
      <p:sp>
        <p:nvSpPr>
          <p:cNvPr id="29" name="Text 27"/>
          <p:cNvSpPr/>
          <p:nvPr/>
        </p:nvSpPr>
        <p:spPr>
          <a:xfrm>
            <a:off x="3035808" y="3054096"/>
            <a:ext cx="164592" cy="228600"/>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a:t>
            </a:r>
            <a:endParaRPr lang="en-US" sz="1400" dirty="0"/>
          </a:p>
        </p:txBody>
      </p:sp>
      <p:sp>
        <p:nvSpPr>
          <p:cNvPr id="30" name="Shape 28"/>
          <p:cNvSpPr/>
          <p:nvPr/>
        </p:nvSpPr>
        <p:spPr>
          <a:xfrm>
            <a:off x="3200400" y="2944368"/>
            <a:ext cx="2743200" cy="411480"/>
          </a:xfrm>
          <a:prstGeom prst="rect">
            <a:avLst/>
          </a:prstGeom>
          <a:solidFill>
            <a:srgbClr val="009999"/>
          </a:solidFill>
          <a:ln/>
          <a:effectLst>
            <a:outerShdw blurRad="50800" dist="25400" dir="8100000" algn="bl" rotWithShape="0">
              <a:srgbClr val="000000">
                <a:alpha val="12000"/>
              </a:srgbClr>
            </a:outerShdw>
          </a:effectLst>
        </p:spPr>
      </p:sp>
      <p:sp>
        <p:nvSpPr>
          <p:cNvPr id="31" name="Text 29"/>
          <p:cNvSpPr/>
          <p:nvPr/>
        </p:nvSpPr>
        <p:spPr>
          <a:xfrm>
            <a:off x="3291840" y="29443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5. Einführung</a:t>
            </a:r>
            <a:endParaRPr lang="en-US" sz="1400" dirty="0"/>
          </a:p>
        </p:txBody>
      </p:sp>
      <p:sp>
        <p:nvSpPr>
          <p:cNvPr id="32" name="Shape 30"/>
          <p:cNvSpPr/>
          <p:nvPr/>
        </p:nvSpPr>
        <p:spPr>
          <a:xfrm>
            <a:off x="3200400" y="33558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33" name="Text 31"/>
          <p:cNvSpPr/>
          <p:nvPr/>
        </p:nvSpPr>
        <p:spPr>
          <a:xfrm>
            <a:off x="3310128" y="34198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Deployment / Rollout</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Dokumentation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Anwenderschulung</a:t>
            </a:r>
            <a:endParaRPr lang="en-US" sz="1150" dirty="0"/>
          </a:p>
        </p:txBody>
      </p:sp>
      <p:sp>
        <p:nvSpPr>
          <p:cNvPr id="34" name="Text 32"/>
          <p:cNvSpPr/>
          <p:nvPr/>
        </p:nvSpPr>
        <p:spPr>
          <a:xfrm>
            <a:off x="5961888" y="3054096"/>
            <a:ext cx="164592" cy="228600"/>
          </a:xfrm>
          <a:prstGeom prst="rect">
            <a:avLst/>
          </a:prstGeom>
          <a:noFill/>
          <a:ln/>
        </p:spPr>
        <p:txBody>
          <a:bodyPr wrap="square" rtlCol="0" anchor="ctr"/>
          <a:lstStyle/>
          <a:p>
            <a:pPr marL="0" indent="0">
              <a:buNone/>
            </a:pPr>
            <a:r>
              <a:rPr lang="en-US" sz="1400" dirty="0">
                <a:solidFill>
                  <a:srgbClr val="595959"/>
                </a:solidFill>
                <a:latin typeface="Calibri" pitchFamily="34" charset="0"/>
                <a:ea typeface="Calibri" pitchFamily="34" charset="-122"/>
                <a:cs typeface="Calibri" pitchFamily="34" charset="-120"/>
              </a:rPr>
              <a:t>→</a:t>
            </a:r>
            <a:endParaRPr lang="en-US" sz="1400" dirty="0"/>
          </a:p>
        </p:txBody>
      </p:sp>
      <p:sp>
        <p:nvSpPr>
          <p:cNvPr id="35" name="Shape 33"/>
          <p:cNvSpPr/>
          <p:nvPr/>
        </p:nvSpPr>
        <p:spPr>
          <a:xfrm>
            <a:off x="6126480" y="2944368"/>
            <a:ext cx="2743200" cy="411480"/>
          </a:xfrm>
          <a:prstGeom prst="rect">
            <a:avLst/>
          </a:prstGeom>
          <a:solidFill>
            <a:srgbClr val="006633"/>
          </a:solidFill>
          <a:ln/>
          <a:effectLst>
            <a:outerShdw blurRad="50800" dist="25400" dir="8100000" algn="bl" rotWithShape="0">
              <a:srgbClr val="000000">
                <a:alpha val="12000"/>
              </a:srgbClr>
            </a:outerShdw>
          </a:effectLst>
        </p:spPr>
      </p:sp>
      <p:sp>
        <p:nvSpPr>
          <p:cNvPr id="36" name="Text 34"/>
          <p:cNvSpPr/>
          <p:nvPr/>
        </p:nvSpPr>
        <p:spPr>
          <a:xfrm>
            <a:off x="6217920" y="2944368"/>
            <a:ext cx="2606040" cy="41148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6. Wartung</a:t>
            </a:r>
            <a:endParaRPr lang="en-US" sz="1400" dirty="0"/>
          </a:p>
        </p:txBody>
      </p:sp>
      <p:sp>
        <p:nvSpPr>
          <p:cNvPr id="37" name="Shape 35"/>
          <p:cNvSpPr/>
          <p:nvPr/>
        </p:nvSpPr>
        <p:spPr>
          <a:xfrm>
            <a:off x="6126480" y="3355848"/>
            <a:ext cx="2743200" cy="1298448"/>
          </a:xfrm>
          <a:prstGeom prst="rect">
            <a:avLst/>
          </a:prstGeom>
          <a:solidFill>
            <a:srgbClr val="FFFFFF"/>
          </a:solidFill>
          <a:ln/>
          <a:effectLst>
            <a:outerShdw blurRad="50800" dist="25400" dir="8100000" algn="bl" rotWithShape="0">
              <a:srgbClr val="000000">
                <a:alpha val="12000"/>
              </a:srgbClr>
            </a:outerShdw>
          </a:effectLst>
        </p:spPr>
      </p:sp>
      <p:sp>
        <p:nvSpPr>
          <p:cNvPr id="38" name="Text 36"/>
          <p:cNvSpPr/>
          <p:nvPr/>
        </p:nvSpPr>
        <p:spPr>
          <a:xfrm>
            <a:off x="6236208" y="3419856"/>
            <a:ext cx="2578608" cy="1188720"/>
          </a:xfrm>
          <a:prstGeom prst="rect">
            <a:avLst/>
          </a:prstGeom>
          <a:noFill/>
          <a:ln/>
        </p:spPr>
        <p:txBody>
          <a:bodyPr wrap="square" rtlCol="0" anchor="t"/>
          <a:lstStyle/>
          <a:p>
            <a:pPr marL="0" indent="0">
              <a:buNone/>
            </a:pPr>
            <a:r>
              <a:rPr lang="en-US" sz="1150" dirty="0">
                <a:solidFill>
                  <a:srgbClr val="595959"/>
                </a:solidFill>
                <a:latin typeface="Calibri" pitchFamily="34" charset="0"/>
                <a:ea typeface="Calibri" pitchFamily="34" charset="-122"/>
                <a:cs typeface="Calibri" pitchFamily="34" charset="-120"/>
              </a:rPr>
              <a:t>Bugfixes, Updates</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Neue Anforderungen</a:t>
            </a:r>
            <a:endParaRPr lang="en-US" sz="1150" dirty="0"/>
          </a:p>
          <a:p>
            <a:pPr marL="0" indent="0">
              <a:buNone/>
            </a:pPr>
            <a:r>
              <a:rPr lang="en-US" sz="1150" dirty="0">
                <a:solidFill>
                  <a:srgbClr val="595959"/>
                </a:solidFill>
                <a:latin typeface="Calibri" pitchFamily="34" charset="0"/>
                <a:ea typeface="Calibri" pitchFamily="34" charset="-122"/>
                <a:cs typeface="Calibri" pitchFamily="34" charset="-120"/>
              </a:rPr>
              <a:t>Refactoring</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Programmiersprachen – Generationen &amp; Paradigmen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5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Von Maschinencode bis KI-Sprachen – und verschiedene Denkmodelle</a:t>
            </a:r>
            <a:endParaRPr lang="en-US" sz="1200" dirty="0"/>
          </a:p>
        </p:txBody>
      </p:sp>
      <p:sp>
        <p:nvSpPr>
          <p:cNvPr id="11" name="Shape 9"/>
          <p:cNvSpPr/>
          <p:nvPr/>
        </p:nvSpPr>
        <p:spPr>
          <a:xfrm>
            <a:off x="274320" y="1051560"/>
            <a:ext cx="1444752" cy="384048"/>
          </a:xfrm>
          <a:prstGeom prst="rect">
            <a:avLst/>
          </a:prstGeom>
          <a:solidFill>
            <a:srgbClr val="003366"/>
          </a:solidFill>
          <a:ln/>
        </p:spPr>
      </p:sp>
      <p:sp>
        <p:nvSpPr>
          <p:cNvPr id="12" name="Text 10"/>
          <p:cNvSpPr/>
          <p:nvPr/>
        </p:nvSpPr>
        <p:spPr>
          <a:xfrm>
            <a:off x="320040" y="1051560"/>
            <a:ext cx="137160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Generation</a:t>
            </a:r>
            <a:endParaRPr lang="en-US" sz="1100" dirty="0"/>
          </a:p>
        </p:txBody>
      </p:sp>
      <p:sp>
        <p:nvSpPr>
          <p:cNvPr id="13" name="Shape 11"/>
          <p:cNvSpPr/>
          <p:nvPr/>
        </p:nvSpPr>
        <p:spPr>
          <a:xfrm>
            <a:off x="1737360" y="1051560"/>
            <a:ext cx="1444752" cy="384048"/>
          </a:xfrm>
          <a:prstGeom prst="rect">
            <a:avLst/>
          </a:prstGeom>
          <a:solidFill>
            <a:srgbClr val="003366"/>
          </a:solidFill>
          <a:ln/>
        </p:spPr>
      </p:sp>
      <p:sp>
        <p:nvSpPr>
          <p:cNvPr id="14" name="Text 12"/>
          <p:cNvSpPr/>
          <p:nvPr/>
        </p:nvSpPr>
        <p:spPr>
          <a:xfrm>
            <a:off x="1783080" y="1051560"/>
            <a:ext cx="137160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Zeitraum</a:t>
            </a:r>
            <a:endParaRPr lang="en-US" sz="1100" dirty="0"/>
          </a:p>
        </p:txBody>
      </p:sp>
      <p:sp>
        <p:nvSpPr>
          <p:cNvPr id="15" name="Shape 13"/>
          <p:cNvSpPr/>
          <p:nvPr/>
        </p:nvSpPr>
        <p:spPr>
          <a:xfrm>
            <a:off x="3200400" y="1051560"/>
            <a:ext cx="2267712" cy="384048"/>
          </a:xfrm>
          <a:prstGeom prst="rect">
            <a:avLst/>
          </a:prstGeom>
          <a:solidFill>
            <a:srgbClr val="003366"/>
          </a:solidFill>
          <a:ln/>
        </p:spPr>
      </p:sp>
      <p:sp>
        <p:nvSpPr>
          <p:cNvPr id="16" name="Text 14"/>
          <p:cNvSpPr/>
          <p:nvPr/>
        </p:nvSpPr>
        <p:spPr>
          <a:xfrm>
            <a:off x="3246120" y="1051560"/>
            <a:ext cx="219456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Beispiele</a:t>
            </a:r>
            <a:endParaRPr lang="en-US" sz="1100" dirty="0"/>
          </a:p>
        </p:txBody>
      </p:sp>
      <p:sp>
        <p:nvSpPr>
          <p:cNvPr id="17" name="Shape 15"/>
          <p:cNvSpPr/>
          <p:nvPr/>
        </p:nvSpPr>
        <p:spPr>
          <a:xfrm>
            <a:off x="5486400" y="1051560"/>
            <a:ext cx="3227832" cy="384048"/>
          </a:xfrm>
          <a:prstGeom prst="rect">
            <a:avLst/>
          </a:prstGeom>
          <a:solidFill>
            <a:srgbClr val="003366"/>
          </a:solidFill>
          <a:ln/>
        </p:spPr>
      </p:sp>
      <p:sp>
        <p:nvSpPr>
          <p:cNvPr id="18" name="Text 16"/>
          <p:cNvSpPr/>
          <p:nvPr/>
        </p:nvSpPr>
        <p:spPr>
          <a:xfrm>
            <a:off x="5532120" y="1051560"/>
            <a:ext cx="315468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Merkmal</a:t>
            </a:r>
            <a:endParaRPr lang="en-US" sz="1100" dirty="0"/>
          </a:p>
        </p:txBody>
      </p:sp>
      <p:sp>
        <p:nvSpPr>
          <p:cNvPr id="19" name="Shape 17"/>
          <p:cNvSpPr/>
          <p:nvPr/>
        </p:nvSpPr>
        <p:spPr>
          <a:xfrm>
            <a:off x="274320" y="1435608"/>
            <a:ext cx="1444752" cy="384048"/>
          </a:xfrm>
          <a:prstGeom prst="rect">
            <a:avLst/>
          </a:prstGeom>
          <a:solidFill>
            <a:srgbClr val="FFFFFF"/>
          </a:solidFill>
          <a:ln/>
        </p:spPr>
      </p:sp>
      <p:sp>
        <p:nvSpPr>
          <p:cNvPr id="20" name="Text 18"/>
          <p:cNvSpPr/>
          <p:nvPr/>
        </p:nvSpPr>
        <p:spPr>
          <a:xfrm>
            <a:off x="320040" y="1435608"/>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 Generation</a:t>
            </a:r>
            <a:endParaRPr lang="en-US" sz="1050" dirty="0"/>
          </a:p>
        </p:txBody>
      </p:sp>
      <p:sp>
        <p:nvSpPr>
          <p:cNvPr id="21" name="Shape 19"/>
          <p:cNvSpPr/>
          <p:nvPr/>
        </p:nvSpPr>
        <p:spPr>
          <a:xfrm>
            <a:off x="1737360" y="1435608"/>
            <a:ext cx="1444752" cy="384048"/>
          </a:xfrm>
          <a:prstGeom prst="rect">
            <a:avLst/>
          </a:prstGeom>
          <a:solidFill>
            <a:srgbClr val="FFFFFF"/>
          </a:solidFill>
          <a:ln/>
        </p:spPr>
      </p:sp>
      <p:sp>
        <p:nvSpPr>
          <p:cNvPr id="22" name="Text 20"/>
          <p:cNvSpPr/>
          <p:nvPr/>
        </p:nvSpPr>
        <p:spPr>
          <a:xfrm>
            <a:off x="1783080" y="1435608"/>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1940er–50er</a:t>
            </a:r>
            <a:endParaRPr lang="en-US" sz="1050" dirty="0"/>
          </a:p>
        </p:txBody>
      </p:sp>
      <p:sp>
        <p:nvSpPr>
          <p:cNvPr id="23" name="Shape 21"/>
          <p:cNvSpPr/>
          <p:nvPr/>
        </p:nvSpPr>
        <p:spPr>
          <a:xfrm>
            <a:off x="3200400" y="1435608"/>
            <a:ext cx="2267712" cy="384048"/>
          </a:xfrm>
          <a:prstGeom prst="rect">
            <a:avLst/>
          </a:prstGeom>
          <a:solidFill>
            <a:srgbClr val="FFFFFF"/>
          </a:solidFill>
          <a:ln/>
        </p:spPr>
      </p:sp>
      <p:sp>
        <p:nvSpPr>
          <p:cNvPr id="24" name="Text 22"/>
          <p:cNvSpPr/>
          <p:nvPr/>
        </p:nvSpPr>
        <p:spPr>
          <a:xfrm>
            <a:off x="3246120" y="1435608"/>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Maschinencode (0101…)</a:t>
            </a:r>
            <a:endParaRPr lang="en-US" sz="1050" dirty="0"/>
          </a:p>
        </p:txBody>
      </p:sp>
      <p:sp>
        <p:nvSpPr>
          <p:cNvPr id="25" name="Shape 23"/>
          <p:cNvSpPr/>
          <p:nvPr/>
        </p:nvSpPr>
        <p:spPr>
          <a:xfrm>
            <a:off x="5486400" y="1435608"/>
            <a:ext cx="3227832" cy="384048"/>
          </a:xfrm>
          <a:prstGeom prst="rect">
            <a:avLst/>
          </a:prstGeom>
          <a:solidFill>
            <a:srgbClr val="FFFFFF"/>
          </a:solidFill>
          <a:ln/>
        </p:spPr>
      </p:sp>
      <p:sp>
        <p:nvSpPr>
          <p:cNvPr id="26" name="Text 24"/>
          <p:cNvSpPr/>
          <p:nvPr/>
        </p:nvSpPr>
        <p:spPr>
          <a:xfrm>
            <a:off x="5532120" y="1435608"/>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Direkte Hardwaresteuerung, unlesbar</a:t>
            </a:r>
            <a:endParaRPr lang="en-US" sz="1050" dirty="0"/>
          </a:p>
        </p:txBody>
      </p:sp>
      <p:sp>
        <p:nvSpPr>
          <p:cNvPr id="27" name="Shape 25"/>
          <p:cNvSpPr/>
          <p:nvPr/>
        </p:nvSpPr>
        <p:spPr>
          <a:xfrm>
            <a:off x="274320" y="1819656"/>
            <a:ext cx="1444752" cy="384048"/>
          </a:xfrm>
          <a:prstGeom prst="rect">
            <a:avLst/>
          </a:prstGeom>
          <a:solidFill>
            <a:srgbClr val="D6E4F0"/>
          </a:solidFill>
          <a:ln/>
        </p:spPr>
      </p:sp>
      <p:sp>
        <p:nvSpPr>
          <p:cNvPr id="28" name="Text 26"/>
          <p:cNvSpPr/>
          <p:nvPr/>
        </p:nvSpPr>
        <p:spPr>
          <a:xfrm>
            <a:off x="320040" y="1819656"/>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2. Generation</a:t>
            </a:r>
            <a:endParaRPr lang="en-US" sz="1050" dirty="0"/>
          </a:p>
        </p:txBody>
      </p:sp>
      <p:sp>
        <p:nvSpPr>
          <p:cNvPr id="29" name="Shape 27"/>
          <p:cNvSpPr/>
          <p:nvPr/>
        </p:nvSpPr>
        <p:spPr>
          <a:xfrm>
            <a:off x="1737360" y="1819656"/>
            <a:ext cx="1444752" cy="384048"/>
          </a:xfrm>
          <a:prstGeom prst="rect">
            <a:avLst/>
          </a:prstGeom>
          <a:solidFill>
            <a:srgbClr val="D6E4F0"/>
          </a:solidFill>
          <a:ln/>
        </p:spPr>
      </p:sp>
      <p:sp>
        <p:nvSpPr>
          <p:cNvPr id="30" name="Text 28"/>
          <p:cNvSpPr/>
          <p:nvPr/>
        </p:nvSpPr>
        <p:spPr>
          <a:xfrm>
            <a:off x="1783080" y="1819656"/>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1950er</a:t>
            </a:r>
            <a:endParaRPr lang="en-US" sz="1050" dirty="0"/>
          </a:p>
        </p:txBody>
      </p:sp>
      <p:sp>
        <p:nvSpPr>
          <p:cNvPr id="31" name="Shape 29"/>
          <p:cNvSpPr/>
          <p:nvPr/>
        </p:nvSpPr>
        <p:spPr>
          <a:xfrm>
            <a:off x="3200400" y="1819656"/>
            <a:ext cx="2267712" cy="384048"/>
          </a:xfrm>
          <a:prstGeom prst="rect">
            <a:avLst/>
          </a:prstGeom>
          <a:solidFill>
            <a:srgbClr val="D6E4F0"/>
          </a:solidFill>
          <a:ln/>
        </p:spPr>
      </p:sp>
      <p:sp>
        <p:nvSpPr>
          <p:cNvPr id="32" name="Text 30"/>
          <p:cNvSpPr/>
          <p:nvPr/>
        </p:nvSpPr>
        <p:spPr>
          <a:xfrm>
            <a:off x="3246120" y="1819656"/>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Assembler (MOV, ADD)</a:t>
            </a:r>
            <a:endParaRPr lang="en-US" sz="1050" dirty="0"/>
          </a:p>
        </p:txBody>
      </p:sp>
      <p:sp>
        <p:nvSpPr>
          <p:cNvPr id="33" name="Shape 31"/>
          <p:cNvSpPr/>
          <p:nvPr/>
        </p:nvSpPr>
        <p:spPr>
          <a:xfrm>
            <a:off x="5486400" y="1819656"/>
            <a:ext cx="3227832" cy="384048"/>
          </a:xfrm>
          <a:prstGeom prst="rect">
            <a:avLst/>
          </a:prstGeom>
          <a:solidFill>
            <a:srgbClr val="D6E4F0"/>
          </a:solidFill>
          <a:ln/>
        </p:spPr>
      </p:sp>
      <p:sp>
        <p:nvSpPr>
          <p:cNvPr id="34" name="Text 32"/>
          <p:cNvSpPr/>
          <p:nvPr/>
        </p:nvSpPr>
        <p:spPr>
          <a:xfrm>
            <a:off x="5532120" y="1819656"/>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Mnemonische Codes, hardwarenah</a:t>
            </a:r>
            <a:endParaRPr lang="en-US" sz="1050" dirty="0"/>
          </a:p>
        </p:txBody>
      </p:sp>
      <p:sp>
        <p:nvSpPr>
          <p:cNvPr id="35" name="Shape 33"/>
          <p:cNvSpPr/>
          <p:nvPr/>
        </p:nvSpPr>
        <p:spPr>
          <a:xfrm>
            <a:off x="274320" y="2203704"/>
            <a:ext cx="1444752" cy="384048"/>
          </a:xfrm>
          <a:prstGeom prst="rect">
            <a:avLst/>
          </a:prstGeom>
          <a:solidFill>
            <a:srgbClr val="FFFFFF"/>
          </a:solidFill>
          <a:ln/>
        </p:spPr>
      </p:sp>
      <p:sp>
        <p:nvSpPr>
          <p:cNvPr id="36" name="Text 34"/>
          <p:cNvSpPr/>
          <p:nvPr/>
        </p:nvSpPr>
        <p:spPr>
          <a:xfrm>
            <a:off x="320040" y="2203704"/>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3. Generation</a:t>
            </a:r>
            <a:endParaRPr lang="en-US" sz="1050" dirty="0"/>
          </a:p>
        </p:txBody>
      </p:sp>
      <p:sp>
        <p:nvSpPr>
          <p:cNvPr id="37" name="Shape 35"/>
          <p:cNvSpPr/>
          <p:nvPr/>
        </p:nvSpPr>
        <p:spPr>
          <a:xfrm>
            <a:off x="1737360" y="2203704"/>
            <a:ext cx="1444752" cy="384048"/>
          </a:xfrm>
          <a:prstGeom prst="rect">
            <a:avLst/>
          </a:prstGeom>
          <a:solidFill>
            <a:srgbClr val="FFFFFF"/>
          </a:solidFill>
          <a:ln/>
        </p:spPr>
      </p:sp>
      <p:sp>
        <p:nvSpPr>
          <p:cNvPr id="38" name="Text 36"/>
          <p:cNvSpPr/>
          <p:nvPr/>
        </p:nvSpPr>
        <p:spPr>
          <a:xfrm>
            <a:off x="1783080" y="2203704"/>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1960er–heute</a:t>
            </a:r>
            <a:endParaRPr lang="en-US" sz="1050" dirty="0"/>
          </a:p>
        </p:txBody>
      </p:sp>
      <p:sp>
        <p:nvSpPr>
          <p:cNvPr id="39" name="Shape 37"/>
          <p:cNvSpPr/>
          <p:nvPr/>
        </p:nvSpPr>
        <p:spPr>
          <a:xfrm>
            <a:off x="3200400" y="2203704"/>
            <a:ext cx="2267712" cy="384048"/>
          </a:xfrm>
          <a:prstGeom prst="rect">
            <a:avLst/>
          </a:prstGeom>
          <a:solidFill>
            <a:srgbClr val="FFFFFF"/>
          </a:solidFill>
          <a:ln/>
        </p:spPr>
      </p:sp>
      <p:sp>
        <p:nvSpPr>
          <p:cNvPr id="40" name="Text 38"/>
          <p:cNvSpPr/>
          <p:nvPr/>
        </p:nvSpPr>
        <p:spPr>
          <a:xfrm>
            <a:off x="3246120" y="2203704"/>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 Java, C#, Python</a:t>
            </a:r>
            <a:endParaRPr lang="en-US" sz="1050" dirty="0"/>
          </a:p>
        </p:txBody>
      </p:sp>
      <p:sp>
        <p:nvSpPr>
          <p:cNvPr id="41" name="Shape 39"/>
          <p:cNvSpPr/>
          <p:nvPr/>
        </p:nvSpPr>
        <p:spPr>
          <a:xfrm>
            <a:off x="5486400" y="2203704"/>
            <a:ext cx="3227832" cy="384048"/>
          </a:xfrm>
          <a:prstGeom prst="rect">
            <a:avLst/>
          </a:prstGeom>
          <a:solidFill>
            <a:srgbClr val="FFFFFF"/>
          </a:solidFill>
          <a:ln/>
        </p:spPr>
      </p:sp>
      <p:sp>
        <p:nvSpPr>
          <p:cNvPr id="42" name="Text 40"/>
          <p:cNvSpPr/>
          <p:nvPr/>
        </p:nvSpPr>
        <p:spPr>
          <a:xfrm>
            <a:off x="5532120" y="2203704"/>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Höhere Sprache, portabel, lesbar</a:t>
            </a:r>
            <a:endParaRPr lang="en-US" sz="1050" dirty="0"/>
          </a:p>
        </p:txBody>
      </p:sp>
      <p:sp>
        <p:nvSpPr>
          <p:cNvPr id="43" name="Shape 41"/>
          <p:cNvSpPr/>
          <p:nvPr/>
        </p:nvSpPr>
        <p:spPr>
          <a:xfrm>
            <a:off x="274320" y="2587752"/>
            <a:ext cx="1444752" cy="384048"/>
          </a:xfrm>
          <a:prstGeom prst="rect">
            <a:avLst/>
          </a:prstGeom>
          <a:solidFill>
            <a:srgbClr val="D6E4F0"/>
          </a:solidFill>
          <a:ln/>
        </p:spPr>
      </p:sp>
      <p:sp>
        <p:nvSpPr>
          <p:cNvPr id="44" name="Text 42"/>
          <p:cNvSpPr/>
          <p:nvPr/>
        </p:nvSpPr>
        <p:spPr>
          <a:xfrm>
            <a:off x="320040" y="2587752"/>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4. Generation</a:t>
            </a:r>
            <a:endParaRPr lang="en-US" sz="1050" dirty="0"/>
          </a:p>
        </p:txBody>
      </p:sp>
      <p:sp>
        <p:nvSpPr>
          <p:cNvPr id="45" name="Shape 43"/>
          <p:cNvSpPr/>
          <p:nvPr/>
        </p:nvSpPr>
        <p:spPr>
          <a:xfrm>
            <a:off x="1737360" y="2587752"/>
            <a:ext cx="1444752" cy="384048"/>
          </a:xfrm>
          <a:prstGeom prst="rect">
            <a:avLst/>
          </a:prstGeom>
          <a:solidFill>
            <a:srgbClr val="D6E4F0"/>
          </a:solidFill>
          <a:ln/>
        </p:spPr>
      </p:sp>
      <p:sp>
        <p:nvSpPr>
          <p:cNvPr id="46" name="Text 44"/>
          <p:cNvSpPr/>
          <p:nvPr/>
        </p:nvSpPr>
        <p:spPr>
          <a:xfrm>
            <a:off x="1783080" y="2587752"/>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1970er–heute</a:t>
            </a:r>
            <a:endParaRPr lang="en-US" sz="1050" dirty="0"/>
          </a:p>
        </p:txBody>
      </p:sp>
      <p:sp>
        <p:nvSpPr>
          <p:cNvPr id="47" name="Shape 45"/>
          <p:cNvSpPr/>
          <p:nvPr/>
        </p:nvSpPr>
        <p:spPr>
          <a:xfrm>
            <a:off x="3200400" y="2587752"/>
            <a:ext cx="2267712" cy="384048"/>
          </a:xfrm>
          <a:prstGeom prst="rect">
            <a:avLst/>
          </a:prstGeom>
          <a:solidFill>
            <a:srgbClr val="D6E4F0"/>
          </a:solidFill>
          <a:ln/>
        </p:spPr>
      </p:sp>
      <p:sp>
        <p:nvSpPr>
          <p:cNvPr id="48" name="Text 46"/>
          <p:cNvSpPr/>
          <p:nvPr/>
        </p:nvSpPr>
        <p:spPr>
          <a:xfrm>
            <a:off x="3246120" y="2587752"/>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SQL, MATLAB, HTML</a:t>
            </a:r>
            <a:endParaRPr lang="en-US" sz="1050" dirty="0"/>
          </a:p>
        </p:txBody>
      </p:sp>
      <p:sp>
        <p:nvSpPr>
          <p:cNvPr id="49" name="Shape 47"/>
          <p:cNvSpPr/>
          <p:nvPr/>
        </p:nvSpPr>
        <p:spPr>
          <a:xfrm>
            <a:off x="5486400" y="2587752"/>
            <a:ext cx="3227832" cy="384048"/>
          </a:xfrm>
          <a:prstGeom prst="rect">
            <a:avLst/>
          </a:prstGeom>
          <a:solidFill>
            <a:srgbClr val="D6E4F0"/>
          </a:solidFill>
          <a:ln/>
        </p:spPr>
      </p:sp>
      <p:sp>
        <p:nvSpPr>
          <p:cNvPr id="50" name="Text 48"/>
          <p:cNvSpPr/>
          <p:nvPr/>
        </p:nvSpPr>
        <p:spPr>
          <a:xfrm>
            <a:off x="5532120" y="2587752"/>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Domänenspezifisch, deklarativ</a:t>
            </a:r>
            <a:endParaRPr lang="en-US" sz="1050" dirty="0"/>
          </a:p>
        </p:txBody>
      </p:sp>
      <p:sp>
        <p:nvSpPr>
          <p:cNvPr id="51" name="Shape 49"/>
          <p:cNvSpPr/>
          <p:nvPr/>
        </p:nvSpPr>
        <p:spPr>
          <a:xfrm>
            <a:off x="274320" y="2971800"/>
            <a:ext cx="1444752" cy="384048"/>
          </a:xfrm>
          <a:prstGeom prst="rect">
            <a:avLst/>
          </a:prstGeom>
          <a:solidFill>
            <a:srgbClr val="FFFFFF"/>
          </a:solidFill>
          <a:ln/>
        </p:spPr>
      </p:sp>
      <p:sp>
        <p:nvSpPr>
          <p:cNvPr id="52" name="Text 50"/>
          <p:cNvSpPr/>
          <p:nvPr/>
        </p:nvSpPr>
        <p:spPr>
          <a:xfrm>
            <a:off x="320040" y="2971800"/>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5. Generation</a:t>
            </a:r>
            <a:endParaRPr lang="en-US" sz="1050" dirty="0"/>
          </a:p>
        </p:txBody>
      </p:sp>
      <p:sp>
        <p:nvSpPr>
          <p:cNvPr id="53" name="Shape 51"/>
          <p:cNvSpPr/>
          <p:nvPr/>
        </p:nvSpPr>
        <p:spPr>
          <a:xfrm>
            <a:off x="1737360" y="2971800"/>
            <a:ext cx="1444752" cy="384048"/>
          </a:xfrm>
          <a:prstGeom prst="rect">
            <a:avLst/>
          </a:prstGeom>
          <a:solidFill>
            <a:srgbClr val="FFFFFF"/>
          </a:solidFill>
          <a:ln/>
        </p:spPr>
      </p:sp>
      <p:sp>
        <p:nvSpPr>
          <p:cNvPr id="54" name="Text 52"/>
          <p:cNvSpPr/>
          <p:nvPr/>
        </p:nvSpPr>
        <p:spPr>
          <a:xfrm>
            <a:off x="1783080" y="2971800"/>
            <a:ext cx="13716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1980er–heute</a:t>
            </a:r>
            <a:endParaRPr lang="en-US" sz="1050" dirty="0"/>
          </a:p>
        </p:txBody>
      </p:sp>
      <p:sp>
        <p:nvSpPr>
          <p:cNvPr id="55" name="Shape 53"/>
          <p:cNvSpPr/>
          <p:nvPr/>
        </p:nvSpPr>
        <p:spPr>
          <a:xfrm>
            <a:off x="3200400" y="2971800"/>
            <a:ext cx="2267712" cy="384048"/>
          </a:xfrm>
          <a:prstGeom prst="rect">
            <a:avLst/>
          </a:prstGeom>
          <a:solidFill>
            <a:srgbClr val="FFFFFF"/>
          </a:solidFill>
          <a:ln/>
        </p:spPr>
      </p:sp>
      <p:sp>
        <p:nvSpPr>
          <p:cNvPr id="56" name="Text 54"/>
          <p:cNvSpPr/>
          <p:nvPr/>
        </p:nvSpPr>
        <p:spPr>
          <a:xfrm>
            <a:off x="3246120" y="2971800"/>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Prolog, KI-Tools</a:t>
            </a:r>
            <a:endParaRPr lang="en-US" sz="1050" dirty="0"/>
          </a:p>
        </p:txBody>
      </p:sp>
      <p:sp>
        <p:nvSpPr>
          <p:cNvPr id="57" name="Shape 55"/>
          <p:cNvSpPr/>
          <p:nvPr/>
        </p:nvSpPr>
        <p:spPr>
          <a:xfrm>
            <a:off x="5486400" y="2971800"/>
            <a:ext cx="3227832" cy="384048"/>
          </a:xfrm>
          <a:prstGeom prst="rect">
            <a:avLst/>
          </a:prstGeom>
          <a:solidFill>
            <a:srgbClr val="FFFFFF"/>
          </a:solidFill>
          <a:ln/>
        </p:spPr>
      </p:sp>
      <p:sp>
        <p:nvSpPr>
          <p:cNvPr id="58" name="Text 56"/>
          <p:cNvSpPr/>
          <p:nvPr/>
        </p:nvSpPr>
        <p:spPr>
          <a:xfrm>
            <a:off x="5532120" y="2971800"/>
            <a:ext cx="315468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Logik- und KI-basiert</a:t>
            </a:r>
            <a:endParaRPr lang="en-US" sz="1050" dirty="0"/>
          </a:p>
        </p:txBody>
      </p:sp>
      <p:sp>
        <p:nvSpPr>
          <p:cNvPr id="59" name="Shape 57"/>
          <p:cNvSpPr/>
          <p:nvPr/>
        </p:nvSpPr>
        <p:spPr>
          <a:xfrm>
            <a:off x="274320" y="3493008"/>
            <a:ext cx="8503920" cy="320040"/>
          </a:xfrm>
          <a:prstGeom prst="rect">
            <a:avLst/>
          </a:prstGeom>
          <a:solidFill>
            <a:srgbClr val="0066AA"/>
          </a:solidFill>
          <a:ln/>
        </p:spPr>
      </p:sp>
      <p:sp>
        <p:nvSpPr>
          <p:cNvPr id="60" name="Text 58"/>
          <p:cNvSpPr/>
          <p:nvPr/>
        </p:nvSpPr>
        <p:spPr>
          <a:xfrm>
            <a:off x="365760" y="3493008"/>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Programmierparadigmen (Denkmodelle):</a:t>
            </a:r>
            <a:endParaRPr lang="en-US" sz="1200" dirty="0"/>
          </a:p>
        </p:txBody>
      </p:sp>
      <p:sp>
        <p:nvSpPr>
          <p:cNvPr id="61" name="Shape 59"/>
          <p:cNvSpPr/>
          <p:nvPr/>
        </p:nvSpPr>
        <p:spPr>
          <a:xfrm>
            <a:off x="274320" y="3858768"/>
            <a:ext cx="2011680" cy="347472"/>
          </a:xfrm>
          <a:prstGeom prst="rect">
            <a:avLst/>
          </a:prstGeom>
          <a:solidFill>
            <a:srgbClr val="003366"/>
          </a:solidFill>
          <a:ln/>
        </p:spPr>
      </p:sp>
      <p:sp>
        <p:nvSpPr>
          <p:cNvPr id="62" name="Text 60"/>
          <p:cNvSpPr/>
          <p:nvPr/>
        </p:nvSpPr>
        <p:spPr>
          <a:xfrm>
            <a:off x="329184" y="3858768"/>
            <a:ext cx="1920240" cy="347472"/>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Imperativ / Prozedural</a:t>
            </a:r>
            <a:endParaRPr lang="en-US" sz="1000" dirty="0"/>
          </a:p>
        </p:txBody>
      </p:sp>
      <p:sp>
        <p:nvSpPr>
          <p:cNvPr id="63" name="Shape 61"/>
          <p:cNvSpPr/>
          <p:nvPr/>
        </p:nvSpPr>
        <p:spPr>
          <a:xfrm>
            <a:off x="274320" y="4233672"/>
            <a:ext cx="2011680" cy="502920"/>
          </a:xfrm>
          <a:prstGeom prst="rect">
            <a:avLst/>
          </a:prstGeom>
          <a:solidFill>
            <a:srgbClr val="D6E4F0"/>
          </a:solidFill>
          <a:ln/>
        </p:spPr>
      </p:sp>
      <p:sp>
        <p:nvSpPr>
          <p:cNvPr id="64" name="Text 62"/>
          <p:cNvSpPr/>
          <p:nvPr/>
        </p:nvSpPr>
        <p:spPr>
          <a:xfrm>
            <a:off x="329184" y="4251960"/>
            <a:ext cx="1920240" cy="457200"/>
          </a:xfrm>
          <a:prstGeom prst="rect">
            <a:avLst/>
          </a:prstGeom>
          <a:noFill/>
          <a:ln/>
        </p:spPr>
        <p:txBody>
          <a:bodyPr wrap="square" rtlCol="0" anchor="ctr"/>
          <a:lstStyle/>
          <a:p>
            <a:pPr marL="0" indent="0">
              <a:buNone/>
            </a:pPr>
            <a:r>
              <a:rPr lang="en-US" sz="950" dirty="0">
                <a:solidFill>
                  <a:srgbClr val="003366"/>
                </a:solidFill>
                <a:latin typeface="Calibri" pitchFamily="34" charset="0"/>
                <a:ea typeface="Calibri" pitchFamily="34" charset="-122"/>
                <a:cs typeface="Calibri" pitchFamily="34" charset="-120"/>
              </a:rPr>
              <a:t>C, Pascal: Schritt für Schritt: WIE wird etwas getan?</a:t>
            </a:r>
            <a:endParaRPr lang="en-US" sz="950" dirty="0"/>
          </a:p>
        </p:txBody>
      </p:sp>
      <p:sp>
        <p:nvSpPr>
          <p:cNvPr id="65" name="Shape 63"/>
          <p:cNvSpPr/>
          <p:nvPr/>
        </p:nvSpPr>
        <p:spPr>
          <a:xfrm>
            <a:off x="2450592" y="3858768"/>
            <a:ext cx="2011680" cy="347472"/>
          </a:xfrm>
          <a:prstGeom prst="rect">
            <a:avLst/>
          </a:prstGeom>
          <a:solidFill>
            <a:srgbClr val="0066AA"/>
          </a:solidFill>
          <a:ln/>
        </p:spPr>
      </p:sp>
      <p:sp>
        <p:nvSpPr>
          <p:cNvPr id="66" name="Text 64"/>
          <p:cNvSpPr/>
          <p:nvPr/>
        </p:nvSpPr>
        <p:spPr>
          <a:xfrm>
            <a:off x="2505456" y="3858768"/>
            <a:ext cx="1920240" cy="347472"/>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Objektorientiert (OOP)</a:t>
            </a:r>
            <a:endParaRPr lang="en-US" sz="1000" dirty="0"/>
          </a:p>
        </p:txBody>
      </p:sp>
      <p:sp>
        <p:nvSpPr>
          <p:cNvPr id="67" name="Shape 65"/>
          <p:cNvSpPr/>
          <p:nvPr/>
        </p:nvSpPr>
        <p:spPr>
          <a:xfrm>
            <a:off x="2450592" y="4233672"/>
            <a:ext cx="2011680" cy="502920"/>
          </a:xfrm>
          <a:prstGeom prst="rect">
            <a:avLst/>
          </a:prstGeom>
          <a:solidFill>
            <a:srgbClr val="D6E4F0"/>
          </a:solidFill>
          <a:ln/>
        </p:spPr>
      </p:sp>
      <p:sp>
        <p:nvSpPr>
          <p:cNvPr id="68" name="Text 66"/>
          <p:cNvSpPr/>
          <p:nvPr/>
        </p:nvSpPr>
        <p:spPr>
          <a:xfrm>
            <a:off x="2505456" y="4251960"/>
            <a:ext cx="1920240" cy="457200"/>
          </a:xfrm>
          <a:prstGeom prst="rect">
            <a:avLst/>
          </a:prstGeom>
          <a:noFill/>
          <a:ln/>
        </p:spPr>
        <p:txBody>
          <a:bodyPr wrap="square" rtlCol="0" anchor="ctr"/>
          <a:lstStyle/>
          <a:p>
            <a:pPr marL="0" indent="0">
              <a:buNone/>
            </a:pPr>
            <a:r>
              <a:rPr lang="en-US" sz="950" dirty="0">
                <a:solidFill>
                  <a:srgbClr val="003366"/>
                </a:solidFill>
                <a:latin typeface="Calibri" pitchFamily="34" charset="0"/>
                <a:ea typeface="Calibri" pitchFamily="34" charset="-122"/>
                <a:cs typeface="Calibri" pitchFamily="34" charset="-120"/>
              </a:rPr>
              <a:t>Java, C#, Python: Daten + Methoden in Objekten gebündelt</a:t>
            </a:r>
            <a:endParaRPr lang="en-US" sz="950" dirty="0"/>
          </a:p>
        </p:txBody>
      </p:sp>
      <p:sp>
        <p:nvSpPr>
          <p:cNvPr id="69" name="Shape 67"/>
          <p:cNvSpPr/>
          <p:nvPr/>
        </p:nvSpPr>
        <p:spPr>
          <a:xfrm>
            <a:off x="4626864" y="3858768"/>
            <a:ext cx="2011680" cy="347472"/>
          </a:xfrm>
          <a:prstGeom prst="rect">
            <a:avLst/>
          </a:prstGeom>
          <a:solidFill>
            <a:srgbClr val="0077AA"/>
          </a:solidFill>
          <a:ln/>
        </p:spPr>
      </p:sp>
      <p:sp>
        <p:nvSpPr>
          <p:cNvPr id="70" name="Text 68"/>
          <p:cNvSpPr/>
          <p:nvPr/>
        </p:nvSpPr>
        <p:spPr>
          <a:xfrm>
            <a:off x="4681728" y="3858768"/>
            <a:ext cx="1920240" cy="347472"/>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Funktional</a:t>
            </a:r>
            <a:endParaRPr lang="en-US" sz="1000" dirty="0"/>
          </a:p>
        </p:txBody>
      </p:sp>
      <p:sp>
        <p:nvSpPr>
          <p:cNvPr id="71" name="Shape 69"/>
          <p:cNvSpPr/>
          <p:nvPr/>
        </p:nvSpPr>
        <p:spPr>
          <a:xfrm>
            <a:off x="4626864" y="4233672"/>
            <a:ext cx="2011680" cy="502920"/>
          </a:xfrm>
          <a:prstGeom prst="rect">
            <a:avLst/>
          </a:prstGeom>
          <a:solidFill>
            <a:srgbClr val="D6E4F0"/>
          </a:solidFill>
          <a:ln/>
        </p:spPr>
      </p:sp>
      <p:sp>
        <p:nvSpPr>
          <p:cNvPr id="72" name="Text 70"/>
          <p:cNvSpPr/>
          <p:nvPr/>
        </p:nvSpPr>
        <p:spPr>
          <a:xfrm>
            <a:off x="4681728" y="4251960"/>
            <a:ext cx="1920240" cy="457200"/>
          </a:xfrm>
          <a:prstGeom prst="rect">
            <a:avLst/>
          </a:prstGeom>
          <a:noFill/>
          <a:ln/>
        </p:spPr>
        <p:txBody>
          <a:bodyPr wrap="square" rtlCol="0" anchor="ctr"/>
          <a:lstStyle/>
          <a:p>
            <a:pPr marL="0" indent="0">
              <a:buNone/>
            </a:pPr>
            <a:r>
              <a:rPr lang="en-US" sz="950" dirty="0">
                <a:solidFill>
                  <a:srgbClr val="003366"/>
                </a:solidFill>
                <a:latin typeface="Calibri" pitchFamily="34" charset="0"/>
                <a:ea typeface="Calibri" pitchFamily="34" charset="-122"/>
                <a:cs typeface="Calibri" pitchFamily="34" charset="-120"/>
              </a:rPr>
              <a:t>Haskell, F#: Funktionen als Hauptbausteine, keine Seiteneffekte</a:t>
            </a:r>
            <a:endParaRPr lang="en-US" sz="950" dirty="0"/>
          </a:p>
        </p:txBody>
      </p:sp>
      <p:sp>
        <p:nvSpPr>
          <p:cNvPr id="73" name="Shape 71"/>
          <p:cNvSpPr/>
          <p:nvPr/>
        </p:nvSpPr>
        <p:spPr>
          <a:xfrm>
            <a:off x="6803136" y="3858768"/>
            <a:ext cx="2011680" cy="347472"/>
          </a:xfrm>
          <a:prstGeom prst="rect">
            <a:avLst/>
          </a:prstGeom>
          <a:solidFill>
            <a:srgbClr val="006633"/>
          </a:solidFill>
          <a:ln/>
        </p:spPr>
      </p:sp>
      <p:sp>
        <p:nvSpPr>
          <p:cNvPr id="74" name="Text 72"/>
          <p:cNvSpPr/>
          <p:nvPr/>
        </p:nvSpPr>
        <p:spPr>
          <a:xfrm>
            <a:off x="6858000" y="3858768"/>
            <a:ext cx="1920240" cy="347472"/>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Deklarativ</a:t>
            </a:r>
            <a:endParaRPr lang="en-US" sz="1000" dirty="0"/>
          </a:p>
        </p:txBody>
      </p:sp>
      <p:sp>
        <p:nvSpPr>
          <p:cNvPr id="75" name="Shape 73"/>
          <p:cNvSpPr/>
          <p:nvPr/>
        </p:nvSpPr>
        <p:spPr>
          <a:xfrm>
            <a:off x="6803136" y="4233672"/>
            <a:ext cx="2011680" cy="502920"/>
          </a:xfrm>
          <a:prstGeom prst="rect">
            <a:avLst/>
          </a:prstGeom>
          <a:solidFill>
            <a:srgbClr val="D6E4F0"/>
          </a:solidFill>
          <a:ln/>
        </p:spPr>
      </p:sp>
      <p:sp>
        <p:nvSpPr>
          <p:cNvPr id="76" name="Text 74"/>
          <p:cNvSpPr/>
          <p:nvPr/>
        </p:nvSpPr>
        <p:spPr>
          <a:xfrm>
            <a:off x="6858000" y="4251960"/>
            <a:ext cx="1920240" cy="457200"/>
          </a:xfrm>
          <a:prstGeom prst="rect">
            <a:avLst/>
          </a:prstGeom>
          <a:noFill/>
          <a:ln/>
        </p:spPr>
        <p:txBody>
          <a:bodyPr wrap="square" rtlCol="0" anchor="ctr"/>
          <a:lstStyle/>
          <a:p>
            <a:pPr marL="0" indent="0">
              <a:buNone/>
            </a:pPr>
            <a:r>
              <a:rPr lang="en-US" sz="950" dirty="0">
                <a:solidFill>
                  <a:srgbClr val="003366"/>
                </a:solidFill>
                <a:latin typeface="Calibri" pitchFamily="34" charset="0"/>
                <a:ea typeface="Calibri" pitchFamily="34" charset="-122"/>
                <a:cs typeface="Calibri" pitchFamily="34" charset="-120"/>
              </a:rPr>
              <a:t>SQL, HTML: WAS soll getan werden? (nicht WIE)</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Compiler vs. Interpreter</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6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Wie wird Quellcode in ausführbare Maschinenanweisungen übersetzt?</a:t>
            </a:r>
            <a:endParaRPr lang="en-US" sz="1200" dirty="0"/>
          </a:p>
        </p:txBody>
      </p:sp>
      <p:sp>
        <p:nvSpPr>
          <p:cNvPr id="11" name="Shape 9"/>
          <p:cNvSpPr/>
          <p:nvPr/>
        </p:nvSpPr>
        <p:spPr>
          <a:xfrm>
            <a:off x="274320" y="1078992"/>
            <a:ext cx="4206240" cy="411480"/>
          </a:xfrm>
          <a:prstGeom prst="rect">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65760" y="1078992"/>
            <a:ext cx="4069080" cy="41148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  Compiler</a:t>
            </a:r>
            <a:endParaRPr lang="en-US" sz="1500" dirty="0"/>
          </a:p>
        </p:txBody>
      </p:sp>
      <p:sp>
        <p:nvSpPr>
          <p:cNvPr id="13" name="Shape 11"/>
          <p:cNvSpPr/>
          <p:nvPr/>
        </p:nvSpPr>
        <p:spPr>
          <a:xfrm>
            <a:off x="274320" y="1517904"/>
            <a:ext cx="4206240" cy="1554480"/>
          </a:xfrm>
          <a:prstGeom prst="rect">
            <a:avLst/>
          </a:prstGeom>
          <a:solidFill>
            <a:srgbClr val="FFFFFF"/>
          </a:solidFill>
          <a:ln/>
          <a:effectLst>
            <a:outerShdw blurRad="50800" dist="25400" dir="8100000" algn="bl" rotWithShape="0">
              <a:srgbClr val="000000">
                <a:alpha val="12000"/>
              </a:srgbClr>
            </a:outerShdw>
          </a:effectLst>
        </p:spPr>
      </p:sp>
      <p:sp>
        <p:nvSpPr>
          <p:cNvPr id="14" name="Text 12"/>
          <p:cNvSpPr/>
          <p:nvPr/>
        </p:nvSpPr>
        <p:spPr>
          <a:xfrm>
            <a:off x="384048" y="1572768"/>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Liest den gesamten Quellcode</a:t>
            </a:r>
            <a:endParaRPr lang="en-US" sz="1050" dirty="0"/>
          </a:p>
        </p:txBody>
      </p:sp>
      <p:sp>
        <p:nvSpPr>
          <p:cNvPr id="15" name="Text 13"/>
          <p:cNvSpPr/>
          <p:nvPr/>
        </p:nvSpPr>
        <p:spPr>
          <a:xfrm>
            <a:off x="384048" y="1865376"/>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Prüft Syntax komplett</a:t>
            </a:r>
            <a:endParaRPr lang="en-US" sz="1050" dirty="0"/>
          </a:p>
        </p:txBody>
      </p:sp>
      <p:sp>
        <p:nvSpPr>
          <p:cNvPr id="16" name="Text 14"/>
          <p:cNvSpPr/>
          <p:nvPr/>
        </p:nvSpPr>
        <p:spPr>
          <a:xfrm>
            <a:off x="384048" y="2157984"/>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Erzeugt ausführbare Datei (.exe)</a:t>
            </a:r>
            <a:endParaRPr lang="en-US" sz="1050" dirty="0"/>
          </a:p>
        </p:txBody>
      </p:sp>
      <p:sp>
        <p:nvSpPr>
          <p:cNvPr id="17" name="Text 15"/>
          <p:cNvSpPr/>
          <p:nvPr/>
        </p:nvSpPr>
        <p:spPr>
          <a:xfrm>
            <a:off x="384048" y="2450592"/>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Ausführung ohne Quellcode möglich</a:t>
            </a:r>
            <a:endParaRPr lang="en-US" sz="1050" dirty="0"/>
          </a:p>
        </p:txBody>
      </p:sp>
      <p:sp>
        <p:nvSpPr>
          <p:cNvPr id="18" name="Text 16"/>
          <p:cNvSpPr/>
          <p:nvPr/>
        </p:nvSpPr>
        <p:spPr>
          <a:xfrm>
            <a:off x="384048" y="2743200"/>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Fehler erst nach komplettem Durchlauf</a:t>
            </a:r>
            <a:endParaRPr lang="en-US" sz="1050" dirty="0"/>
          </a:p>
        </p:txBody>
      </p:sp>
      <p:sp>
        <p:nvSpPr>
          <p:cNvPr id="19" name="Shape 17"/>
          <p:cNvSpPr/>
          <p:nvPr/>
        </p:nvSpPr>
        <p:spPr>
          <a:xfrm>
            <a:off x="274320" y="3108960"/>
            <a:ext cx="4206240" cy="292608"/>
          </a:xfrm>
          <a:prstGeom prst="rect">
            <a:avLst/>
          </a:prstGeom>
          <a:solidFill>
            <a:srgbClr val="E8FFE8"/>
          </a:solidFill>
          <a:ln/>
        </p:spPr>
      </p:sp>
      <p:sp>
        <p:nvSpPr>
          <p:cNvPr id="20" name="Text 18"/>
          <p:cNvSpPr/>
          <p:nvPr/>
        </p:nvSpPr>
        <p:spPr>
          <a:xfrm>
            <a:off x="365760" y="3108960"/>
            <a:ext cx="4078224" cy="292608"/>
          </a:xfrm>
          <a:prstGeom prst="rect">
            <a:avLst/>
          </a:prstGeom>
          <a:noFill/>
          <a:ln/>
        </p:spPr>
        <p:txBody>
          <a:bodyPr wrap="square" rtlCol="0" anchor="ctr"/>
          <a:lstStyle/>
          <a:p>
            <a:pPr marL="0" indent="0">
              <a:buNone/>
            </a:pPr>
            <a:r>
              <a:rPr lang="en-US" sz="1000" dirty="0">
                <a:solidFill>
                  <a:srgbClr val="006633"/>
                </a:solidFill>
                <a:latin typeface="Calibri" pitchFamily="34" charset="0"/>
                <a:ea typeface="Calibri" pitchFamily="34" charset="-122"/>
                <a:cs typeface="Calibri" pitchFamily="34" charset="-120"/>
              </a:rPr>
              <a:t>✓  Schnelle Ausführung  ·  Fehler vor Laufzeit erkannt  ·  Schützt Quellcode</a:t>
            </a:r>
            <a:endParaRPr lang="en-US" sz="1000" dirty="0"/>
          </a:p>
        </p:txBody>
      </p:sp>
      <p:sp>
        <p:nvSpPr>
          <p:cNvPr id="21" name="Shape 19"/>
          <p:cNvSpPr/>
          <p:nvPr/>
        </p:nvSpPr>
        <p:spPr>
          <a:xfrm>
            <a:off x="274320" y="3429000"/>
            <a:ext cx="4206240" cy="292608"/>
          </a:xfrm>
          <a:prstGeom prst="rect">
            <a:avLst/>
          </a:prstGeom>
          <a:solidFill>
            <a:srgbClr val="FFE8E8"/>
          </a:solidFill>
          <a:ln/>
        </p:spPr>
      </p:sp>
      <p:sp>
        <p:nvSpPr>
          <p:cNvPr id="22" name="Text 20"/>
          <p:cNvSpPr/>
          <p:nvPr/>
        </p:nvSpPr>
        <p:spPr>
          <a:xfrm>
            <a:off x="365760" y="3429000"/>
            <a:ext cx="4078224" cy="292608"/>
          </a:xfrm>
          <a:prstGeom prst="rect">
            <a:avLst/>
          </a:prstGeom>
          <a:noFill/>
          <a:ln/>
        </p:spPr>
        <p:txBody>
          <a:bodyPr wrap="square" rtlCol="0" anchor="ctr"/>
          <a:lstStyle/>
          <a:p>
            <a:pPr marL="0" indent="0">
              <a:buNone/>
            </a:pPr>
            <a:r>
              <a:rPr lang="en-US" sz="1000" dirty="0">
                <a:solidFill>
                  <a:srgbClr val="AA2200"/>
                </a:solidFill>
                <a:latin typeface="Calibri" pitchFamily="34" charset="0"/>
                <a:ea typeface="Calibri" pitchFamily="34" charset="-122"/>
                <a:cs typeface="Calibri" pitchFamily="34" charset="-120"/>
              </a:rPr>
              <a:t>✗  Längere Entwicklungszeit  ·  Kein direktes Testen einzelner Zeilen</a:t>
            </a:r>
            <a:endParaRPr lang="en-US" sz="1000" dirty="0"/>
          </a:p>
        </p:txBody>
      </p:sp>
      <p:sp>
        <p:nvSpPr>
          <p:cNvPr id="23" name="Shape 21"/>
          <p:cNvSpPr/>
          <p:nvPr/>
        </p:nvSpPr>
        <p:spPr>
          <a:xfrm>
            <a:off x="274320" y="3749040"/>
            <a:ext cx="4206240" cy="292608"/>
          </a:xfrm>
          <a:prstGeom prst="rect">
            <a:avLst/>
          </a:prstGeom>
          <a:solidFill>
            <a:srgbClr val="D6E4F0"/>
          </a:solidFill>
          <a:ln/>
        </p:spPr>
      </p:sp>
      <p:sp>
        <p:nvSpPr>
          <p:cNvPr id="24" name="Text 22"/>
          <p:cNvSpPr/>
          <p:nvPr/>
        </p:nvSpPr>
        <p:spPr>
          <a:xfrm>
            <a:off x="365760" y="3749040"/>
            <a:ext cx="4078224" cy="292608"/>
          </a:xfrm>
          <a:prstGeom prst="rect">
            <a:avLst/>
          </a:prstGeom>
          <a:noFill/>
          <a:ln/>
        </p:spPr>
        <p:txBody>
          <a:bodyPr wrap="square" rtlCol="0" anchor="ctr"/>
          <a:lstStyle/>
          <a:p>
            <a:pPr marL="0" indent="0">
              <a:buNone/>
            </a:pPr>
            <a:r>
              <a:rPr lang="en-US" sz="1050" b="1" dirty="0">
                <a:solidFill>
                  <a:srgbClr val="003366"/>
                </a:solidFill>
                <a:latin typeface="Calibri" pitchFamily="34" charset="0"/>
                <a:ea typeface="Calibri" pitchFamily="34" charset="-122"/>
                <a:cs typeface="Calibri" pitchFamily="34" charset="-120"/>
              </a:rPr>
              <a:t>Beispiele: C, C++, Go, Rust, C# (.NET JIT)</a:t>
            </a:r>
            <a:endParaRPr lang="en-US" sz="1050" dirty="0"/>
          </a:p>
        </p:txBody>
      </p:sp>
      <p:sp>
        <p:nvSpPr>
          <p:cNvPr id="25" name="Shape 23"/>
          <p:cNvSpPr/>
          <p:nvPr/>
        </p:nvSpPr>
        <p:spPr>
          <a:xfrm>
            <a:off x="4663440" y="1078992"/>
            <a:ext cx="4206240" cy="411480"/>
          </a:xfrm>
          <a:prstGeom prst="rect">
            <a:avLst/>
          </a:prstGeom>
          <a:solidFill>
            <a:srgbClr val="0066AA"/>
          </a:solidFill>
          <a:ln/>
          <a:effectLst>
            <a:outerShdw blurRad="50800" dist="25400" dir="8100000" algn="bl" rotWithShape="0">
              <a:srgbClr val="000000">
                <a:alpha val="12000"/>
              </a:srgbClr>
            </a:outerShdw>
          </a:effectLst>
        </p:spPr>
      </p:sp>
      <p:sp>
        <p:nvSpPr>
          <p:cNvPr id="26" name="Text 24"/>
          <p:cNvSpPr/>
          <p:nvPr/>
        </p:nvSpPr>
        <p:spPr>
          <a:xfrm>
            <a:off x="4754880" y="1078992"/>
            <a:ext cx="4069080" cy="411480"/>
          </a:xfrm>
          <a:prstGeom prst="rect">
            <a:avLst/>
          </a:prstGeom>
          <a:noFill/>
          <a:ln/>
        </p:spPr>
        <p:txBody>
          <a:bodyPr wrap="square"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  Interpreter</a:t>
            </a:r>
            <a:endParaRPr lang="en-US" sz="1500" dirty="0"/>
          </a:p>
        </p:txBody>
      </p:sp>
      <p:sp>
        <p:nvSpPr>
          <p:cNvPr id="27" name="Shape 25"/>
          <p:cNvSpPr/>
          <p:nvPr/>
        </p:nvSpPr>
        <p:spPr>
          <a:xfrm>
            <a:off x="4663440" y="1517904"/>
            <a:ext cx="4206240" cy="1554480"/>
          </a:xfrm>
          <a:prstGeom prst="rect">
            <a:avLst/>
          </a:prstGeom>
          <a:solidFill>
            <a:srgbClr val="FFFFFF"/>
          </a:solidFill>
          <a:ln/>
          <a:effectLst>
            <a:outerShdw blurRad="50800" dist="25400" dir="8100000" algn="bl" rotWithShape="0">
              <a:srgbClr val="000000">
                <a:alpha val="12000"/>
              </a:srgbClr>
            </a:outerShdw>
          </a:effectLst>
        </p:spPr>
      </p:sp>
      <p:sp>
        <p:nvSpPr>
          <p:cNvPr id="28" name="Text 26"/>
          <p:cNvSpPr/>
          <p:nvPr/>
        </p:nvSpPr>
        <p:spPr>
          <a:xfrm>
            <a:off x="4773168" y="1572768"/>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Liest Code Zeile für Zeile</a:t>
            </a:r>
            <a:endParaRPr lang="en-US" sz="1050" dirty="0"/>
          </a:p>
        </p:txBody>
      </p:sp>
      <p:sp>
        <p:nvSpPr>
          <p:cNvPr id="29" name="Text 27"/>
          <p:cNvSpPr/>
          <p:nvPr/>
        </p:nvSpPr>
        <p:spPr>
          <a:xfrm>
            <a:off x="4773168" y="1865376"/>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Übersetzt und führt sofort aus</a:t>
            </a:r>
            <a:endParaRPr lang="en-US" sz="1050" dirty="0"/>
          </a:p>
        </p:txBody>
      </p:sp>
      <p:sp>
        <p:nvSpPr>
          <p:cNvPr id="30" name="Text 28"/>
          <p:cNvSpPr/>
          <p:nvPr/>
        </p:nvSpPr>
        <p:spPr>
          <a:xfrm>
            <a:off x="4773168" y="2157984"/>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Keine Zwischendatei nötig</a:t>
            </a:r>
            <a:endParaRPr lang="en-US" sz="1050" dirty="0"/>
          </a:p>
        </p:txBody>
      </p:sp>
      <p:sp>
        <p:nvSpPr>
          <p:cNvPr id="31" name="Text 29"/>
          <p:cNvSpPr/>
          <p:nvPr/>
        </p:nvSpPr>
        <p:spPr>
          <a:xfrm>
            <a:off x="4773168" y="2450592"/>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Quellcode muss vorhanden sein</a:t>
            </a:r>
            <a:endParaRPr lang="en-US" sz="1050" dirty="0"/>
          </a:p>
        </p:txBody>
      </p:sp>
      <p:sp>
        <p:nvSpPr>
          <p:cNvPr id="32" name="Text 30"/>
          <p:cNvSpPr/>
          <p:nvPr/>
        </p:nvSpPr>
        <p:spPr>
          <a:xfrm>
            <a:off x="4773168" y="2743200"/>
            <a:ext cx="4041648" cy="274320"/>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  Fehler werden zur Laufzeit gefunden</a:t>
            </a:r>
            <a:endParaRPr lang="en-US" sz="1050" dirty="0"/>
          </a:p>
        </p:txBody>
      </p:sp>
      <p:sp>
        <p:nvSpPr>
          <p:cNvPr id="33" name="Shape 31"/>
          <p:cNvSpPr/>
          <p:nvPr/>
        </p:nvSpPr>
        <p:spPr>
          <a:xfrm>
            <a:off x="4663440" y="3108960"/>
            <a:ext cx="4206240" cy="292608"/>
          </a:xfrm>
          <a:prstGeom prst="rect">
            <a:avLst/>
          </a:prstGeom>
          <a:solidFill>
            <a:srgbClr val="E8FFE8"/>
          </a:solidFill>
          <a:ln/>
        </p:spPr>
      </p:sp>
      <p:sp>
        <p:nvSpPr>
          <p:cNvPr id="34" name="Text 32"/>
          <p:cNvSpPr/>
          <p:nvPr/>
        </p:nvSpPr>
        <p:spPr>
          <a:xfrm>
            <a:off x="4754880" y="3108960"/>
            <a:ext cx="4078224" cy="292608"/>
          </a:xfrm>
          <a:prstGeom prst="rect">
            <a:avLst/>
          </a:prstGeom>
          <a:noFill/>
          <a:ln/>
        </p:spPr>
        <p:txBody>
          <a:bodyPr wrap="square" rtlCol="0" anchor="ctr"/>
          <a:lstStyle/>
          <a:p>
            <a:pPr marL="0" indent="0">
              <a:buNone/>
            </a:pPr>
            <a:r>
              <a:rPr lang="en-US" sz="1000" dirty="0">
                <a:solidFill>
                  <a:srgbClr val="006633"/>
                </a:solidFill>
                <a:latin typeface="Calibri" pitchFamily="34" charset="0"/>
                <a:ea typeface="Calibri" pitchFamily="34" charset="-122"/>
                <a:cs typeface="Calibri" pitchFamily="34" charset="-120"/>
              </a:rPr>
              <a:t>✓  Schnelle Entwicklung  ·  Interaktives Testen möglich  ·  Plattformunabhängig</a:t>
            </a:r>
            <a:endParaRPr lang="en-US" sz="1000" dirty="0"/>
          </a:p>
        </p:txBody>
      </p:sp>
      <p:sp>
        <p:nvSpPr>
          <p:cNvPr id="35" name="Shape 33"/>
          <p:cNvSpPr/>
          <p:nvPr/>
        </p:nvSpPr>
        <p:spPr>
          <a:xfrm>
            <a:off x="4663440" y="3429000"/>
            <a:ext cx="4206240" cy="292608"/>
          </a:xfrm>
          <a:prstGeom prst="rect">
            <a:avLst/>
          </a:prstGeom>
          <a:solidFill>
            <a:srgbClr val="FFE8E8"/>
          </a:solidFill>
          <a:ln/>
        </p:spPr>
      </p:sp>
      <p:sp>
        <p:nvSpPr>
          <p:cNvPr id="36" name="Text 34"/>
          <p:cNvSpPr/>
          <p:nvPr/>
        </p:nvSpPr>
        <p:spPr>
          <a:xfrm>
            <a:off x="4754880" y="3429000"/>
            <a:ext cx="4078224" cy="292608"/>
          </a:xfrm>
          <a:prstGeom prst="rect">
            <a:avLst/>
          </a:prstGeom>
          <a:noFill/>
          <a:ln/>
        </p:spPr>
        <p:txBody>
          <a:bodyPr wrap="square" rtlCol="0" anchor="ctr"/>
          <a:lstStyle/>
          <a:p>
            <a:pPr marL="0" indent="0">
              <a:buNone/>
            </a:pPr>
            <a:r>
              <a:rPr lang="en-US" sz="1000" dirty="0">
                <a:solidFill>
                  <a:srgbClr val="AA2200"/>
                </a:solidFill>
                <a:latin typeface="Calibri" pitchFamily="34" charset="0"/>
                <a:ea typeface="Calibri" pitchFamily="34" charset="-122"/>
                <a:cs typeface="Calibri" pitchFamily="34" charset="-120"/>
              </a:rPr>
              <a:t>✗  Langsamere Ausführung  ·  Fehler erst zur Laufzeit sichtbar</a:t>
            </a:r>
            <a:endParaRPr lang="en-US" sz="1000" dirty="0"/>
          </a:p>
        </p:txBody>
      </p:sp>
      <p:sp>
        <p:nvSpPr>
          <p:cNvPr id="37" name="Shape 35"/>
          <p:cNvSpPr/>
          <p:nvPr/>
        </p:nvSpPr>
        <p:spPr>
          <a:xfrm>
            <a:off x="4663440" y="3749040"/>
            <a:ext cx="4206240" cy="292608"/>
          </a:xfrm>
          <a:prstGeom prst="rect">
            <a:avLst/>
          </a:prstGeom>
          <a:solidFill>
            <a:srgbClr val="D6E4F0"/>
          </a:solidFill>
          <a:ln/>
        </p:spPr>
      </p:sp>
      <p:sp>
        <p:nvSpPr>
          <p:cNvPr id="38" name="Text 36"/>
          <p:cNvSpPr/>
          <p:nvPr/>
        </p:nvSpPr>
        <p:spPr>
          <a:xfrm>
            <a:off x="4754880" y="3749040"/>
            <a:ext cx="4078224" cy="292608"/>
          </a:xfrm>
          <a:prstGeom prst="rect">
            <a:avLst/>
          </a:prstGeom>
          <a:noFill/>
          <a:ln/>
        </p:spPr>
        <p:txBody>
          <a:bodyPr wrap="square" rtlCol="0" anchor="ctr"/>
          <a:lstStyle/>
          <a:p>
            <a:pPr marL="0" indent="0">
              <a:buNone/>
            </a:pPr>
            <a:r>
              <a:rPr lang="en-US" sz="1050" b="1" dirty="0">
                <a:solidFill>
                  <a:srgbClr val="003366"/>
                </a:solidFill>
                <a:latin typeface="Calibri" pitchFamily="34" charset="0"/>
                <a:ea typeface="Calibri" pitchFamily="34" charset="-122"/>
                <a:cs typeface="Calibri" pitchFamily="34" charset="-120"/>
              </a:rPr>
              <a:t>Beispiele: Python, JavaScript, Ruby, PHP</a:t>
            </a:r>
            <a:endParaRPr lang="en-US" sz="1050" dirty="0"/>
          </a:p>
        </p:txBody>
      </p:sp>
      <p:sp>
        <p:nvSpPr>
          <p:cNvPr id="39" name="Shape 37"/>
          <p:cNvSpPr/>
          <p:nvPr/>
        </p:nvSpPr>
        <p:spPr>
          <a:xfrm>
            <a:off x="274320" y="4133088"/>
            <a:ext cx="8503920" cy="320040"/>
          </a:xfrm>
          <a:prstGeom prst="rect">
            <a:avLst/>
          </a:prstGeom>
          <a:solidFill>
            <a:srgbClr val="F0A500"/>
          </a:solidFill>
          <a:ln/>
        </p:spPr>
      </p:sp>
      <p:sp>
        <p:nvSpPr>
          <p:cNvPr id="40" name="Text 38"/>
          <p:cNvSpPr/>
          <p:nvPr/>
        </p:nvSpPr>
        <p:spPr>
          <a:xfrm>
            <a:off x="365760" y="4133088"/>
            <a:ext cx="8321040" cy="320040"/>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JIT-Compiler (Just-In-Time): Hybrid-Ansatz – Java (JVM) und C# (.NET) kompilieren zur Laufzeit → schnell UND flexibel</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IDEs – Integrierte Entwicklungsumgebungen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7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Eine IDE bündelt alle Werkzeuge, die ein Entwickler täglich braucht</a:t>
            </a:r>
            <a:endParaRPr lang="en-US" sz="1200" dirty="0"/>
          </a:p>
        </p:txBody>
      </p:sp>
      <p:sp>
        <p:nvSpPr>
          <p:cNvPr id="11" name="Shape 9"/>
          <p:cNvSpPr/>
          <p:nvPr/>
        </p:nvSpPr>
        <p:spPr>
          <a:xfrm>
            <a:off x="274320" y="1078992"/>
            <a:ext cx="8503920" cy="320040"/>
          </a:xfrm>
          <a:prstGeom prst="rect">
            <a:avLst/>
          </a:prstGeom>
          <a:solidFill>
            <a:srgbClr val="003366"/>
          </a:solidFill>
          <a:ln/>
        </p:spPr>
      </p:sp>
      <p:sp>
        <p:nvSpPr>
          <p:cNvPr id="12" name="Text 10"/>
          <p:cNvSpPr/>
          <p:nvPr/>
        </p:nvSpPr>
        <p:spPr>
          <a:xfrm>
            <a:off x="365760" y="1078992"/>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Typische Bestandteile einer IDE:</a:t>
            </a:r>
            <a:endParaRPr lang="en-US" sz="1200" dirty="0"/>
          </a:p>
        </p:txBody>
      </p:sp>
      <p:sp>
        <p:nvSpPr>
          <p:cNvPr id="13" name="Shape 11"/>
          <p:cNvSpPr/>
          <p:nvPr/>
        </p:nvSpPr>
        <p:spPr>
          <a:xfrm>
            <a:off x="274320" y="1435608"/>
            <a:ext cx="3474720" cy="356616"/>
          </a:xfrm>
          <a:prstGeom prst="rect">
            <a:avLst/>
          </a:prstGeom>
          <a:solidFill>
            <a:srgbClr val="FFFFFF"/>
          </a:solidFill>
          <a:ln/>
        </p:spPr>
      </p:sp>
      <p:sp>
        <p:nvSpPr>
          <p:cNvPr id="14" name="Text 12"/>
          <p:cNvSpPr/>
          <p:nvPr/>
        </p:nvSpPr>
        <p:spPr>
          <a:xfrm>
            <a:off x="347472" y="1435608"/>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Editor mit Syntaxhervorhebung</a:t>
            </a:r>
            <a:endParaRPr lang="en-US" sz="1100" dirty="0"/>
          </a:p>
        </p:txBody>
      </p:sp>
      <p:sp>
        <p:nvSpPr>
          <p:cNvPr id="15" name="Shape 13"/>
          <p:cNvSpPr/>
          <p:nvPr/>
        </p:nvSpPr>
        <p:spPr>
          <a:xfrm>
            <a:off x="3794760" y="1435608"/>
            <a:ext cx="4983480" cy="356616"/>
          </a:xfrm>
          <a:prstGeom prst="rect">
            <a:avLst/>
          </a:prstGeom>
          <a:solidFill>
            <a:srgbClr val="FFFFFF"/>
          </a:solidFill>
          <a:ln/>
        </p:spPr>
      </p:sp>
      <p:sp>
        <p:nvSpPr>
          <p:cNvPr id="16" name="Text 14"/>
          <p:cNvSpPr/>
          <p:nvPr/>
        </p:nvSpPr>
        <p:spPr>
          <a:xfrm>
            <a:off x="3867912" y="1435608"/>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Code wird farblich markiert → bessere Lesbarkeit</a:t>
            </a:r>
            <a:endParaRPr lang="en-US" sz="1100" dirty="0"/>
          </a:p>
        </p:txBody>
      </p:sp>
      <p:sp>
        <p:nvSpPr>
          <p:cNvPr id="17" name="Shape 15"/>
          <p:cNvSpPr/>
          <p:nvPr/>
        </p:nvSpPr>
        <p:spPr>
          <a:xfrm>
            <a:off x="274320" y="1819656"/>
            <a:ext cx="3474720" cy="356616"/>
          </a:xfrm>
          <a:prstGeom prst="rect">
            <a:avLst/>
          </a:prstGeom>
          <a:solidFill>
            <a:srgbClr val="D6E4F0"/>
          </a:solidFill>
          <a:ln/>
        </p:spPr>
      </p:sp>
      <p:sp>
        <p:nvSpPr>
          <p:cNvPr id="18" name="Text 16"/>
          <p:cNvSpPr/>
          <p:nvPr/>
        </p:nvSpPr>
        <p:spPr>
          <a:xfrm>
            <a:off x="347472" y="1819656"/>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Code-Vervollständigung (IntelliSense)</a:t>
            </a:r>
            <a:endParaRPr lang="en-US" sz="1100" dirty="0"/>
          </a:p>
        </p:txBody>
      </p:sp>
      <p:sp>
        <p:nvSpPr>
          <p:cNvPr id="19" name="Shape 17"/>
          <p:cNvSpPr/>
          <p:nvPr/>
        </p:nvSpPr>
        <p:spPr>
          <a:xfrm>
            <a:off x="3794760" y="1819656"/>
            <a:ext cx="4983480" cy="356616"/>
          </a:xfrm>
          <a:prstGeom prst="rect">
            <a:avLst/>
          </a:prstGeom>
          <a:solidFill>
            <a:srgbClr val="D6E4F0"/>
          </a:solidFill>
          <a:ln/>
        </p:spPr>
      </p:sp>
      <p:sp>
        <p:nvSpPr>
          <p:cNvPr id="20" name="Text 18"/>
          <p:cNvSpPr/>
          <p:nvPr/>
        </p:nvSpPr>
        <p:spPr>
          <a:xfrm>
            <a:off x="3867912" y="1819656"/>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Automatische Vorschläge während der Eingabe</a:t>
            </a:r>
            <a:endParaRPr lang="en-US" sz="1100" dirty="0"/>
          </a:p>
        </p:txBody>
      </p:sp>
      <p:sp>
        <p:nvSpPr>
          <p:cNvPr id="21" name="Shape 19"/>
          <p:cNvSpPr/>
          <p:nvPr/>
        </p:nvSpPr>
        <p:spPr>
          <a:xfrm>
            <a:off x="274320" y="2203704"/>
            <a:ext cx="3474720" cy="356616"/>
          </a:xfrm>
          <a:prstGeom prst="rect">
            <a:avLst/>
          </a:prstGeom>
          <a:solidFill>
            <a:srgbClr val="FFFFFF"/>
          </a:solidFill>
          <a:ln/>
        </p:spPr>
      </p:sp>
      <p:sp>
        <p:nvSpPr>
          <p:cNvPr id="22" name="Text 20"/>
          <p:cNvSpPr/>
          <p:nvPr/>
        </p:nvSpPr>
        <p:spPr>
          <a:xfrm>
            <a:off x="347472" y="2203704"/>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Debugger</a:t>
            </a:r>
            <a:endParaRPr lang="en-US" sz="1100" dirty="0"/>
          </a:p>
        </p:txBody>
      </p:sp>
      <p:sp>
        <p:nvSpPr>
          <p:cNvPr id="23" name="Shape 21"/>
          <p:cNvSpPr/>
          <p:nvPr/>
        </p:nvSpPr>
        <p:spPr>
          <a:xfrm>
            <a:off x="3794760" y="2203704"/>
            <a:ext cx="4983480" cy="356616"/>
          </a:xfrm>
          <a:prstGeom prst="rect">
            <a:avLst/>
          </a:prstGeom>
          <a:solidFill>
            <a:srgbClr val="FFFFFF"/>
          </a:solidFill>
          <a:ln/>
        </p:spPr>
      </p:sp>
      <p:sp>
        <p:nvSpPr>
          <p:cNvPr id="24" name="Text 22"/>
          <p:cNvSpPr/>
          <p:nvPr/>
        </p:nvSpPr>
        <p:spPr>
          <a:xfrm>
            <a:off x="3867912" y="2203704"/>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Schrittweise Ausführung – Fehler finden und analysieren</a:t>
            </a:r>
            <a:endParaRPr lang="en-US" sz="1100" dirty="0"/>
          </a:p>
        </p:txBody>
      </p:sp>
      <p:sp>
        <p:nvSpPr>
          <p:cNvPr id="25" name="Shape 23"/>
          <p:cNvSpPr/>
          <p:nvPr/>
        </p:nvSpPr>
        <p:spPr>
          <a:xfrm>
            <a:off x="274320" y="2587752"/>
            <a:ext cx="3474720" cy="356616"/>
          </a:xfrm>
          <a:prstGeom prst="rect">
            <a:avLst/>
          </a:prstGeom>
          <a:solidFill>
            <a:srgbClr val="D6E4F0"/>
          </a:solidFill>
          <a:ln/>
        </p:spPr>
      </p:sp>
      <p:sp>
        <p:nvSpPr>
          <p:cNvPr id="26" name="Text 24"/>
          <p:cNvSpPr/>
          <p:nvPr/>
        </p:nvSpPr>
        <p:spPr>
          <a:xfrm>
            <a:off x="347472" y="2587752"/>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Build-System / Compiler-Integration</a:t>
            </a:r>
            <a:endParaRPr lang="en-US" sz="1100" dirty="0"/>
          </a:p>
        </p:txBody>
      </p:sp>
      <p:sp>
        <p:nvSpPr>
          <p:cNvPr id="27" name="Shape 25"/>
          <p:cNvSpPr/>
          <p:nvPr/>
        </p:nvSpPr>
        <p:spPr>
          <a:xfrm>
            <a:off x="3794760" y="2587752"/>
            <a:ext cx="4983480" cy="356616"/>
          </a:xfrm>
          <a:prstGeom prst="rect">
            <a:avLst/>
          </a:prstGeom>
          <a:solidFill>
            <a:srgbClr val="D6E4F0"/>
          </a:solidFill>
          <a:ln/>
        </p:spPr>
      </p:sp>
      <p:sp>
        <p:nvSpPr>
          <p:cNvPr id="28" name="Text 26"/>
          <p:cNvSpPr/>
          <p:nvPr/>
        </p:nvSpPr>
        <p:spPr>
          <a:xfrm>
            <a:off x="3867912" y="2587752"/>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Direkt aus der IDE kompilieren und ausführen</a:t>
            </a:r>
            <a:endParaRPr lang="en-US" sz="1100" dirty="0"/>
          </a:p>
        </p:txBody>
      </p:sp>
      <p:sp>
        <p:nvSpPr>
          <p:cNvPr id="29" name="Shape 27"/>
          <p:cNvSpPr/>
          <p:nvPr/>
        </p:nvSpPr>
        <p:spPr>
          <a:xfrm>
            <a:off x="274320" y="2971800"/>
            <a:ext cx="3474720" cy="356616"/>
          </a:xfrm>
          <a:prstGeom prst="rect">
            <a:avLst/>
          </a:prstGeom>
          <a:solidFill>
            <a:srgbClr val="FFFFFF"/>
          </a:solidFill>
          <a:ln/>
        </p:spPr>
      </p:sp>
      <p:sp>
        <p:nvSpPr>
          <p:cNvPr id="30" name="Text 28"/>
          <p:cNvSpPr/>
          <p:nvPr/>
        </p:nvSpPr>
        <p:spPr>
          <a:xfrm>
            <a:off x="347472" y="2971800"/>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Versionsverwaltung (Git-Integration)</a:t>
            </a:r>
            <a:endParaRPr lang="en-US" sz="1100" dirty="0"/>
          </a:p>
        </p:txBody>
      </p:sp>
      <p:sp>
        <p:nvSpPr>
          <p:cNvPr id="31" name="Shape 29"/>
          <p:cNvSpPr/>
          <p:nvPr/>
        </p:nvSpPr>
        <p:spPr>
          <a:xfrm>
            <a:off x="3794760" y="2971800"/>
            <a:ext cx="4983480" cy="356616"/>
          </a:xfrm>
          <a:prstGeom prst="rect">
            <a:avLst/>
          </a:prstGeom>
          <a:solidFill>
            <a:srgbClr val="FFFFFF"/>
          </a:solidFill>
          <a:ln/>
        </p:spPr>
      </p:sp>
      <p:sp>
        <p:nvSpPr>
          <p:cNvPr id="32" name="Text 30"/>
          <p:cNvSpPr/>
          <p:nvPr/>
        </p:nvSpPr>
        <p:spPr>
          <a:xfrm>
            <a:off x="3867912" y="2971800"/>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Änderungen verfolgen, Commits, Branches</a:t>
            </a:r>
            <a:endParaRPr lang="en-US" sz="1100" dirty="0"/>
          </a:p>
        </p:txBody>
      </p:sp>
      <p:sp>
        <p:nvSpPr>
          <p:cNvPr id="33" name="Shape 31"/>
          <p:cNvSpPr/>
          <p:nvPr/>
        </p:nvSpPr>
        <p:spPr>
          <a:xfrm>
            <a:off x="274320" y="3355848"/>
            <a:ext cx="3474720" cy="356616"/>
          </a:xfrm>
          <a:prstGeom prst="rect">
            <a:avLst/>
          </a:prstGeom>
          <a:solidFill>
            <a:srgbClr val="D6E4F0"/>
          </a:solidFill>
          <a:ln/>
        </p:spPr>
      </p:sp>
      <p:sp>
        <p:nvSpPr>
          <p:cNvPr id="34" name="Text 32"/>
          <p:cNvSpPr/>
          <p:nvPr/>
        </p:nvSpPr>
        <p:spPr>
          <a:xfrm>
            <a:off x="347472" y="3355848"/>
            <a:ext cx="3355848" cy="356616"/>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Refactoring-Werkzeuge</a:t>
            </a:r>
            <a:endParaRPr lang="en-US" sz="1100" dirty="0"/>
          </a:p>
        </p:txBody>
      </p:sp>
      <p:sp>
        <p:nvSpPr>
          <p:cNvPr id="35" name="Shape 33"/>
          <p:cNvSpPr/>
          <p:nvPr/>
        </p:nvSpPr>
        <p:spPr>
          <a:xfrm>
            <a:off x="3794760" y="3355848"/>
            <a:ext cx="4983480" cy="356616"/>
          </a:xfrm>
          <a:prstGeom prst="rect">
            <a:avLst/>
          </a:prstGeom>
          <a:solidFill>
            <a:srgbClr val="D6E4F0"/>
          </a:solidFill>
          <a:ln/>
        </p:spPr>
      </p:sp>
      <p:sp>
        <p:nvSpPr>
          <p:cNvPr id="36" name="Text 34"/>
          <p:cNvSpPr/>
          <p:nvPr/>
        </p:nvSpPr>
        <p:spPr>
          <a:xfrm>
            <a:off x="3867912" y="3355848"/>
            <a:ext cx="4864608"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Umbenennen, Extrahieren, Umstrukturieren von Code</a:t>
            </a:r>
            <a:endParaRPr lang="en-US" sz="1100" dirty="0"/>
          </a:p>
        </p:txBody>
      </p:sp>
      <p:sp>
        <p:nvSpPr>
          <p:cNvPr id="37" name="Shape 35"/>
          <p:cNvSpPr/>
          <p:nvPr/>
        </p:nvSpPr>
        <p:spPr>
          <a:xfrm>
            <a:off x="274320" y="3822192"/>
            <a:ext cx="8503920" cy="320040"/>
          </a:xfrm>
          <a:prstGeom prst="rect">
            <a:avLst/>
          </a:prstGeom>
          <a:solidFill>
            <a:srgbClr val="0066AA"/>
          </a:solidFill>
          <a:ln/>
        </p:spPr>
      </p:sp>
      <p:sp>
        <p:nvSpPr>
          <p:cNvPr id="38" name="Text 36"/>
          <p:cNvSpPr/>
          <p:nvPr/>
        </p:nvSpPr>
        <p:spPr>
          <a:xfrm>
            <a:off x="365760" y="3822192"/>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Bekannte IDEs im Überblick:</a:t>
            </a:r>
            <a:endParaRPr lang="en-US" sz="1200" dirty="0"/>
          </a:p>
        </p:txBody>
      </p:sp>
      <p:sp>
        <p:nvSpPr>
          <p:cNvPr id="39" name="Shape 37"/>
          <p:cNvSpPr/>
          <p:nvPr/>
        </p:nvSpPr>
        <p:spPr>
          <a:xfrm>
            <a:off x="274320" y="4178808"/>
            <a:ext cx="2011680" cy="320040"/>
          </a:xfrm>
          <a:prstGeom prst="rect">
            <a:avLst/>
          </a:prstGeom>
          <a:solidFill>
            <a:srgbClr val="003366"/>
          </a:solidFill>
          <a:ln/>
        </p:spPr>
      </p:sp>
      <p:sp>
        <p:nvSpPr>
          <p:cNvPr id="40" name="Text 38"/>
          <p:cNvSpPr/>
          <p:nvPr/>
        </p:nvSpPr>
        <p:spPr>
          <a:xfrm>
            <a:off x="329184" y="4178808"/>
            <a:ext cx="1920240" cy="32004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Visual Studio</a:t>
            </a:r>
            <a:endParaRPr lang="en-US" sz="1100" dirty="0"/>
          </a:p>
        </p:txBody>
      </p:sp>
      <p:sp>
        <p:nvSpPr>
          <p:cNvPr id="41" name="Shape 39"/>
          <p:cNvSpPr/>
          <p:nvPr/>
        </p:nvSpPr>
        <p:spPr>
          <a:xfrm>
            <a:off x="274320" y="4526280"/>
            <a:ext cx="2011680" cy="274320"/>
          </a:xfrm>
          <a:prstGeom prst="rect">
            <a:avLst/>
          </a:prstGeom>
          <a:solidFill>
            <a:srgbClr val="D6E4F0"/>
          </a:solidFill>
          <a:ln/>
        </p:spPr>
      </p:sp>
      <p:sp>
        <p:nvSpPr>
          <p:cNvPr id="42" name="Text 40"/>
          <p:cNvSpPr/>
          <p:nvPr/>
        </p:nvSpPr>
        <p:spPr>
          <a:xfrm>
            <a:off x="329184" y="4544568"/>
            <a:ext cx="1920240" cy="237744"/>
          </a:xfrm>
          <a:prstGeom prst="rect">
            <a:avLst/>
          </a:prstGeom>
          <a:noFill/>
          <a:ln/>
        </p:spPr>
        <p:txBody>
          <a:bodyPr wrap="square" rtlCol="0" anchor="ctr"/>
          <a:lstStyle/>
          <a:p>
            <a:pPr marL="0" indent="0">
              <a:buNone/>
            </a:pPr>
            <a:r>
              <a:rPr lang="en-US" sz="900" dirty="0">
                <a:solidFill>
                  <a:srgbClr val="003366"/>
                </a:solidFill>
                <a:latin typeface="Calibri" pitchFamily="34" charset="0"/>
                <a:ea typeface="Calibri" pitchFamily="34" charset="-122"/>
                <a:cs typeface="Calibri" pitchFamily="34" charset="-120"/>
              </a:rPr>
              <a:t>C#, C++, VB  –  Microsoft, professionell, Windows</a:t>
            </a:r>
            <a:endParaRPr lang="en-US" sz="900" dirty="0"/>
          </a:p>
        </p:txBody>
      </p:sp>
      <p:sp>
        <p:nvSpPr>
          <p:cNvPr id="43" name="Shape 41"/>
          <p:cNvSpPr/>
          <p:nvPr/>
        </p:nvSpPr>
        <p:spPr>
          <a:xfrm>
            <a:off x="2450592" y="4178808"/>
            <a:ext cx="2011680" cy="320040"/>
          </a:xfrm>
          <a:prstGeom prst="rect">
            <a:avLst/>
          </a:prstGeom>
          <a:solidFill>
            <a:srgbClr val="0077AA"/>
          </a:solidFill>
          <a:ln/>
        </p:spPr>
      </p:sp>
      <p:sp>
        <p:nvSpPr>
          <p:cNvPr id="44" name="Text 42"/>
          <p:cNvSpPr/>
          <p:nvPr/>
        </p:nvSpPr>
        <p:spPr>
          <a:xfrm>
            <a:off x="2505456" y="4178808"/>
            <a:ext cx="1920240" cy="32004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VS Code</a:t>
            </a:r>
            <a:endParaRPr lang="en-US" sz="1100" dirty="0"/>
          </a:p>
        </p:txBody>
      </p:sp>
      <p:sp>
        <p:nvSpPr>
          <p:cNvPr id="45" name="Shape 43"/>
          <p:cNvSpPr/>
          <p:nvPr/>
        </p:nvSpPr>
        <p:spPr>
          <a:xfrm>
            <a:off x="2450592" y="4526280"/>
            <a:ext cx="2011680" cy="274320"/>
          </a:xfrm>
          <a:prstGeom prst="rect">
            <a:avLst/>
          </a:prstGeom>
          <a:solidFill>
            <a:srgbClr val="D6E4F0"/>
          </a:solidFill>
          <a:ln/>
        </p:spPr>
      </p:sp>
      <p:sp>
        <p:nvSpPr>
          <p:cNvPr id="46" name="Text 44"/>
          <p:cNvSpPr/>
          <p:nvPr/>
        </p:nvSpPr>
        <p:spPr>
          <a:xfrm>
            <a:off x="2505456" y="4544568"/>
            <a:ext cx="1920240" cy="237744"/>
          </a:xfrm>
          <a:prstGeom prst="rect">
            <a:avLst/>
          </a:prstGeom>
          <a:noFill/>
          <a:ln/>
        </p:spPr>
        <p:txBody>
          <a:bodyPr wrap="square" rtlCol="0" anchor="ctr"/>
          <a:lstStyle/>
          <a:p>
            <a:pPr marL="0" indent="0">
              <a:buNone/>
            </a:pPr>
            <a:r>
              <a:rPr lang="en-US" sz="900" dirty="0">
                <a:solidFill>
                  <a:srgbClr val="003366"/>
                </a:solidFill>
                <a:latin typeface="Calibri" pitchFamily="34" charset="0"/>
                <a:ea typeface="Calibri" pitchFamily="34" charset="-122"/>
                <a:cs typeface="Calibri" pitchFamily="34" charset="-120"/>
              </a:rPr>
              <a:t>Alle (Extensions)  –  Leichtgewichtig, kostenlos, sehr beliebt</a:t>
            </a:r>
            <a:endParaRPr lang="en-US" sz="900" dirty="0"/>
          </a:p>
        </p:txBody>
      </p:sp>
      <p:sp>
        <p:nvSpPr>
          <p:cNvPr id="47" name="Shape 45"/>
          <p:cNvSpPr/>
          <p:nvPr/>
        </p:nvSpPr>
        <p:spPr>
          <a:xfrm>
            <a:off x="4626864" y="4178808"/>
            <a:ext cx="2011680" cy="320040"/>
          </a:xfrm>
          <a:prstGeom prst="rect">
            <a:avLst/>
          </a:prstGeom>
          <a:solidFill>
            <a:srgbClr val="003366"/>
          </a:solidFill>
          <a:ln/>
        </p:spPr>
      </p:sp>
      <p:sp>
        <p:nvSpPr>
          <p:cNvPr id="48" name="Text 46"/>
          <p:cNvSpPr/>
          <p:nvPr/>
        </p:nvSpPr>
        <p:spPr>
          <a:xfrm>
            <a:off x="4681728" y="4178808"/>
            <a:ext cx="1920240" cy="32004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IntelliJ IDEA</a:t>
            </a:r>
            <a:endParaRPr lang="en-US" sz="1100" dirty="0"/>
          </a:p>
        </p:txBody>
      </p:sp>
      <p:sp>
        <p:nvSpPr>
          <p:cNvPr id="49" name="Shape 47"/>
          <p:cNvSpPr/>
          <p:nvPr/>
        </p:nvSpPr>
        <p:spPr>
          <a:xfrm>
            <a:off x="4626864" y="4526280"/>
            <a:ext cx="2011680" cy="274320"/>
          </a:xfrm>
          <a:prstGeom prst="rect">
            <a:avLst/>
          </a:prstGeom>
          <a:solidFill>
            <a:srgbClr val="D6E4F0"/>
          </a:solidFill>
          <a:ln/>
        </p:spPr>
      </p:sp>
      <p:sp>
        <p:nvSpPr>
          <p:cNvPr id="50" name="Text 48"/>
          <p:cNvSpPr/>
          <p:nvPr/>
        </p:nvSpPr>
        <p:spPr>
          <a:xfrm>
            <a:off x="4681728" y="4544568"/>
            <a:ext cx="1920240" cy="237744"/>
          </a:xfrm>
          <a:prstGeom prst="rect">
            <a:avLst/>
          </a:prstGeom>
          <a:noFill/>
          <a:ln/>
        </p:spPr>
        <p:txBody>
          <a:bodyPr wrap="square" rtlCol="0" anchor="ctr"/>
          <a:lstStyle/>
          <a:p>
            <a:pPr marL="0" indent="0">
              <a:buNone/>
            </a:pPr>
            <a:r>
              <a:rPr lang="en-US" sz="900" dirty="0">
                <a:solidFill>
                  <a:srgbClr val="003366"/>
                </a:solidFill>
                <a:latin typeface="Calibri" pitchFamily="34" charset="0"/>
                <a:ea typeface="Calibri" pitchFamily="34" charset="-122"/>
                <a:cs typeface="Calibri" pitchFamily="34" charset="-120"/>
              </a:rPr>
              <a:t>Java, Kotlin  –  JetBrains, sehr mächtig</a:t>
            </a:r>
            <a:endParaRPr lang="en-US" sz="900" dirty="0"/>
          </a:p>
        </p:txBody>
      </p:sp>
      <p:sp>
        <p:nvSpPr>
          <p:cNvPr id="51" name="Shape 49"/>
          <p:cNvSpPr/>
          <p:nvPr/>
        </p:nvSpPr>
        <p:spPr>
          <a:xfrm>
            <a:off x="6803136" y="4178808"/>
            <a:ext cx="2011680" cy="320040"/>
          </a:xfrm>
          <a:prstGeom prst="rect">
            <a:avLst/>
          </a:prstGeom>
          <a:solidFill>
            <a:srgbClr val="0077AA"/>
          </a:solidFill>
          <a:ln/>
        </p:spPr>
      </p:sp>
      <p:sp>
        <p:nvSpPr>
          <p:cNvPr id="52" name="Text 50"/>
          <p:cNvSpPr/>
          <p:nvPr/>
        </p:nvSpPr>
        <p:spPr>
          <a:xfrm>
            <a:off x="6858000" y="4178808"/>
            <a:ext cx="1920240" cy="320040"/>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PyCharm</a:t>
            </a:r>
            <a:endParaRPr lang="en-US" sz="1100" dirty="0"/>
          </a:p>
        </p:txBody>
      </p:sp>
      <p:sp>
        <p:nvSpPr>
          <p:cNvPr id="53" name="Shape 51"/>
          <p:cNvSpPr/>
          <p:nvPr/>
        </p:nvSpPr>
        <p:spPr>
          <a:xfrm>
            <a:off x="6803136" y="4526280"/>
            <a:ext cx="2011680" cy="274320"/>
          </a:xfrm>
          <a:prstGeom prst="rect">
            <a:avLst/>
          </a:prstGeom>
          <a:solidFill>
            <a:srgbClr val="D6E4F0"/>
          </a:solidFill>
          <a:ln/>
        </p:spPr>
      </p:sp>
      <p:sp>
        <p:nvSpPr>
          <p:cNvPr id="54" name="Text 52"/>
          <p:cNvSpPr/>
          <p:nvPr/>
        </p:nvSpPr>
        <p:spPr>
          <a:xfrm>
            <a:off x="6858000" y="4544568"/>
            <a:ext cx="1920240" cy="237744"/>
          </a:xfrm>
          <a:prstGeom prst="rect">
            <a:avLst/>
          </a:prstGeom>
          <a:noFill/>
          <a:ln/>
        </p:spPr>
        <p:txBody>
          <a:bodyPr wrap="square" rtlCol="0" anchor="ctr"/>
          <a:lstStyle/>
          <a:p>
            <a:pPr marL="0" indent="0">
              <a:buNone/>
            </a:pPr>
            <a:r>
              <a:rPr lang="en-US" sz="900" dirty="0">
                <a:solidFill>
                  <a:srgbClr val="003366"/>
                </a:solidFill>
                <a:latin typeface="Calibri" pitchFamily="34" charset="0"/>
                <a:ea typeface="Calibri" pitchFamily="34" charset="-122"/>
                <a:cs typeface="Calibri" pitchFamily="34" charset="-120"/>
              </a:rPr>
              <a:t>Python  –  JetBrains, spezialisiert</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Variablen &amp; Datentypen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8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150" i="1" dirty="0">
                <a:solidFill>
                  <a:srgbClr val="0066AA"/>
                </a:solidFill>
                <a:latin typeface="Calibri" pitchFamily="34" charset="0"/>
                <a:ea typeface="Calibri" pitchFamily="34" charset="-122"/>
                <a:cs typeface="Calibri" pitchFamily="34" charset="-120"/>
              </a:rPr>
              <a:t>Variablen sind benannte Speicherbereiche – Datentypen legen fest, was darin gespeichert werden kann</a:t>
            </a:r>
            <a:endParaRPr lang="en-US" sz="1150" dirty="0"/>
          </a:p>
        </p:txBody>
      </p:sp>
      <p:sp>
        <p:nvSpPr>
          <p:cNvPr id="11" name="Shape 9"/>
          <p:cNvSpPr/>
          <p:nvPr/>
        </p:nvSpPr>
        <p:spPr>
          <a:xfrm>
            <a:off x="274320" y="1078992"/>
            <a:ext cx="1353312" cy="384048"/>
          </a:xfrm>
          <a:prstGeom prst="rect">
            <a:avLst/>
          </a:prstGeom>
          <a:solidFill>
            <a:srgbClr val="003366"/>
          </a:solidFill>
          <a:ln/>
        </p:spPr>
      </p:sp>
      <p:sp>
        <p:nvSpPr>
          <p:cNvPr id="12" name="Text 10"/>
          <p:cNvSpPr/>
          <p:nvPr/>
        </p:nvSpPr>
        <p:spPr>
          <a:xfrm>
            <a:off x="320040" y="1078992"/>
            <a:ext cx="128016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Datentyp</a:t>
            </a:r>
            <a:endParaRPr lang="en-US" sz="1100" dirty="0"/>
          </a:p>
        </p:txBody>
      </p:sp>
      <p:sp>
        <p:nvSpPr>
          <p:cNvPr id="13" name="Shape 11"/>
          <p:cNvSpPr/>
          <p:nvPr/>
        </p:nvSpPr>
        <p:spPr>
          <a:xfrm>
            <a:off x="1645920" y="1078992"/>
            <a:ext cx="987552" cy="384048"/>
          </a:xfrm>
          <a:prstGeom prst="rect">
            <a:avLst/>
          </a:prstGeom>
          <a:solidFill>
            <a:srgbClr val="003366"/>
          </a:solidFill>
          <a:ln/>
        </p:spPr>
      </p:sp>
      <p:sp>
        <p:nvSpPr>
          <p:cNvPr id="14" name="Text 12"/>
          <p:cNvSpPr/>
          <p:nvPr/>
        </p:nvSpPr>
        <p:spPr>
          <a:xfrm>
            <a:off x="1691640" y="1078992"/>
            <a:ext cx="91440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Größe</a:t>
            </a:r>
            <a:endParaRPr lang="en-US" sz="1100" dirty="0"/>
          </a:p>
        </p:txBody>
      </p:sp>
      <p:sp>
        <p:nvSpPr>
          <p:cNvPr id="15" name="Shape 13"/>
          <p:cNvSpPr/>
          <p:nvPr/>
        </p:nvSpPr>
        <p:spPr>
          <a:xfrm>
            <a:off x="2651760" y="1078992"/>
            <a:ext cx="2267712" cy="384048"/>
          </a:xfrm>
          <a:prstGeom prst="rect">
            <a:avLst/>
          </a:prstGeom>
          <a:solidFill>
            <a:srgbClr val="003366"/>
          </a:solidFill>
          <a:ln/>
        </p:spPr>
      </p:sp>
      <p:sp>
        <p:nvSpPr>
          <p:cNvPr id="16" name="Text 14"/>
          <p:cNvSpPr/>
          <p:nvPr/>
        </p:nvSpPr>
        <p:spPr>
          <a:xfrm>
            <a:off x="2697480" y="1078992"/>
            <a:ext cx="219456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Wertebereich</a:t>
            </a:r>
            <a:endParaRPr lang="en-US" sz="1100" dirty="0"/>
          </a:p>
        </p:txBody>
      </p:sp>
      <p:sp>
        <p:nvSpPr>
          <p:cNvPr id="17" name="Shape 15"/>
          <p:cNvSpPr/>
          <p:nvPr/>
        </p:nvSpPr>
        <p:spPr>
          <a:xfrm>
            <a:off x="4937760" y="1078992"/>
            <a:ext cx="3776472" cy="384048"/>
          </a:xfrm>
          <a:prstGeom prst="rect">
            <a:avLst/>
          </a:prstGeom>
          <a:solidFill>
            <a:srgbClr val="003366"/>
          </a:solidFill>
          <a:ln/>
        </p:spPr>
      </p:sp>
      <p:sp>
        <p:nvSpPr>
          <p:cNvPr id="18" name="Text 16"/>
          <p:cNvSpPr/>
          <p:nvPr/>
        </p:nvSpPr>
        <p:spPr>
          <a:xfrm>
            <a:off x="4983480" y="1078992"/>
            <a:ext cx="3703320" cy="384048"/>
          </a:xfrm>
          <a:prstGeom prst="rect">
            <a:avLst/>
          </a:prstGeom>
          <a:noFill/>
          <a:ln/>
        </p:spPr>
        <p:txBody>
          <a:bodyPr wrap="square" lIns="0" tIns="0" rIns="0" bIns="0"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Beispiel (C#)</a:t>
            </a:r>
            <a:endParaRPr lang="en-US" sz="1100" dirty="0"/>
          </a:p>
        </p:txBody>
      </p:sp>
      <p:sp>
        <p:nvSpPr>
          <p:cNvPr id="19" name="Shape 17"/>
          <p:cNvSpPr/>
          <p:nvPr/>
        </p:nvSpPr>
        <p:spPr>
          <a:xfrm>
            <a:off x="274320" y="1463040"/>
            <a:ext cx="1353312" cy="384048"/>
          </a:xfrm>
          <a:prstGeom prst="rect">
            <a:avLst/>
          </a:prstGeom>
          <a:solidFill>
            <a:srgbClr val="FFFFFF"/>
          </a:solidFill>
          <a:ln/>
        </p:spPr>
      </p:sp>
      <p:sp>
        <p:nvSpPr>
          <p:cNvPr id="20" name="Text 18"/>
          <p:cNvSpPr/>
          <p:nvPr/>
        </p:nvSpPr>
        <p:spPr>
          <a:xfrm>
            <a:off x="320040" y="1463040"/>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bool</a:t>
            </a:r>
            <a:endParaRPr lang="en-US" sz="1050" dirty="0"/>
          </a:p>
        </p:txBody>
      </p:sp>
      <p:sp>
        <p:nvSpPr>
          <p:cNvPr id="21" name="Shape 19"/>
          <p:cNvSpPr/>
          <p:nvPr/>
        </p:nvSpPr>
        <p:spPr>
          <a:xfrm>
            <a:off x="1645920" y="1463040"/>
            <a:ext cx="987552" cy="384048"/>
          </a:xfrm>
          <a:prstGeom prst="rect">
            <a:avLst/>
          </a:prstGeom>
          <a:solidFill>
            <a:srgbClr val="FFFFFF"/>
          </a:solidFill>
          <a:ln/>
        </p:spPr>
      </p:sp>
      <p:sp>
        <p:nvSpPr>
          <p:cNvPr id="22" name="Text 20"/>
          <p:cNvSpPr/>
          <p:nvPr/>
        </p:nvSpPr>
        <p:spPr>
          <a:xfrm>
            <a:off x="1691640" y="1463040"/>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 Byte</a:t>
            </a:r>
            <a:endParaRPr lang="en-US" sz="1050" dirty="0"/>
          </a:p>
        </p:txBody>
      </p:sp>
      <p:sp>
        <p:nvSpPr>
          <p:cNvPr id="23" name="Shape 21"/>
          <p:cNvSpPr/>
          <p:nvPr/>
        </p:nvSpPr>
        <p:spPr>
          <a:xfrm>
            <a:off x="2651760" y="1463040"/>
            <a:ext cx="2267712" cy="384048"/>
          </a:xfrm>
          <a:prstGeom prst="rect">
            <a:avLst/>
          </a:prstGeom>
          <a:solidFill>
            <a:srgbClr val="FFFFFF"/>
          </a:solidFill>
          <a:ln/>
        </p:spPr>
      </p:sp>
      <p:sp>
        <p:nvSpPr>
          <p:cNvPr id="24" name="Text 22"/>
          <p:cNvSpPr/>
          <p:nvPr/>
        </p:nvSpPr>
        <p:spPr>
          <a:xfrm>
            <a:off x="2697480" y="1463040"/>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true / false</a:t>
            </a:r>
            <a:endParaRPr lang="en-US" sz="1050" dirty="0"/>
          </a:p>
        </p:txBody>
      </p:sp>
      <p:sp>
        <p:nvSpPr>
          <p:cNvPr id="25" name="Shape 23"/>
          <p:cNvSpPr/>
          <p:nvPr/>
        </p:nvSpPr>
        <p:spPr>
          <a:xfrm>
            <a:off x="4937760" y="1463040"/>
            <a:ext cx="3776472" cy="384048"/>
          </a:xfrm>
          <a:prstGeom prst="rect">
            <a:avLst/>
          </a:prstGeom>
          <a:solidFill>
            <a:srgbClr val="FFFFFF"/>
          </a:solidFill>
          <a:ln/>
        </p:spPr>
      </p:sp>
      <p:sp>
        <p:nvSpPr>
          <p:cNvPr id="26" name="Text 24"/>
          <p:cNvSpPr/>
          <p:nvPr/>
        </p:nvSpPr>
        <p:spPr>
          <a:xfrm>
            <a:off x="4983480" y="1463040"/>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bool aktiv = true;</a:t>
            </a:r>
            <a:endParaRPr lang="en-US" sz="1050" dirty="0"/>
          </a:p>
        </p:txBody>
      </p:sp>
      <p:sp>
        <p:nvSpPr>
          <p:cNvPr id="27" name="Shape 25"/>
          <p:cNvSpPr/>
          <p:nvPr/>
        </p:nvSpPr>
        <p:spPr>
          <a:xfrm>
            <a:off x="274320" y="1847088"/>
            <a:ext cx="1353312" cy="384048"/>
          </a:xfrm>
          <a:prstGeom prst="rect">
            <a:avLst/>
          </a:prstGeom>
          <a:solidFill>
            <a:srgbClr val="D6E4F0"/>
          </a:solidFill>
          <a:ln/>
        </p:spPr>
      </p:sp>
      <p:sp>
        <p:nvSpPr>
          <p:cNvPr id="28" name="Text 26"/>
          <p:cNvSpPr/>
          <p:nvPr/>
        </p:nvSpPr>
        <p:spPr>
          <a:xfrm>
            <a:off x="320040" y="1847088"/>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byte</a:t>
            </a:r>
            <a:endParaRPr lang="en-US" sz="1050" dirty="0"/>
          </a:p>
        </p:txBody>
      </p:sp>
      <p:sp>
        <p:nvSpPr>
          <p:cNvPr id="29" name="Shape 27"/>
          <p:cNvSpPr/>
          <p:nvPr/>
        </p:nvSpPr>
        <p:spPr>
          <a:xfrm>
            <a:off x="1645920" y="1847088"/>
            <a:ext cx="987552" cy="384048"/>
          </a:xfrm>
          <a:prstGeom prst="rect">
            <a:avLst/>
          </a:prstGeom>
          <a:solidFill>
            <a:srgbClr val="D6E4F0"/>
          </a:solidFill>
          <a:ln/>
        </p:spPr>
      </p:sp>
      <p:sp>
        <p:nvSpPr>
          <p:cNvPr id="30" name="Text 28"/>
          <p:cNvSpPr/>
          <p:nvPr/>
        </p:nvSpPr>
        <p:spPr>
          <a:xfrm>
            <a:off x="1691640" y="1847088"/>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1 Byte</a:t>
            </a:r>
            <a:endParaRPr lang="en-US" sz="1050" dirty="0"/>
          </a:p>
        </p:txBody>
      </p:sp>
      <p:sp>
        <p:nvSpPr>
          <p:cNvPr id="31" name="Shape 29"/>
          <p:cNvSpPr/>
          <p:nvPr/>
        </p:nvSpPr>
        <p:spPr>
          <a:xfrm>
            <a:off x="2651760" y="1847088"/>
            <a:ext cx="2267712" cy="384048"/>
          </a:xfrm>
          <a:prstGeom prst="rect">
            <a:avLst/>
          </a:prstGeom>
          <a:solidFill>
            <a:srgbClr val="D6E4F0"/>
          </a:solidFill>
          <a:ln/>
        </p:spPr>
      </p:sp>
      <p:sp>
        <p:nvSpPr>
          <p:cNvPr id="32" name="Text 30"/>
          <p:cNvSpPr/>
          <p:nvPr/>
        </p:nvSpPr>
        <p:spPr>
          <a:xfrm>
            <a:off x="2697480" y="1847088"/>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0 bis 255</a:t>
            </a:r>
            <a:endParaRPr lang="en-US" sz="1050" dirty="0"/>
          </a:p>
        </p:txBody>
      </p:sp>
      <p:sp>
        <p:nvSpPr>
          <p:cNvPr id="33" name="Shape 31"/>
          <p:cNvSpPr/>
          <p:nvPr/>
        </p:nvSpPr>
        <p:spPr>
          <a:xfrm>
            <a:off x="4937760" y="1847088"/>
            <a:ext cx="3776472" cy="384048"/>
          </a:xfrm>
          <a:prstGeom prst="rect">
            <a:avLst/>
          </a:prstGeom>
          <a:solidFill>
            <a:srgbClr val="D6E4F0"/>
          </a:solidFill>
          <a:ln/>
        </p:spPr>
      </p:sp>
      <p:sp>
        <p:nvSpPr>
          <p:cNvPr id="34" name="Text 32"/>
          <p:cNvSpPr/>
          <p:nvPr/>
        </p:nvSpPr>
        <p:spPr>
          <a:xfrm>
            <a:off x="4983480" y="1847088"/>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byte alter = 25;</a:t>
            </a:r>
            <a:endParaRPr lang="en-US" sz="1050" dirty="0"/>
          </a:p>
        </p:txBody>
      </p:sp>
      <p:sp>
        <p:nvSpPr>
          <p:cNvPr id="35" name="Shape 33"/>
          <p:cNvSpPr/>
          <p:nvPr/>
        </p:nvSpPr>
        <p:spPr>
          <a:xfrm>
            <a:off x="274320" y="2231136"/>
            <a:ext cx="1353312" cy="384048"/>
          </a:xfrm>
          <a:prstGeom prst="rect">
            <a:avLst/>
          </a:prstGeom>
          <a:solidFill>
            <a:srgbClr val="FFFFFF"/>
          </a:solidFill>
          <a:ln/>
        </p:spPr>
      </p:sp>
      <p:sp>
        <p:nvSpPr>
          <p:cNvPr id="36" name="Text 34"/>
          <p:cNvSpPr/>
          <p:nvPr/>
        </p:nvSpPr>
        <p:spPr>
          <a:xfrm>
            <a:off x="320040" y="2231136"/>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int</a:t>
            </a:r>
            <a:endParaRPr lang="en-US" sz="1050" dirty="0"/>
          </a:p>
        </p:txBody>
      </p:sp>
      <p:sp>
        <p:nvSpPr>
          <p:cNvPr id="37" name="Shape 35"/>
          <p:cNvSpPr/>
          <p:nvPr/>
        </p:nvSpPr>
        <p:spPr>
          <a:xfrm>
            <a:off x="1645920" y="2231136"/>
            <a:ext cx="987552" cy="384048"/>
          </a:xfrm>
          <a:prstGeom prst="rect">
            <a:avLst/>
          </a:prstGeom>
          <a:solidFill>
            <a:srgbClr val="FFFFFF"/>
          </a:solidFill>
          <a:ln/>
        </p:spPr>
      </p:sp>
      <p:sp>
        <p:nvSpPr>
          <p:cNvPr id="38" name="Text 36"/>
          <p:cNvSpPr/>
          <p:nvPr/>
        </p:nvSpPr>
        <p:spPr>
          <a:xfrm>
            <a:off x="1691640" y="2231136"/>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4 Byte</a:t>
            </a:r>
            <a:endParaRPr lang="en-US" sz="1050" dirty="0"/>
          </a:p>
        </p:txBody>
      </p:sp>
      <p:sp>
        <p:nvSpPr>
          <p:cNvPr id="39" name="Shape 37"/>
          <p:cNvSpPr/>
          <p:nvPr/>
        </p:nvSpPr>
        <p:spPr>
          <a:xfrm>
            <a:off x="2651760" y="2231136"/>
            <a:ext cx="2267712" cy="384048"/>
          </a:xfrm>
          <a:prstGeom prst="rect">
            <a:avLst/>
          </a:prstGeom>
          <a:solidFill>
            <a:srgbClr val="FFFFFF"/>
          </a:solidFill>
          <a:ln/>
        </p:spPr>
      </p:sp>
      <p:sp>
        <p:nvSpPr>
          <p:cNvPr id="40" name="Text 38"/>
          <p:cNvSpPr/>
          <p:nvPr/>
        </p:nvSpPr>
        <p:spPr>
          <a:xfrm>
            <a:off x="2697480" y="2231136"/>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-2.147.483.648 bis 2.147.483.647</a:t>
            </a:r>
            <a:endParaRPr lang="en-US" sz="1050" dirty="0"/>
          </a:p>
        </p:txBody>
      </p:sp>
      <p:sp>
        <p:nvSpPr>
          <p:cNvPr id="41" name="Shape 39"/>
          <p:cNvSpPr/>
          <p:nvPr/>
        </p:nvSpPr>
        <p:spPr>
          <a:xfrm>
            <a:off x="4937760" y="2231136"/>
            <a:ext cx="3776472" cy="384048"/>
          </a:xfrm>
          <a:prstGeom prst="rect">
            <a:avLst/>
          </a:prstGeom>
          <a:solidFill>
            <a:srgbClr val="FFFFFF"/>
          </a:solidFill>
          <a:ln/>
        </p:spPr>
      </p:sp>
      <p:sp>
        <p:nvSpPr>
          <p:cNvPr id="42" name="Text 40"/>
          <p:cNvSpPr/>
          <p:nvPr/>
        </p:nvSpPr>
        <p:spPr>
          <a:xfrm>
            <a:off x="4983480" y="2231136"/>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int preis = 1990;</a:t>
            </a:r>
            <a:endParaRPr lang="en-US" sz="1050" dirty="0"/>
          </a:p>
        </p:txBody>
      </p:sp>
      <p:sp>
        <p:nvSpPr>
          <p:cNvPr id="43" name="Shape 41"/>
          <p:cNvSpPr/>
          <p:nvPr/>
        </p:nvSpPr>
        <p:spPr>
          <a:xfrm>
            <a:off x="274320" y="2615184"/>
            <a:ext cx="1353312" cy="384048"/>
          </a:xfrm>
          <a:prstGeom prst="rect">
            <a:avLst/>
          </a:prstGeom>
          <a:solidFill>
            <a:srgbClr val="D6E4F0"/>
          </a:solidFill>
          <a:ln/>
        </p:spPr>
      </p:sp>
      <p:sp>
        <p:nvSpPr>
          <p:cNvPr id="44" name="Text 42"/>
          <p:cNvSpPr/>
          <p:nvPr/>
        </p:nvSpPr>
        <p:spPr>
          <a:xfrm>
            <a:off x="320040" y="2615184"/>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long</a:t>
            </a:r>
            <a:endParaRPr lang="en-US" sz="1050" dirty="0"/>
          </a:p>
        </p:txBody>
      </p:sp>
      <p:sp>
        <p:nvSpPr>
          <p:cNvPr id="45" name="Shape 43"/>
          <p:cNvSpPr/>
          <p:nvPr/>
        </p:nvSpPr>
        <p:spPr>
          <a:xfrm>
            <a:off x="1645920" y="2615184"/>
            <a:ext cx="987552" cy="384048"/>
          </a:xfrm>
          <a:prstGeom prst="rect">
            <a:avLst/>
          </a:prstGeom>
          <a:solidFill>
            <a:srgbClr val="D6E4F0"/>
          </a:solidFill>
          <a:ln/>
        </p:spPr>
      </p:sp>
      <p:sp>
        <p:nvSpPr>
          <p:cNvPr id="46" name="Text 44"/>
          <p:cNvSpPr/>
          <p:nvPr/>
        </p:nvSpPr>
        <p:spPr>
          <a:xfrm>
            <a:off x="1691640" y="2615184"/>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8 Byte</a:t>
            </a:r>
            <a:endParaRPr lang="en-US" sz="1050" dirty="0"/>
          </a:p>
        </p:txBody>
      </p:sp>
      <p:sp>
        <p:nvSpPr>
          <p:cNvPr id="47" name="Shape 45"/>
          <p:cNvSpPr/>
          <p:nvPr/>
        </p:nvSpPr>
        <p:spPr>
          <a:xfrm>
            <a:off x="2651760" y="2615184"/>
            <a:ext cx="2267712" cy="384048"/>
          </a:xfrm>
          <a:prstGeom prst="rect">
            <a:avLst/>
          </a:prstGeom>
          <a:solidFill>
            <a:srgbClr val="D6E4F0"/>
          </a:solidFill>
          <a:ln/>
        </p:spPr>
      </p:sp>
      <p:sp>
        <p:nvSpPr>
          <p:cNvPr id="48" name="Text 46"/>
          <p:cNvSpPr/>
          <p:nvPr/>
        </p:nvSpPr>
        <p:spPr>
          <a:xfrm>
            <a:off x="2697480" y="2615184"/>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sehr große ganze Zahlen</a:t>
            </a:r>
            <a:endParaRPr lang="en-US" sz="1050" dirty="0"/>
          </a:p>
        </p:txBody>
      </p:sp>
      <p:sp>
        <p:nvSpPr>
          <p:cNvPr id="49" name="Shape 47"/>
          <p:cNvSpPr/>
          <p:nvPr/>
        </p:nvSpPr>
        <p:spPr>
          <a:xfrm>
            <a:off x="4937760" y="2615184"/>
            <a:ext cx="3776472" cy="384048"/>
          </a:xfrm>
          <a:prstGeom prst="rect">
            <a:avLst/>
          </a:prstGeom>
          <a:solidFill>
            <a:srgbClr val="D6E4F0"/>
          </a:solidFill>
          <a:ln/>
        </p:spPr>
      </p:sp>
      <p:sp>
        <p:nvSpPr>
          <p:cNvPr id="50" name="Text 48"/>
          <p:cNvSpPr/>
          <p:nvPr/>
        </p:nvSpPr>
        <p:spPr>
          <a:xfrm>
            <a:off x="4983480" y="2615184"/>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long distanz = 9460730472580800L;</a:t>
            </a:r>
            <a:endParaRPr lang="en-US" sz="1050" dirty="0"/>
          </a:p>
        </p:txBody>
      </p:sp>
      <p:sp>
        <p:nvSpPr>
          <p:cNvPr id="51" name="Shape 49"/>
          <p:cNvSpPr/>
          <p:nvPr/>
        </p:nvSpPr>
        <p:spPr>
          <a:xfrm>
            <a:off x="274320" y="2999232"/>
            <a:ext cx="1353312" cy="384048"/>
          </a:xfrm>
          <a:prstGeom prst="rect">
            <a:avLst/>
          </a:prstGeom>
          <a:solidFill>
            <a:srgbClr val="FFFFFF"/>
          </a:solidFill>
          <a:ln/>
        </p:spPr>
      </p:sp>
      <p:sp>
        <p:nvSpPr>
          <p:cNvPr id="52" name="Text 50"/>
          <p:cNvSpPr/>
          <p:nvPr/>
        </p:nvSpPr>
        <p:spPr>
          <a:xfrm>
            <a:off x="320040" y="2999232"/>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float</a:t>
            </a:r>
            <a:endParaRPr lang="en-US" sz="1050" dirty="0"/>
          </a:p>
        </p:txBody>
      </p:sp>
      <p:sp>
        <p:nvSpPr>
          <p:cNvPr id="53" name="Shape 51"/>
          <p:cNvSpPr/>
          <p:nvPr/>
        </p:nvSpPr>
        <p:spPr>
          <a:xfrm>
            <a:off x="1645920" y="2999232"/>
            <a:ext cx="987552" cy="384048"/>
          </a:xfrm>
          <a:prstGeom prst="rect">
            <a:avLst/>
          </a:prstGeom>
          <a:solidFill>
            <a:srgbClr val="FFFFFF"/>
          </a:solidFill>
          <a:ln/>
        </p:spPr>
      </p:sp>
      <p:sp>
        <p:nvSpPr>
          <p:cNvPr id="54" name="Text 52"/>
          <p:cNvSpPr/>
          <p:nvPr/>
        </p:nvSpPr>
        <p:spPr>
          <a:xfrm>
            <a:off x="1691640" y="2999232"/>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4 Byte</a:t>
            </a:r>
            <a:endParaRPr lang="en-US" sz="1050" dirty="0"/>
          </a:p>
        </p:txBody>
      </p:sp>
      <p:sp>
        <p:nvSpPr>
          <p:cNvPr id="55" name="Shape 53"/>
          <p:cNvSpPr/>
          <p:nvPr/>
        </p:nvSpPr>
        <p:spPr>
          <a:xfrm>
            <a:off x="2651760" y="2999232"/>
            <a:ext cx="2267712" cy="384048"/>
          </a:xfrm>
          <a:prstGeom prst="rect">
            <a:avLst/>
          </a:prstGeom>
          <a:solidFill>
            <a:srgbClr val="FFFFFF"/>
          </a:solidFill>
          <a:ln/>
        </p:spPr>
      </p:sp>
      <p:sp>
        <p:nvSpPr>
          <p:cNvPr id="56" name="Text 54"/>
          <p:cNvSpPr/>
          <p:nvPr/>
        </p:nvSpPr>
        <p:spPr>
          <a:xfrm>
            <a:off x="2697480" y="2999232"/>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ca. 7 Dezimalstellen</a:t>
            </a:r>
            <a:endParaRPr lang="en-US" sz="1050" dirty="0"/>
          </a:p>
        </p:txBody>
      </p:sp>
      <p:sp>
        <p:nvSpPr>
          <p:cNvPr id="57" name="Shape 55"/>
          <p:cNvSpPr/>
          <p:nvPr/>
        </p:nvSpPr>
        <p:spPr>
          <a:xfrm>
            <a:off x="4937760" y="2999232"/>
            <a:ext cx="3776472" cy="384048"/>
          </a:xfrm>
          <a:prstGeom prst="rect">
            <a:avLst/>
          </a:prstGeom>
          <a:solidFill>
            <a:srgbClr val="FFFFFF"/>
          </a:solidFill>
          <a:ln/>
        </p:spPr>
      </p:sp>
      <p:sp>
        <p:nvSpPr>
          <p:cNvPr id="58" name="Text 56"/>
          <p:cNvSpPr/>
          <p:nvPr/>
        </p:nvSpPr>
        <p:spPr>
          <a:xfrm>
            <a:off x="4983480" y="2999232"/>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float pi = 3.14f;</a:t>
            </a:r>
            <a:endParaRPr lang="en-US" sz="1050" dirty="0"/>
          </a:p>
        </p:txBody>
      </p:sp>
      <p:sp>
        <p:nvSpPr>
          <p:cNvPr id="59" name="Shape 57"/>
          <p:cNvSpPr/>
          <p:nvPr/>
        </p:nvSpPr>
        <p:spPr>
          <a:xfrm>
            <a:off x="274320" y="3383280"/>
            <a:ext cx="1353312" cy="384048"/>
          </a:xfrm>
          <a:prstGeom prst="rect">
            <a:avLst/>
          </a:prstGeom>
          <a:solidFill>
            <a:srgbClr val="D6E4F0"/>
          </a:solidFill>
          <a:ln/>
        </p:spPr>
      </p:sp>
      <p:sp>
        <p:nvSpPr>
          <p:cNvPr id="60" name="Text 58"/>
          <p:cNvSpPr/>
          <p:nvPr/>
        </p:nvSpPr>
        <p:spPr>
          <a:xfrm>
            <a:off x="320040" y="3383280"/>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double</a:t>
            </a:r>
            <a:endParaRPr lang="en-US" sz="1050" dirty="0"/>
          </a:p>
        </p:txBody>
      </p:sp>
      <p:sp>
        <p:nvSpPr>
          <p:cNvPr id="61" name="Shape 59"/>
          <p:cNvSpPr/>
          <p:nvPr/>
        </p:nvSpPr>
        <p:spPr>
          <a:xfrm>
            <a:off x="1645920" y="3383280"/>
            <a:ext cx="987552" cy="384048"/>
          </a:xfrm>
          <a:prstGeom prst="rect">
            <a:avLst/>
          </a:prstGeom>
          <a:solidFill>
            <a:srgbClr val="D6E4F0"/>
          </a:solidFill>
          <a:ln/>
        </p:spPr>
      </p:sp>
      <p:sp>
        <p:nvSpPr>
          <p:cNvPr id="62" name="Text 60"/>
          <p:cNvSpPr/>
          <p:nvPr/>
        </p:nvSpPr>
        <p:spPr>
          <a:xfrm>
            <a:off x="1691640" y="3383280"/>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8 Byte</a:t>
            </a:r>
            <a:endParaRPr lang="en-US" sz="1050" dirty="0"/>
          </a:p>
        </p:txBody>
      </p:sp>
      <p:sp>
        <p:nvSpPr>
          <p:cNvPr id="63" name="Shape 61"/>
          <p:cNvSpPr/>
          <p:nvPr/>
        </p:nvSpPr>
        <p:spPr>
          <a:xfrm>
            <a:off x="2651760" y="3383280"/>
            <a:ext cx="2267712" cy="384048"/>
          </a:xfrm>
          <a:prstGeom prst="rect">
            <a:avLst/>
          </a:prstGeom>
          <a:solidFill>
            <a:srgbClr val="D6E4F0"/>
          </a:solidFill>
          <a:ln/>
        </p:spPr>
      </p:sp>
      <p:sp>
        <p:nvSpPr>
          <p:cNvPr id="64" name="Text 62"/>
          <p:cNvSpPr/>
          <p:nvPr/>
        </p:nvSpPr>
        <p:spPr>
          <a:xfrm>
            <a:off x="2697480" y="3383280"/>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ca. 15 Dezimalstellen</a:t>
            </a:r>
            <a:endParaRPr lang="en-US" sz="1050" dirty="0"/>
          </a:p>
        </p:txBody>
      </p:sp>
      <p:sp>
        <p:nvSpPr>
          <p:cNvPr id="65" name="Shape 63"/>
          <p:cNvSpPr/>
          <p:nvPr/>
        </p:nvSpPr>
        <p:spPr>
          <a:xfrm>
            <a:off x="4937760" y="3383280"/>
            <a:ext cx="3776472" cy="384048"/>
          </a:xfrm>
          <a:prstGeom prst="rect">
            <a:avLst/>
          </a:prstGeom>
          <a:solidFill>
            <a:srgbClr val="D6E4F0"/>
          </a:solidFill>
          <a:ln/>
        </p:spPr>
      </p:sp>
      <p:sp>
        <p:nvSpPr>
          <p:cNvPr id="66" name="Text 64"/>
          <p:cNvSpPr/>
          <p:nvPr/>
        </p:nvSpPr>
        <p:spPr>
          <a:xfrm>
            <a:off x="4983480" y="3383280"/>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double x = 3.14159265;</a:t>
            </a:r>
            <a:endParaRPr lang="en-US" sz="1050" dirty="0"/>
          </a:p>
        </p:txBody>
      </p:sp>
      <p:sp>
        <p:nvSpPr>
          <p:cNvPr id="67" name="Shape 65"/>
          <p:cNvSpPr/>
          <p:nvPr/>
        </p:nvSpPr>
        <p:spPr>
          <a:xfrm>
            <a:off x="274320" y="3767328"/>
            <a:ext cx="1353312" cy="384048"/>
          </a:xfrm>
          <a:prstGeom prst="rect">
            <a:avLst/>
          </a:prstGeom>
          <a:solidFill>
            <a:srgbClr val="FFFFFF"/>
          </a:solidFill>
          <a:ln/>
        </p:spPr>
      </p:sp>
      <p:sp>
        <p:nvSpPr>
          <p:cNvPr id="68" name="Text 66"/>
          <p:cNvSpPr/>
          <p:nvPr/>
        </p:nvSpPr>
        <p:spPr>
          <a:xfrm>
            <a:off x="320040" y="3767328"/>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char</a:t>
            </a:r>
            <a:endParaRPr lang="en-US" sz="1050" dirty="0"/>
          </a:p>
        </p:txBody>
      </p:sp>
      <p:sp>
        <p:nvSpPr>
          <p:cNvPr id="69" name="Shape 67"/>
          <p:cNvSpPr/>
          <p:nvPr/>
        </p:nvSpPr>
        <p:spPr>
          <a:xfrm>
            <a:off x="1645920" y="3767328"/>
            <a:ext cx="987552" cy="384048"/>
          </a:xfrm>
          <a:prstGeom prst="rect">
            <a:avLst/>
          </a:prstGeom>
          <a:solidFill>
            <a:srgbClr val="FFFFFF"/>
          </a:solidFill>
          <a:ln/>
        </p:spPr>
      </p:sp>
      <p:sp>
        <p:nvSpPr>
          <p:cNvPr id="70" name="Text 68"/>
          <p:cNvSpPr/>
          <p:nvPr/>
        </p:nvSpPr>
        <p:spPr>
          <a:xfrm>
            <a:off x="1691640" y="3767328"/>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2 Byte</a:t>
            </a:r>
            <a:endParaRPr lang="en-US" sz="1050" dirty="0"/>
          </a:p>
        </p:txBody>
      </p:sp>
      <p:sp>
        <p:nvSpPr>
          <p:cNvPr id="71" name="Shape 69"/>
          <p:cNvSpPr/>
          <p:nvPr/>
        </p:nvSpPr>
        <p:spPr>
          <a:xfrm>
            <a:off x="2651760" y="3767328"/>
            <a:ext cx="2267712" cy="384048"/>
          </a:xfrm>
          <a:prstGeom prst="rect">
            <a:avLst/>
          </a:prstGeom>
          <a:solidFill>
            <a:srgbClr val="FFFFFF"/>
          </a:solidFill>
          <a:ln/>
        </p:spPr>
      </p:sp>
      <p:sp>
        <p:nvSpPr>
          <p:cNvPr id="72" name="Text 70"/>
          <p:cNvSpPr/>
          <p:nvPr/>
        </p:nvSpPr>
        <p:spPr>
          <a:xfrm>
            <a:off x="2697480" y="3767328"/>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ein einzelnes Zeichen</a:t>
            </a:r>
            <a:endParaRPr lang="en-US" sz="1050" dirty="0"/>
          </a:p>
        </p:txBody>
      </p:sp>
      <p:sp>
        <p:nvSpPr>
          <p:cNvPr id="73" name="Shape 71"/>
          <p:cNvSpPr/>
          <p:nvPr/>
        </p:nvSpPr>
        <p:spPr>
          <a:xfrm>
            <a:off x="4937760" y="3767328"/>
            <a:ext cx="3776472" cy="384048"/>
          </a:xfrm>
          <a:prstGeom prst="rect">
            <a:avLst/>
          </a:prstGeom>
          <a:solidFill>
            <a:srgbClr val="FFFFFF"/>
          </a:solidFill>
          <a:ln/>
        </p:spPr>
      </p:sp>
      <p:sp>
        <p:nvSpPr>
          <p:cNvPr id="74" name="Text 72"/>
          <p:cNvSpPr/>
          <p:nvPr/>
        </p:nvSpPr>
        <p:spPr>
          <a:xfrm>
            <a:off x="4983480" y="3767328"/>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char grade = 'A';</a:t>
            </a:r>
            <a:endParaRPr lang="en-US" sz="1050" dirty="0"/>
          </a:p>
        </p:txBody>
      </p:sp>
      <p:sp>
        <p:nvSpPr>
          <p:cNvPr id="75" name="Shape 73"/>
          <p:cNvSpPr/>
          <p:nvPr/>
        </p:nvSpPr>
        <p:spPr>
          <a:xfrm>
            <a:off x="274320" y="4151376"/>
            <a:ext cx="1353312" cy="384048"/>
          </a:xfrm>
          <a:prstGeom prst="rect">
            <a:avLst/>
          </a:prstGeom>
          <a:solidFill>
            <a:srgbClr val="D6E4F0"/>
          </a:solidFill>
          <a:ln/>
        </p:spPr>
      </p:sp>
      <p:sp>
        <p:nvSpPr>
          <p:cNvPr id="76" name="Text 74"/>
          <p:cNvSpPr/>
          <p:nvPr/>
        </p:nvSpPr>
        <p:spPr>
          <a:xfrm>
            <a:off x="320040" y="4151376"/>
            <a:ext cx="12801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string</a:t>
            </a:r>
            <a:endParaRPr lang="en-US" sz="1050" dirty="0"/>
          </a:p>
        </p:txBody>
      </p:sp>
      <p:sp>
        <p:nvSpPr>
          <p:cNvPr id="77" name="Shape 75"/>
          <p:cNvSpPr/>
          <p:nvPr/>
        </p:nvSpPr>
        <p:spPr>
          <a:xfrm>
            <a:off x="1645920" y="4151376"/>
            <a:ext cx="987552" cy="384048"/>
          </a:xfrm>
          <a:prstGeom prst="rect">
            <a:avLst/>
          </a:prstGeom>
          <a:solidFill>
            <a:srgbClr val="D6E4F0"/>
          </a:solidFill>
          <a:ln/>
        </p:spPr>
      </p:sp>
      <p:sp>
        <p:nvSpPr>
          <p:cNvPr id="78" name="Text 76"/>
          <p:cNvSpPr/>
          <p:nvPr/>
        </p:nvSpPr>
        <p:spPr>
          <a:xfrm>
            <a:off x="1691640" y="4151376"/>
            <a:ext cx="91440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variabel</a:t>
            </a:r>
            <a:endParaRPr lang="en-US" sz="1050" dirty="0"/>
          </a:p>
        </p:txBody>
      </p:sp>
      <p:sp>
        <p:nvSpPr>
          <p:cNvPr id="79" name="Shape 77"/>
          <p:cNvSpPr/>
          <p:nvPr/>
        </p:nvSpPr>
        <p:spPr>
          <a:xfrm>
            <a:off x="2651760" y="4151376"/>
            <a:ext cx="2267712" cy="384048"/>
          </a:xfrm>
          <a:prstGeom prst="rect">
            <a:avLst/>
          </a:prstGeom>
          <a:solidFill>
            <a:srgbClr val="D6E4F0"/>
          </a:solidFill>
          <a:ln/>
        </p:spPr>
      </p:sp>
      <p:sp>
        <p:nvSpPr>
          <p:cNvPr id="80" name="Text 78"/>
          <p:cNvSpPr/>
          <p:nvPr/>
        </p:nvSpPr>
        <p:spPr>
          <a:xfrm>
            <a:off x="2697480" y="4151376"/>
            <a:ext cx="219456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beliebiger Text</a:t>
            </a:r>
            <a:endParaRPr lang="en-US" sz="1050" dirty="0"/>
          </a:p>
        </p:txBody>
      </p:sp>
      <p:sp>
        <p:nvSpPr>
          <p:cNvPr id="81" name="Shape 79"/>
          <p:cNvSpPr/>
          <p:nvPr/>
        </p:nvSpPr>
        <p:spPr>
          <a:xfrm>
            <a:off x="4937760" y="4151376"/>
            <a:ext cx="3776472" cy="384048"/>
          </a:xfrm>
          <a:prstGeom prst="rect">
            <a:avLst/>
          </a:prstGeom>
          <a:solidFill>
            <a:srgbClr val="D6E4F0"/>
          </a:solidFill>
          <a:ln/>
        </p:spPr>
      </p:sp>
      <p:sp>
        <p:nvSpPr>
          <p:cNvPr id="82" name="Text 80"/>
          <p:cNvSpPr/>
          <p:nvPr/>
        </p:nvSpPr>
        <p:spPr>
          <a:xfrm>
            <a:off x="4983480" y="4151376"/>
            <a:ext cx="3703320" cy="384048"/>
          </a:xfrm>
          <a:prstGeom prst="rect">
            <a:avLst/>
          </a:prstGeom>
          <a:noFill/>
          <a:ln/>
        </p:spPr>
        <p:txBody>
          <a:bodyPr wrap="square" lIns="0" tIns="0" rIns="0" bIns="0"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string name = "Max";</a:t>
            </a:r>
            <a:endParaRPr lang="en-US" sz="1050" dirty="0"/>
          </a:p>
        </p:txBody>
      </p:sp>
      <p:sp>
        <p:nvSpPr>
          <p:cNvPr id="83" name="Shape 81"/>
          <p:cNvSpPr/>
          <p:nvPr/>
        </p:nvSpPr>
        <p:spPr>
          <a:xfrm>
            <a:off x="274320" y="4407408"/>
            <a:ext cx="8503920" cy="347472"/>
          </a:xfrm>
          <a:prstGeom prst="rect">
            <a:avLst/>
          </a:prstGeom>
          <a:solidFill>
            <a:srgbClr val="F0A500"/>
          </a:solidFill>
          <a:ln/>
        </p:spPr>
      </p:sp>
      <p:sp>
        <p:nvSpPr>
          <p:cNvPr id="84" name="Text 82"/>
          <p:cNvSpPr/>
          <p:nvPr/>
        </p:nvSpPr>
        <p:spPr>
          <a:xfrm>
            <a:off x="365760" y="4407408"/>
            <a:ext cx="8321040" cy="347472"/>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Typkonvertierung: </a:t>
            </a:r>
            <a:r>
              <a:rPr lang="en-US" sz="1100" dirty="0">
                <a:solidFill>
                  <a:srgbClr val="003366"/>
                </a:solidFill>
                <a:latin typeface="Calibri" pitchFamily="34" charset="0"/>
                <a:ea typeface="Calibri" pitchFamily="34" charset="-122"/>
                <a:cs typeface="Calibri" pitchFamily="34" charset="-120"/>
              </a:rPr>
              <a:t>Implizit (int → double automatisch)  |  Explizit: (int)myDouble  |  Parse: int.Parse("42")</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Operatoren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9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Operatoren verknüpfen Werte und Variablen zu Ausdrücken</a:t>
            </a:r>
            <a:endParaRPr lang="en-US" sz="1200" dirty="0"/>
          </a:p>
        </p:txBody>
      </p:sp>
      <p:sp>
        <p:nvSpPr>
          <p:cNvPr id="11" name="Shape 9"/>
          <p:cNvSpPr/>
          <p:nvPr/>
        </p:nvSpPr>
        <p:spPr>
          <a:xfrm>
            <a:off x="274320" y="1078992"/>
            <a:ext cx="2743200" cy="347472"/>
          </a:xfrm>
          <a:prstGeom prst="rect">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47472" y="1078992"/>
            <a:ext cx="2633472" cy="34747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Arithmetische Operatoren</a:t>
            </a:r>
            <a:endParaRPr lang="en-US" sz="1100" dirty="0"/>
          </a:p>
        </p:txBody>
      </p:sp>
      <p:sp>
        <p:nvSpPr>
          <p:cNvPr id="13" name="Shape 11"/>
          <p:cNvSpPr/>
          <p:nvPr/>
        </p:nvSpPr>
        <p:spPr>
          <a:xfrm>
            <a:off x="274320" y="1453896"/>
            <a:ext cx="1005840" cy="566928"/>
          </a:xfrm>
          <a:prstGeom prst="rect">
            <a:avLst/>
          </a:prstGeom>
          <a:solidFill>
            <a:srgbClr val="003366"/>
          </a:solidFill>
          <a:ln/>
        </p:spPr>
      </p:sp>
      <p:sp>
        <p:nvSpPr>
          <p:cNvPr id="14" name="Text 12"/>
          <p:cNvSpPr/>
          <p:nvPr/>
        </p:nvSpPr>
        <p:spPr>
          <a:xfrm>
            <a:off x="320040" y="148132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 - * /</a:t>
            </a:r>
            <a:endParaRPr lang="en-US" sz="1200" dirty="0"/>
          </a:p>
        </p:txBody>
      </p:sp>
      <p:sp>
        <p:nvSpPr>
          <p:cNvPr id="15" name="Shape 13"/>
          <p:cNvSpPr/>
          <p:nvPr/>
        </p:nvSpPr>
        <p:spPr>
          <a:xfrm>
            <a:off x="1298448" y="1453896"/>
            <a:ext cx="1700784" cy="566928"/>
          </a:xfrm>
          <a:prstGeom prst="rect">
            <a:avLst/>
          </a:prstGeom>
          <a:solidFill>
            <a:srgbClr val="FFFFFF"/>
          </a:solidFill>
          <a:ln/>
        </p:spPr>
      </p:sp>
      <p:sp>
        <p:nvSpPr>
          <p:cNvPr id="16" name="Text 14"/>
          <p:cNvSpPr/>
          <p:nvPr/>
        </p:nvSpPr>
        <p:spPr>
          <a:xfrm>
            <a:off x="1353312" y="148132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Grundrechenarten</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 b</a:t>
            </a:r>
            <a:endParaRPr lang="en-US" sz="950" dirty="0"/>
          </a:p>
        </p:txBody>
      </p:sp>
      <p:sp>
        <p:nvSpPr>
          <p:cNvPr id="17" name="Shape 15"/>
          <p:cNvSpPr/>
          <p:nvPr/>
        </p:nvSpPr>
        <p:spPr>
          <a:xfrm>
            <a:off x="274320" y="2048256"/>
            <a:ext cx="1005840" cy="566928"/>
          </a:xfrm>
          <a:prstGeom prst="rect">
            <a:avLst/>
          </a:prstGeom>
          <a:solidFill>
            <a:srgbClr val="003366"/>
          </a:solidFill>
          <a:ln/>
        </p:spPr>
      </p:sp>
      <p:sp>
        <p:nvSpPr>
          <p:cNvPr id="18" name="Text 16"/>
          <p:cNvSpPr/>
          <p:nvPr/>
        </p:nvSpPr>
        <p:spPr>
          <a:xfrm>
            <a:off x="320040" y="207568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 (Modulo)</a:t>
            </a:r>
            <a:endParaRPr lang="en-US" sz="1200" dirty="0"/>
          </a:p>
        </p:txBody>
      </p:sp>
      <p:sp>
        <p:nvSpPr>
          <p:cNvPr id="19" name="Shape 17"/>
          <p:cNvSpPr/>
          <p:nvPr/>
        </p:nvSpPr>
        <p:spPr>
          <a:xfrm>
            <a:off x="1298448" y="2048256"/>
            <a:ext cx="1700784" cy="566928"/>
          </a:xfrm>
          <a:prstGeom prst="rect">
            <a:avLst/>
          </a:prstGeom>
          <a:solidFill>
            <a:srgbClr val="D6E4F0"/>
          </a:solidFill>
          <a:ln/>
        </p:spPr>
      </p:sp>
      <p:sp>
        <p:nvSpPr>
          <p:cNvPr id="20" name="Text 18"/>
          <p:cNvSpPr/>
          <p:nvPr/>
        </p:nvSpPr>
        <p:spPr>
          <a:xfrm>
            <a:off x="1353312" y="207568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Rest bei Division</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10 % 3 = 1</a:t>
            </a:r>
            <a:endParaRPr lang="en-US" sz="950" dirty="0"/>
          </a:p>
        </p:txBody>
      </p:sp>
      <p:sp>
        <p:nvSpPr>
          <p:cNvPr id="21" name="Shape 19"/>
          <p:cNvSpPr/>
          <p:nvPr/>
        </p:nvSpPr>
        <p:spPr>
          <a:xfrm>
            <a:off x="274320" y="2642616"/>
            <a:ext cx="1005840" cy="566928"/>
          </a:xfrm>
          <a:prstGeom prst="rect">
            <a:avLst/>
          </a:prstGeom>
          <a:solidFill>
            <a:srgbClr val="003366"/>
          </a:solidFill>
          <a:ln/>
        </p:spPr>
      </p:sp>
      <p:sp>
        <p:nvSpPr>
          <p:cNvPr id="22" name="Text 20"/>
          <p:cNvSpPr/>
          <p:nvPr/>
        </p:nvSpPr>
        <p:spPr>
          <a:xfrm>
            <a:off x="320040" y="267004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  --</a:t>
            </a:r>
            <a:endParaRPr lang="en-US" sz="1200" dirty="0"/>
          </a:p>
        </p:txBody>
      </p:sp>
      <p:sp>
        <p:nvSpPr>
          <p:cNvPr id="23" name="Shape 21"/>
          <p:cNvSpPr/>
          <p:nvPr/>
        </p:nvSpPr>
        <p:spPr>
          <a:xfrm>
            <a:off x="1298448" y="2642616"/>
            <a:ext cx="1700784" cy="566928"/>
          </a:xfrm>
          <a:prstGeom prst="rect">
            <a:avLst/>
          </a:prstGeom>
          <a:solidFill>
            <a:srgbClr val="FFFFFF"/>
          </a:solidFill>
          <a:ln/>
        </p:spPr>
      </p:sp>
      <p:sp>
        <p:nvSpPr>
          <p:cNvPr id="24" name="Text 22"/>
          <p:cNvSpPr/>
          <p:nvPr/>
        </p:nvSpPr>
        <p:spPr>
          <a:xfrm>
            <a:off x="1353312" y="267004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Inkrement/Dekrement</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i++  (i = i+1)</a:t>
            </a:r>
            <a:endParaRPr lang="en-US" sz="950" dirty="0"/>
          </a:p>
        </p:txBody>
      </p:sp>
      <p:sp>
        <p:nvSpPr>
          <p:cNvPr id="25" name="Shape 23"/>
          <p:cNvSpPr/>
          <p:nvPr/>
        </p:nvSpPr>
        <p:spPr>
          <a:xfrm>
            <a:off x="274320" y="3236976"/>
            <a:ext cx="1005840" cy="566928"/>
          </a:xfrm>
          <a:prstGeom prst="rect">
            <a:avLst/>
          </a:prstGeom>
          <a:solidFill>
            <a:srgbClr val="003366"/>
          </a:solidFill>
          <a:ln/>
        </p:spPr>
      </p:sp>
      <p:sp>
        <p:nvSpPr>
          <p:cNvPr id="26" name="Text 24"/>
          <p:cNvSpPr/>
          <p:nvPr/>
        </p:nvSpPr>
        <p:spPr>
          <a:xfrm>
            <a:off x="320040" y="326440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Math.Pow(x,y)</a:t>
            </a:r>
            <a:endParaRPr lang="en-US" sz="1200" dirty="0"/>
          </a:p>
        </p:txBody>
      </p:sp>
      <p:sp>
        <p:nvSpPr>
          <p:cNvPr id="27" name="Shape 25"/>
          <p:cNvSpPr/>
          <p:nvPr/>
        </p:nvSpPr>
        <p:spPr>
          <a:xfrm>
            <a:off x="1298448" y="3236976"/>
            <a:ext cx="1700784" cy="566928"/>
          </a:xfrm>
          <a:prstGeom prst="rect">
            <a:avLst/>
          </a:prstGeom>
          <a:solidFill>
            <a:srgbClr val="D6E4F0"/>
          </a:solidFill>
          <a:ln/>
        </p:spPr>
      </p:sp>
      <p:sp>
        <p:nvSpPr>
          <p:cNvPr id="28" name="Text 26"/>
          <p:cNvSpPr/>
          <p:nvPr/>
        </p:nvSpPr>
        <p:spPr>
          <a:xfrm>
            <a:off x="1353312" y="326440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Potenz</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Math.Pow(2,8) = 256</a:t>
            </a:r>
            <a:endParaRPr lang="en-US" sz="950" dirty="0"/>
          </a:p>
        </p:txBody>
      </p:sp>
      <p:sp>
        <p:nvSpPr>
          <p:cNvPr id="29" name="Shape 27"/>
          <p:cNvSpPr/>
          <p:nvPr/>
        </p:nvSpPr>
        <p:spPr>
          <a:xfrm>
            <a:off x="3200400" y="1078992"/>
            <a:ext cx="2743200" cy="347472"/>
          </a:xfrm>
          <a:prstGeom prst="rect">
            <a:avLst/>
          </a:prstGeom>
          <a:solidFill>
            <a:srgbClr val="0066AA"/>
          </a:solidFill>
          <a:ln/>
          <a:effectLst>
            <a:outerShdw blurRad="50800" dist="25400" dir="8100000" algn="bl" rotWithShape="0">
              <a:srgbClr val="000000">
                <a:alpha val="12000"/>
              </a:srgbClr>
            </a:outerShdw>
          </a:effectLst>
        </p:spPr>
      </p:sp>
      <p:sp>
        <p:nvSpPr>
          <p:cNvPr id="30" name="Text 28"/>
          <p:cNvSpPr/>
          <p:nvPr/>
        </p:nvSpPr>
        <p:spPr>
          <a:xfrm>
            <a:off x="3273552" y="1078992"/>
            <a:ext cx="2633472" cy="34747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Vergleichsoperatoren</a:t>
            </a:r>
            <a:endParaRPr lang="en-US" sz="1100" dirty="0"/>
          </a:p>
        </p:txBody>
      </p:sp>
      <p:sp>
        <p:nvSpPr>
          <p:cNvPr id="31" name="Shape 29"/>
          <p:cNvSpPr/>
          <p:nvPr/>
        </p:nvSpPr>
        <p:spPr>
          <a:xfrm>
            <a:off x="3200400" y="1453896"/>
            <a:ext cx="1005840" cy="566928"/>
          </a:xfrm>
          <a:prstGeom prst="rect">
            <a:avLst/>
          </a:prstGeom>
          <a:solidFill>
            <a:srgbClr val="0066AA"/>
          </a:solidFill>
          <a:ln/>
        </p:spPr>
      </p:sp>
      <p:sp>
        <p:nvSpPr>
          <p:cNvPr id="32" name="Text 30"/>
          <p:cNvSpPr/>
          <p:nvPr/>
        </p:nvSpPr>
        <p:spPr>
          <a:xfrm>
            <a:off x="3246120" y="148132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t>
            </a:r>
            <a:endParaRPr lang="en-US" sz="1200" dirty="0"/>
          </a:p>
        </p:txBody>
      </p:sp>
      <p:sp>
        <p:nvSpPr>
          <p:cNvPr id="33" name="Shape 31"/>
          <p:cNvSpPr/>
          <p:nvPr/>
        </p:nvSpPr>
        <p:spPr>
          <a:xfrm>
            <a:off x="4224528" y="1453896"/>
            <a:ext cx="1700784" cy="566928"/>
          </a:xfrm>
          <a:prstGeom prst="rect">
            <a:avLst/>
          </a:prstGeom>
          <a:solidFill>
            <a:srgbClr val="FFFFFF"/>
          </a:solidFill>
          <a:ln/>
        </p:spPr>
      </p:sp>
      <p:sp>
        <p:nvSpPr>
          <p:cNvPr id="34" name="Text 32"/>
          <p:cNvSpPr/>
          <p:nvPr/>
        </p:nvSpPr>
        <p:spPr>
          <a:xfrm>
            <a:off x="4279392" y="148132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Gleich</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 b</a:t>
            </a:r>
            <a:endParaRPr lang="en-US" sz="950" dirty="0"/>
          </a:p>
        </p:txBody>
      </p:sp>
      <p:sp>
        <p:nvSpPr>
          <p:cNvPr id="35" name="Shape 33"/>
          <p:cNvSpPr/>
          <p:nvPr/>
        </p:nvSpPr>
        <p:spPr>
          <a:xfrm>
            <a:off x="3200400" y="2048256"/>
            <a:ext cx="1005840" cy="566928"/>
          </a:xfrm>
          <a:prstGeom prst="rect">
            <a:avLst/>
          </a:prstGeom>
          <a:solidFill>
            <a:srgbClr val="0066AA"/>
          </a:solidFill>
          <a:ln/>
        </p:spPr>
      </p:sp>
      <p:sp>
        <p:nvSpPr>
          <p:cNvPr id="36" name="Text 34"/>
          <p:cNvSpPr/>
          <p:nvPr/>
        </p:nvSpPr>
        <p:spPr>
          <a:xfrm>
            <a:off x="3246120" y="207568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t>
            </a:r>
            <a:endParaRPr lang="en-US" sz="1200" dirty="0"/>
          </a:p>
        </p:txBody>
      </p:sp>
      <p:sp>
        <p:nvSpPr>
          <p:cNvPr id="37" name="Shape 35"/>
          <p:cNvSpPr/>
          <p:nvPr/>
        </p:nvSpPr>
        <p:spPr>
          <a:xfrm>
            <a:off x="4224528" y="2048256"/>
            <a:ext cx="1700784" cy="566928"/>
          </a:xfrm>
          <a:prstGeom prst="rect">
            <a:avLst/>
          </a:prstGeom>
          <a:solidFill>
            <a:srgbClr val="D6E4F0"/>
          </a:solidFill>
          <a:ln/>
        </p:spPr>
      </p:sp>
      <p:sp>
        <p:nvSpPr>
          <p:cNvPr id="38" name="Text 36"/>
          <p:cNvSpPr/>
          <p:nvPr/>
        </p:nvSpPr>
        <p:spPr>
          <a:xfrm>
            <a:off x="4279392" y="207568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Ungleich</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 b</a:t>
            </a:r>
            <a:endParaRPr lang="en-US" sz="950" dirty="0"/>
          </a:p>
        </p:txBody>
      </p:sp>
      <p:sp>
        <p:nvSpPr>
          <p:cNvPr id="39" name="Shape 37"/>
          <p:cNvSpPr/>
          <p:nvPr/>
        </p:nvSpPr>
        <p:spPr>
          <a:xfrm>
            <a:off x="3200400" y="2642616"/>
            <a:ext cx="1005840" cy="566928"/>
          </a:xfrm>
          <a:prstGeom prst="rect">
            <a:avLst/>
          </a:prstGeom>
          <a:solidFill>
            <a:srgbClr val="0066AA"/>
          </a:solidFill>
          <a:ln/>
        </p:spPr>
      </p:sp>
      <p:sp>
        <p:nvSpPr>
          <p:cNvPr id="40" name="Text 38"/>
          <p:cNvSpPr/>
          <p:nvPr/>
        </p:nvSpPr>
        <p:spPr>
          <a:xfrm>
            <a:off x="3246120" y="267004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&lt; &gt;</a:t>
            </a:r>
            <a:endParaRPr lang="en-US" sz="1200" dirty="0"/>
          </a:p>
        </p:txBody>
      </p:sp>
      <p:sp>
        <p:nvSpPr>
          <p:cNvPr id="41" name="Shape 39"/>
          <p:cNvSpPr/>
          <p:nvPr/>
        </p:nvSpPr>
        <p:spPr>
          <a:xfrm>
            <a:off x="4224528" y="2642616"/>
            <a:ext cx="1700784" cy="566928"/>
          </a:xfrm>
          <a:prstGeom prst="rect">
            <a:avLst/>
          </a:prstGeom>
          <a:solidFill>
            <a:srgbClr val="FFFFFF"/>
          </a:solidFill>
          <a:ln/>
        </p:spPr>
      </p:sp>
      <p:sp>
        <p:nvSpPr>
          <p:cNvPr id="42" name="Text 40"/>
          <p:cNvSpPr/>
          <p:nvPr/>
        </p:nvSpPr>
        <p:spPr>
          <a:xfrm>
            <a:off x="4279392" y="267004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Kleiner / Größer</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&lt; b</a:t>
            </a:r>
            <a:endParaRPr lang="en-US" sz="950" dirty="0"/>
          </a:p>
        </p:txBody>
      </p:sp>
      <p:sp>
        <p:nvSpPr>
          <p:cNvPr id="43" name="Shape 41"/>
          <p:cNvSpPr/>
          <p:nvPr/>
        </p:nvSpPr>
        <p:spPr>
          <a:xfrm>
            <a:off x="3200400" y="3236976"/>
            <a:ext cx="1005840" cy="566928"/>
          </a:xfrm>
          <a:prstGeom prst="rect">
            <a:avLst/>
          </a:prstGeom>
          <a:solidFill>
            <a:srgbClr val="0066AA"/>
          </a:solidFill>
          <a:ln/>
        </p:spPr>
      </p:sp>
      <p:sp>
        <p:nvSpPr>
          <p:cNvPr id="44" name="Text 42"/>
          <p:cNvSpPr/>
          <p:nvPr/>
        </p:nvSpPr>
        <p:spPr>
          <a:xfrm>
            <a:off x="3246120" y="326440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&lt;= &gt;=</a:t>
            </a:r>
            <a:endParaRPr lang="en-US" sz="1200" dirty="0"/>
          </a:p>
        </p:txBody>
      </p:sp>
      <p:sp>
        <p:nvSpPr>
          <p:cNvPr id="45" name="Shape 43"/>
          <p:cNvSpPr/>
          <p:nvPr/>
        </p:nvSpPr>
        <p:spPr>
          <a:xfrm>
            <a:off x="4224528" y="3236976"/>
            <a:ext cx="1700784" cy="566928"/>
          </a:xfrm>
          <a:prstGeom prst="rect">
            <a:avLst/>
          </a:prstGeom>
          <a:solidFill>
            <a:srgbClr val="D6E4F0"/>
          </a:solidFill>
          <a:ln/>
        </p:spPr>
      </p:sp>
      <p:sp>
        <p:nvSpPr>
          <p:cNvPr id="46" name="Text 44"/>
          <p:cNvSpPr/>
          <p:nvPr/>
        </p:nvSpPr>
        <p:spPr>
          <a:xfrm>
            <a:off x="4279392" y="326440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Kleiner/gleich</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 &gt;= b</a:t>
            </a:r>
            <a:endParaRPr lang="en-US" sz="950" dirty="0"/>
          </a:p>
        </p:txBody>
      </p:sp>
      <p:sp>
        <p:nvSpPr>
          <p:cNvPr id="47" name="Shape 45"/>
          <p:cNvSpPr/>
          <p:nvPr/>
        </p:nvSpPr>
        <p:spPr>
          <a:xfrm>
            <a:off x="6126480" y="1078992"/>
            <a:ext cx="2743200" cy="347472"/>
          </a:xfrm>
          <a:prstGeom prst="rect">
            <a:avLst/>
          </a:prstGeom>
          <a:solidFill>
            <a:srgbClr val="0077AA"/>
          </a:solidFill>
          <a:ln/>
          <a:effectLst>
            <a:outerShdw blurRad="50800" dist="25400" dir="8100000" algn="bl" rotWithShape="0">
              <a:srgbClr val="000000">
                <a:alpha val="12000"/>
              </a:srgbClr>
            </a:outerShdw>
          </a:effectLst>
        </p:spPr>
      </p:sp>
      <p:sp>
        <p:nvSpPr>
          <p:cNvPr id="48" name="Text 46"/>
          <p:cNvSpPr/>
          <p:nvPr/>
        </p:nvSpPr>
        <p:spPr>
          <a:xfrm>
            <a:off x="6199632" y="1078992"/>
            <a:ext cx="2633472" cy="347472"/>
          </a:xfrm>
          <a:prstGeom prst="rect">
            <a:avLst/>
          </a:prstGeom>
          <a:noFill/>
          <a:ln/>
        </p:spPr>
        <p:txBody>
          <a:bodyPr wrap="square" rtlCol="0" anchor="ctr"/>
          <a:lstStyle/>
          <a:p>
            <a:pPr marL="0" indent="0">
              <a:buNone/>
            </a:pPr>
            <a:r>
              <a:rPr lang="en-US" sz="1100" b="1" dirty="0">
                <a:solidFill>
                  <a:srgbClr val="FFFFFF"/>
                </a:solidFill>
                <a:latin typeface="Calibri" pitchFamily="34" charset="0"/>
                <a:ea typeface="Calibri" pitchFamily="34" charset="-122"/>
                <a:cs typeface="Calibri" pitchFamily="34" charset="-120"/>
              </a:rPr>
              <a:t>Logische Operatoren</a:t>
            </a:r>
            <a:endParaRPr lang="en-US" sz="1100" dirty="0"/>
          </a:p>
        </p:txBody>
      </p:sp>
      <p:sp>
        <p:nvSpPr>
          <p:cNvPr id="49" name="Shape 47"/>
          <p:cNvSpPr/>
          <p:nvPr/>
        </p:nvSpPr>
        <p:spPr>
          <a:xfrm>
            <a:off x="6126480" y="1453896"/>
            <a:ext cx="1005840" cy="566928"/>
          </a:xfrm>
          <a:prstGeom prst="rect">
            <a:avLst/>
          </a:prstGeom>
          <a:solidFill>
            <a:srgbClr val="0077AA"/>
          </a:solidFill>
          <a:ln/>
        </p:spPr>
      </p:sp>
      <p:sp>
        <p:nvSpPr>
          <p:cNvPr id="50" name="Text 48"/>
          <p:cNvSpPr/>
          <p:nvPr/>
        </p:nvSpPr>
        <p:spPr>
          <a:xfrm>
            <a:off x="6172200" y="148132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&amp;&amp;</a:t>
            </a:r>
            <a:endParaRPr lang="en-US" sz="1200" dirty="0"/>
          </a:p>
        </p:txBody>
      </p:sp>
      <p:sp>
        <p:nvSpPr>
          <p:cNvPr id="51" name="Shape 49"/>
          <p:cNvSpPr/>
          <p:nvPr/>
        </p:nvSpPr>
        <p:spPr>
          <a:xfrm>
            <a:off x="7150608" y="1453896"/>
            <a:ext cx="1700784" cy="566928"/>
          </a:xfrm>
          <a:prstGeom prst="rect">
            <a:avLst/>
          </a:prstGeom>
          <a:solidFill>
            <a:srgbClr val="FFFFFF"/>
          </a:solidFill>
          <a:ln/>
        </p:spPr>
      </p:sp>
      <p:sp>
        <p:nvSpPr>
          <p:cNvPr id="52" name="Text 50"/>
          <p:cNvSpPr/>
          <p:nvPr/>
        </p:nvSpPr>
        <p:spPr>
          <a:xfrm>
            <a:off x="7205472" y="148132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UND (beide wahr)</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a&gt;0 &amp;&amp; b&gt;0</a:t>
            </a:r>
            <a:endParaRPr lang="en-US" sz="950" dirty="0"/>
          </a:p>
        </p:txBody>
      </p:sp>
      <p:sp>
        <p:nvSpPr>
          <p:cNvPr id="53" name="Shape 51"/>
          <p:cNvSpPr/>
          <p:nvPr/>
        </p:nvSpPr>
        <p:spPr>
          <a:xfrm>
            <a:off x="6126480" y="2048256"/>
            <a:ext cx="1005840" cy="566928"/>
          </a:xfrm>
          <a:prstGeom prst="rect">
            <a:avLst/>
          </a:prstGeom>
          <a:solidFill>
            <a:srgbClr val="0077AA"/>
          </a:solidFill>
          <a:ln/>
        </p:spPr>
      </p:sp>
      <p:sp>
        <p:nvSpPr>
          <p:cNvPr id="54" name="Text 52"/>
          <p:cNvSpPr/>
          <p:nvPr/>
        </p:nvSpPr>
        <p:spPr>
          <a:xfrm>
            <a:off x="6172200" y="207568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t>
            </a:r>
            <a:endParaRPr lang="en-US" sz="1200" dirty="0"/>
          </a:p>
        </p:txBody>
      </p:sp>
      <p:sp>
        <p:nvSpPr>
          <p:cNvPr id="55" name="Shape 53"/>
          <p:cNvSpPr/>
          <p:nvPr/>
        </p:nvSpPr>
        <p:spPr>
          <a:xfrm>
            <a:off x="7150608" y="2048256"/>
            <a:ext cx="1700784" cy="566928"/>
          </a:xfrm>
          <a:prstGeom prst="rect">
            <a:avLst/>
          </a:prstGeom>
          <a:solidFill>
            <a:srgbClr val="D6E4F0"/>
          </a:solidFill>
          <a:ln/>
        </p:spPr>
      </p:sp>
      <p:sp>
        <p:nvSpPr>
          <p:cNvPr id="56" name="Text 54"/>
          <p:cNvSpPr/>
          <p:nvPr/>
        </p:nvSpPr>
        <p:spPr>
          <a:xfrm>
            <a:off x="7205472" y="207568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ODER (mind. 1 wahr)</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a&gt;0 || b&gt;0</a:t>
            </a:r>
            <a:endParaRPr lang="en-US" sz="950" dirty="0"/>
          </a:p>
        </p:txBody>
      </p:sp>
      <p:sp>
        <p:nvSpPr>
          <p:cNvPr id="57" name="Shape 55"/>
          <p:cNvSpPr/>
          <p:nvPr/>
        </p:nvSpPr>
        <p:spPr>
          <a:xfrm>
            <a:off x="6126480" y="2642616"/>
            <a:ext cx="1005840" cy="566928"/>
          </a:xfrm>
          <a:prstGeom prst="rect">
            <a:avLst/>
          </a:prstGeom>
          <a:solidFill>
            <a:srgbClr val="0077AA"/>
          </a:solidFill>
          <a:ln/>
        </p:spPr>
      </p:sp>
      <p:sp>
        <p:nvSpPr>
          <p:cNvPr id="58" name="Text 56"/>
          <p:cNvSpPr/>
          <p:nvPr/>
        </p:nvSpPr>
        <p:spPr>
          <a:xfrm>
            <a:off x="6172200" y="267004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a:t>
            </a:r>
            <a:endParaRPr lang="en-US" sz="1200" dirty="0"/>
          </a:p>
        </p:txBody>
      </p:sp>
      <p:sp>
        <p:nvSpPr>
          <p:cNvPr id="59" name="Shape 57"/>
          <p:cNvSpPr/>
          <p:nvPr/>
        </p:nvSpPr>
        <p:spPr>
          <a:xfrm>
            <a:off x="7150608" y="2642616"/>
            <a:ext cx="1700784" cy="566928"/>
          </a:xfrm>
          <a:prstGeom prst="rect">
            <a:avLst/>
          </a:prstGeom>
          <a:solidFill>
            <a:srgbClr val="FFFFFF"/>
          </a:solidFill>
          <a:ln/>
        </p:spPr>
      </p:sp>
      <p:sp>
        <p:nvSpPr>
          <p:cNvPr id="60" name="Text 58"/>
          <p:cNvSpPr/>
          <p:nvPr/>
        </p:nvSpPr>
        <p:spPr>
          <a:xfrm>
            <a:off x="7205472" y="267004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NICHT (Negation)</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!fertig</a:t>
            </a:r>
            <a:endParaRPr lang="en-US" sz="950" dirty="0"/>
          </a:p>
        </p:txBody>
      </p:sp>
      <p:sp>
        <p:nvSpPr>
          <p:cNvPr id="61" name="Shape 59"/>
          <p:cNvSpPr/>
          <p:nvPr/>
        </p:nvSpPr>
        <p:spPr>
          <a:xfrm>
            <a:off x="6126480" y="3236976"/>
            <a:ext cx="1005840" cy="566928"/>
          </a:xfrm>
          <a:prstGeom prst="rect">
            <a:avLst/>
          </a:prstGeom>
          <a:solidFill>
            <a:srgbClr val="0077AA"/>
          </a:solidFill>
          <a:ln/>
        </p:spPr>
      </p:sp>
      <p:sp>
        <p:nvSpPr>
          <p:cNvPr id="62" name="Text 60"/>
          <p:cNvSpPr/>
          <p:nvPr/>
        </p:nvSpPr>
        <p:spPr>
          <a:xfrm>
            <a:off x="6172200" y="3264408"/>
            <a:ext cx="932688" cy="512064"/>
          </a:xfrm>
          <a:prstGeom prst="rect">
            <a:avLst/>
          </a:prstGeom>
          <a:noFill/>
          <a:ln/>
        </p:spPr>
        <p:txBody>
          <a:bodyPr wrap="square"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Kurzauswertung</a:t>
            </a:r>
            <a:endParaRPr lang="en-US" sz="1200" dirty="0"/>
          </a:p>
        </p:txBody>
      </p:sp>
      <p:sp>
        <p:nvSpPr>
          <p:cNvPr id="63" name="Shape 61"/>
          <p:cNvSpPr/>
          <p:nvPr/>
        </p:nvSpPr>
        <p:spPr>
          <a:xfrm>
            <a:off x="7150608" y="3236976"/>
            <a:ext cx="1700784" cy="566928"/>
          </a:xfrm>
          <a:prstGeom prst="rect">
            <a:avLst/>
          </a:prstGeom>
          <a:solidFill>
            <a:srgbClr val="D6E4F0"/>
          </a:solidFill>
          <a:ln/>
        </p:spPr>
      </p:sp>
      <p:sp>
        <p:nvSpPr>
          <p:cNvPr id="64" name="Text 62"/>
          <p:cNvSpPr/>
          <p:nvPr/>
        </p:nvSpPr>
        <p:spPr>
          <a:xfrm>
            <a:off x="7205472" y="3264408"/>
            <a:ext cx="1609344" cy="530352"/>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&amp;&amp;: 2. Ausdruck nur bei Bedarf</a:t>
            </a:r>
            <a:endParaRPr lang="en-US" sz="950" dirty="0"/>
          </a:p>
          <a:p>
            <a:pPr marL="0" indent="0">
              <a:buNone/>
            </a:pPr>
            <a:r>
              <a:rPr lang="en-US" sz="950" dirty="0">
                <a:solidFill>
                  <a:srgbClr val="595959"/>
                </a:solidFill>
                <a:latin typeface="Calibri" pitchFamily="34" charset="0"/>
                <a:ea typeface="Calibri" pitchFamily="34" charset="-122"/>
                <a:cs typeface="Calibri" pitchFamily="34" charset="-120"/>
              </a:rPr>
              <a:t>lazy evaluation</a:t>
            </a:r>
            <a:endParaRPr lang="en-US" sz="950" dirty="0"/>
          </a:p>
        </p:txBody>
      </p:sp>
      <p:sp>
        <p:nvSpPr>
          <p:cNvPr id="65" name="Shape 63"/>
          <p:cNvSpPr/>
          <p:nvPr/>
        </p:nvSpPr>
        <p:spPr>
          <a:xfrm>
            <a:off x="274320" y="4114800"/>
            <a:ext cx="8503920" cy="320040"/>
          </a:xfrm>
          <a:prstGeom prst="rect">
            <a:avLst/>
          </a:prstGeom>
          <a:solidFill>
            <a:srgbClr val="D6E4F0"/>
          </a:solidFill>
          <a:ln/>
        </p:spPr>
      </p:sp>
      <p:sp>
        <p:nvSpPr>
          <p:cNvPr id="66" name="Text 64"/>
          <p:cNvSpPr/>
          <p:nvPr/>
        </p:nvSpPr>
        <p:spPr>
          <a:xfrm>
            <a:off x="365760" y="4114800"/>
            <a:ext cx="8321040" cy="320040"/>
          </a:xfrm>
          <a:prstGeom prst="rect">
            <a:avLst/>
          </a:prstGeom>
          <a:noFill/>
          <a:ln/>
        </p:spPr>
        <p:txBody>
          <a:bodyPr wrap="square" rtlCol="0" anchor="ctr"/>
          <a:lstStyle/>
          <a:p>
            <a:pPr marL="0" indent="0">
              <a:buNone/>
            </a:pPr>
            <a:r>
              <a:rPr lang="en-US" sz="1150" b="1" dirty="0">
                <a:solidFill>
                  <a:srgbClr val="003366"/>
                </a:solidFill>
                <a:latin typeface="Calibri" pitchFamily="34" charset="0"/>
                <a:ea typeface="Calibri" pitchFamily="34" charset="-122"/>
                <a:cs typeface="Calibri" pitchFamily="34" charset="-120"/>
              </a:rPr>
              <a:t>Zuweisungsoperatoren: =  |  +=  |  -=  |  *=  |  /=     Beispiel: x += 5  entspricht  x = x + 5</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Kontrollstrukturen: Selektion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10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150" i="1" dirty="0">
                <a:solidFill>
                  <a:srgbClr val="0066AA"/>
                </a:solidFill>
                <a:latin typeface="Calibri" pitchFamily="34" charset="0"/>
                <a:ea typeface="Calibri" pitchFamily="34" charset="-122"/>
                <a:cs typeface="Calibri" pitchFamily="34" charset="-120"/>
              </a:rPr>
              <a:t>Selektion = Verzweigung – das Programm entscheidet je nach Bedingung, welcher Weg eingeschlagen wird</a:t>
            </a:r>
            <a:endParaRPr lang="en-US" sz="1150" dirty="0"/>
          </a:p>
        </p:txBody>
      </p:sp>
      <p:sp>
        <p:nvSpPr>
          <p:cNvPr id="11" name="Shape 9"/>
          <p:cNvSpPr/>
          <p:nvPr/>
        </p:nvSpPr>
        <p:spPr>
          <a:xfrm>
            <a:off x="274320" y="1097280"/>
            <a:ext cx="3931920" cy="347472"/>
          </a:xfrm>
          <a:prstGeom prst="rect">
            <a:avLst/>
          </a:prstGeom>
          <a:solidFill>
            <a:srgbClr val="003366"/>
          </a:solidFill>
          <a:ln/>
        </p:spPr>
      </p:sp>
      <p:sp>
        <p:nvSpPr>
          <p:cNvPr id="12" name="Text 10"/>
          <p:cNvSpPr/>
          <p:nvPr/>
        </p:nvSpPr>
        <p:spPr>
          <a:xfrm>
            <a:off x="347472" y="1097280"/>
            <a:ext cx="3822192" cy="347472"/>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if / else if / else</a:t>
            </a:r>
            <a:endParaRPr lang="en-US" sz="1300" dirty="0"/>
          </a:p>
        </p:txBody>
      </p:sp>
      <p:sp>
        <p:nvSpPr>
          <p:cNvPr id="13" name="Shape 11"/>
          <p:cNvSpPr/>
          <p:nvPr/>
        </p:nvSpPr>
        <p:spPr>
          <a:xfrm>
            <a:off x="274320" y="1481328"/>
            <a:ext cx="3931920" cy="1664208"/>
          </a:xfrm>
          <a:prstGeom prst="rect">
            <a:avLst/>
          </a:prstGeom>
          <a:solidFill>
            <a:srgbClr val="1A1A2E"/>
          </a:solidFill>
          <a:ln/>
          <a:effectLst>
            <a:outerShdw blurRad="50800" dist="25400" dir="8100000" algn="bl" rotWithShape="0">
              <a:srgbClr val="000000">
                <a:alpha val="12000"/>
              </a:srgbClr>
            </a:outerShdw>
          </a:effectLst>
        </p:spPr>
      </p:sp>
      <p:sp>
        <p:nvSpPr>
          <p:cNvPr id="14" name="Text 12"/>
          <p:cNvSpPr/>
          <p:nvPr/>
        </p:nvSpPr>
        <p:spPr>
          <a:xfrm>
            <a:off x="347472" y="1536192"/>
            <a:ext cx="382219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if (note &lt;= 4) {</a:t>
            </a:r>
            <a:endParaRPr lang="en-US" sz="1050" dirty="0"/>
          </a:p>
        </p:txBody>
      </p:sp>
      <p:sp>
        <p:nvSpPr>
          <p:cNvPr id="15" name="Text 13"/>
          <p:cNvSpPr/>
          <p:nvPr/>
        </p:nvSpPr>
        <p:spPr>
          <a:xfrm>
            <a:off x="347472" y="1755648"/>
            <a:ext cx="382219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Console.WriteLine("Bestanden");</a:t>
            </a:r>
            <a:endParaRPr lang="en-US" sz="1050" dirty="0"/>
          </a:p>
        </p:txBody>
      </p:sp>
      <p:sp>
        <p:nvSpPr>
          <p:cNvPr id="16" name="Text 14"/>
          <p:cNvSpPr/>
          <p:nvPr/>
        </p:nvSpPr>
        <p:spPr>
          <a:xfrm>
            <a:off x="347472" y="1975104"/>
            <a:ext cx="382219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 else if (note == 5) {</a:t>
            </a:r>
            <a:endParaRPr lang="en-US" sz="1050" dirty="0"/>
          </a:p>
        </p:txBody>
      </p:sp>
      <p:sp>
        <p:nvSpPr>
          <p:cNvPr id="17" name="Text 15"/>
          <p:cNvSpPr/>
          <p:nvPr/>
        </p:nvSpPr>
        <p:spPr>
          <a:xfrm>
            <a:off x="347472" y="2194560"/>
            <a:ext cx="382219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Console.WriteLine("Mangelhaft");</a:t>
            </a:r>
            <a:endParaRPr lang="en-US" sz="1050" dirty="0"/>
          </a:p>
        </p:txBody>
      </p:sp>
      <p:sp>
        <p:nvSpPr>
          <p:cNvPr id="18" name="Text 16"/>
          <p:cNvSpPr/>
          <p:nvPr/>
        </p:nvSpPr>
        <p:spPr>
          <a:xfrm>
            <a:off x="347472" y="2414016"/>
            <a:ext cx="382219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 else {</a:t>
            </a:r>
            <a:endParaRPr lang="en-US" sz="1050" dirty="0"/>
          </a:p>
        </p:txBody>
      </p:sp>
      <p:sp>
        <p:nvSpPr>
          <p:cNvPr id="19" name="Text 17"/>
          <p:cNvSpPr/>
          <p:nvPr/>
        </p:nvSpPr>
        <p:spPr>
          <a:xfrm>
            <a:off x="347472" y="2633472"/>
            <a:ext cx="382219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Console.WriteLine("Nicht bestanden");</a:t>
            </a:r>
            <a:endParaRPr lang="en-US" sz="1050" dirty="0"/>
          </a:p>
        </p:txBody>
      </p:sp>
      <p:sp>
        <p:nvSpPr>
          <p:cNvPr id="20" name="Text 18"/>
          <p:cNvSpPr/>
          <p:nvPr/>
        </p:nvSpPr>
        <p:spPr>
          <a:xfrm>
            <a:off x="347472" y="2852928"/>
            <a:ext cx="382219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a:t>
            </a:r>
            <a:endParaRPr lang="en-US" sz="1050" dirty="0"/>
          </a:p>
        </p:txBody>
      </p:sp>
      <p:sp>
        <p:nvSpPr>
          <p:cNvPr id="21" name="Shape 19"/>
          <p:cNvSpPr/>
          <p:nvPr/>
        </p:nvSpPr>
        <p:spPr>
          <a:xfrm>
            <a:off x="274320" y="3182112"/>
            <a:ext cx="3931920" cy="566928"/>
          </a:xfrm>
          <a:prstGeom prst="rect">
            <a:avLst/>
          </a:prstGeom>
          <a:solidFill>
            <a:srgbClr val="D6E4F0"/>
          </a:solidFill>
          <a:ln/>
        </p:spPr>
      </p:sp>
      <p:sp>
        <p:nvSpPr>
          <p:cNvPr id="22" name="Text 20"/>
          <p:cNvSpPr/>
          <p:nvPr/>
        </p:nvSpPr>
        <p:spPr>
          <a:xfrm>
            <a:off x="347472" y="3200400"/>
            <a:ext cx="3822192" cy="530352"/>
          </a:xfrm>
          <a:prstGeom prst="rect">
            <a:avLst/>
          </a:prstGeom>
          <a:noFill/>
          <a:ln/>
        </p:spPr>
        <p:txBody>
          <a:bodyPr wrap="square" rtlCol="0" anchor="ctr"/>
          <a:lstStyle/>
          <a:p>
            <a:pPr marL="0" indent="0">
              <a:buNone/>
            </a:pPr>
            <a:r>
              <a:rPr lang="en-US" sz="1100" dirty="0">
                <a:solidFill>
                  <a:srgbClr val="003366"/>
                </a:solidFill>
                <a:latin typeface="Calibri" pitchFamily="34" charset="0"/>
                <a:ea typeface="Calibri" pitchFamily="34" charset="-122"/>
                <a:cs typeface="Calibri" pitchFamily="34" charset="-120"/>
              </a:rPr>
              <a:t>Bedingung muss boolean-Ausdruck sein (true/false)</a:t>
            </a:r>
            <a:endParaRPr lang="en-US" sz="1100" dirty="0"/>
          </a:p>
          <a:p>
            <a:pPr marL="0" indent="0">
              <a:buNone/>
            </a:pPr>
            <a:r>
              <a:rPr lang="en-US" sz="1100" dirty="0">
                <a:solidFill>
                  <a:srgbClr val="003366"/>
                </a:solidFill>
                <a:latin typeface="Calibri" pitchFamily="34" charset="0"/>
                <a:ea typeface="Calibri" pitchFamily="34" charset="-122"/>
                <a:cs typeface="Calibri" pitchFamily="34" charset="-120"/>
              </a:rPr>
              <a:t>Else ist optional – else if beliebig oft wiederholbar</a:t>
            </a:r>
            <a:endParaRPr lang="en-US" sz="1100" dirty="0"/>
          </a:p>
        </p:txBody>
      </p:sp>
      <p:sp>
        <p:nvSpPr>
          <p:cNvPr id="23" name="Shape 21"/>
          <p:cNvSpPr/>
          <p:nvPr/>
        </p:nvSpPr>
        <p:spPr>
          <a:xfrm>
            <a:off x="4572000" y="1097280"/>
            <a:ext cx="4206240" cy="347472"/>
          </a:xfrm>
          <a:prstGeom prst="rect">
            <a:avLst/>
          </a:prstGeom>
          <a:solidFill>
            <a:srgbClr val="0066AA"/>
          </a:solidFill>
          <a:ln/>
        </p:spPr>
      </p:sp>
      <p:sp>
        <p:nvSpPr>
          <p:cNvPr id="24" name="Text 22"/>
          <p:cNvSpPr/>
          <p:nvPr/>
        </p:nvSpPr>
        <p:spPr>
          <a:xfrm>
            <a:off x="4645152" y="1097280"/>
            <a:ext cx="4096512" cy="347472"/>
          </a:xfrm>
          <a:prstGeom prst="rect">
            <a:avLst/>
          </a:prstGeom>
          <a:noFill/>
          <a:ln/>
        </p:spPr>
        <p:txBody>
          <a:bodyPr wrap="square"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switch / case</a:t>
            </a:r>
            <a:endParaRPr lang="en-US" sz="1300" dirty="0"/>
          </a:p>
        </p:txBody>
      </p:sp>
      <p:sp>
        <p:nvSpPr>
          <p:cNvPr id="25" name="Shape 23"/>
          <p:cNvSpPr/>
          <p:nvPr/>
        </p:nvSpPr>
        <p:spPr>
          <a:xfrm>
            <a:off x="4572000" y="1481328"/>
            <a:ext cx="4206240" cy="1664208"/>
          </a:xfrm>
          <a:prstGeom prst="rect">
            <a:avLst/>
          </a:prstGeom>
          <a:solidFill>
            <a:srgbClr val="1A1A2E"/>
          </a:solidFill>
          <a:ln/>
          <a:effectLst>
            <a:outerShdw blurRad="50800" dist="25400" dir="8100000" algn="bl" rotWithShape="0">
              <a:srgbClr val="000000">
                <a:alpha val="12000"/>
              </a:srgbClr>
            </a:outerShdw>
          </a:effectLst>
        </p:spPr>
      </p:sp>
      <p:sp>
        <p:nvSpPr>
          <p:cNvPr id="26" name="Text 24"/>
          <p:cNvSpPr/>
          <p:nvPr/>
        </p:nvSpPr>
        <p:spPr>
          <a:xfrm>
            <a:off x="4645152" y="1536192"/>
            <a:ext cx="409651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switch (wochentag) {</a:t>
            </a:r>
            <a:endParaRPr lang="en-US" sz="1050" dirty="0"/>
          </a:p>
        </p:txBody>
      </p:sp>
      <p:sp>
        <p:nvSpPr>
          <p:cNvPr id="27" name="Text 25"/>
          <p:cNvSpPr/>
          <p:nvPr/>
        </p:nvSpPr>
        <p:spPr>
          <a:xfrm>
            <a:off x="4645152" y="1755648"/>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case 1: tag="Mo"; break;</a:t>
            </a:r>
            <a:endParaRPr lang="en-US" sz="1050" dirty="0"/>
          </a:p>
        </p:txBody>
      </p:sp>
      <p:sp>
        <p:nvSpPr>
          <p:cNvPr id="28" name="Text 26"/>
          <p:cNvSpPr/>
          <p:nvPr/>
        </p:nvSpPr>
        <p:spPr>
          <a:xfrm>
            <a:off x="4645152" y="1975104"/>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case 2: tag="Di"; break;</a:t>
            </a:r>
            <a:endParaRPr lang="en-US" sz="1050" dirty="0"/>
          </a:p>
        </p:txBody>
      </p:sp>
      <p:sp>
        <p:nvSpPr>
          <p:cNvPr id="29" name="Text 27"/>
          <p:cNvSpPr/>
          <p:nvPr/>
        </p:nvSpPr>
        <p:spPr>
          <a:xfrm>
            <a:off x="4645152" y="2194560"/>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case 6: tag="Sa"; break;</a:t>
            </a:r>
            <a:endParaRPr lang="en-US" sz="1050" dirty="0"/>
          </a:p>
        </p:txBody>
      </p:sp>
      <p:sp>
        <p:nvSpPr>
          <p:cNvPr id="30" name="Text 28"/>
          <p:cNvSpPr/>
          <p:nvPr/>
        </p:nvSpPr>
        <p:spPr>
          <a:xfrm>
            <a:off x="4645152" y="2414016"/>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case 7: tag="So"; break;</a:t>
            </a:r>
            <a:endParaRPr lang="en-US" sz="1050" dirty="0"/>
          </a:p>
        </p:txBody>
      </p:sp>
      <p:sp>
        <p:nvSpPr>
          <p:cNvPr id="31" name="Text 29"/>
          <p:cNvSpPr/>
          <p:nvPr/>
        </p:nvSpPr>
        <p:spPr>
          <a:xfrm>
            <a:off x="4645152" y="2633472"/>
            <a:ext cx="4096512" cy="210312"/>
          </a:xfrm>
          <a:prstGeom prst="rect">
            <a:avLst/>
          </a:prstGeom>
          <a:noFill/>
          <a:ln/>
        </p:spPr>
        <p:txBody>
          <a:bodyPr wrap="square" rtlCol="0" anchor="ctr"/>
          <a:lstStyle/>
          <a:p>
            <a:pPr marL="0" indent="0">
              <a:buNone/>
            </a:pPr>
            <a:r>
              <a:rPr lang="en-US" sz="1050" dirty="0">
                <a:solidFill>
                  <a:srgbClr val="FFFFFF"/>
                </a:solidFill>
                <a:latin typeface="Consolas" pitchFamily="34" charset="0"/>
                <a:ea typeface="Consolas" pitchFamily="34" charset="-122"/>
                <a:cs typeface="Consolas" pitchFamily="34" charset="-120"/>
              </a:rPr>
              <a:t>  default: tag="---"; break;</a:t>
            </a:r>
            <a:endParaRPr lang="en-US" sz="1050" dirty="0"/>
          </a:p>
        </p:txBody>
      </p:sp>
      <p:sp>
        <p:nvSpPr>
          <p:cNvPr id="32" name="Text 30"/>
          <p:cNvSpPr/>
          <p:nvPr/>
        </p:nvSpPr>
        <p:spPr>
          <a:xfrm>
            <a:off x="4645152" y="2852928"/>
            <a:ext cx="4096512" cy="210312"/>
          </a:xfrm>
          <a:prstGeom prst="rect">
            <a:avLst/>
          </a:prstGeom>
          <a:noFill/>
          <a:ln/>
        </p:spPr>
        <p:txBody>
          <a:bodyPr wrap="square" rtlCol="0" anchor="ctr"/>
          <a:lstStyle/>
          <a:p>
            <a:pPr marL="0" indent="0">
              <a:buNone/>
            </a:pPr>
            <a:r>
              <a:rPr lang="en-US" sz="1050" dirty="0">
                <a:solidFill>
                  <a:srgbClr val="F0A500"/>
                </a:solidFill>
                <a:latin typeface="Consolas" pitchFamily="34" charset="0"/>
                <a:ea typeface="Consolas" pitchFamily="34" charset="-122"/>
                <a:cs typeface="Consolas" pitchFamily="34" charset="-120"/>
              </a:rPr>
              <a:t>}</a:t>
            </a:r>
            <a:endParaRPr lang="en-US" sz="1050" dirty="0"/>
          </a:p>
        </p:txBody>
      </p:sp>
      <p:sp>
        <p:nvSpPr>
          <p:cNvPr id="33" name="Shape 31"/>
          <p:cNvSpPr/>
          <p:nvPr/>
        </p:nvSpPr>
        <p:spPr>
          <a:xfrm>
            <a:off x="4572000" y="3182112"/>
            <a:ext cx="4206240" cy="566928"/>
          </a:xfrm>
          <a:prstGeom prst="rect">
            <a:avLst/>
          </a:prstGeom>
          <a:solidFill>
            <a:srgbClr val="D6E4F0"/>
          </a:solidFill>
          <a:ln/>
        </p:spPr>
      </p:sp>
      <p:sp>
        <p:nvSpPr>
          <p:cNvPr id="34" name="Text 32"/>
          <p:cNvSpPr/>
          <p:nvPr/>
        </p:nvSpPr>
        <p:spPr>
          <a:xfrm>
            <a:off x="4645152" y="3200400"/>
            <a:ext cx="4096512" cy="530352"/>
          </a:xfrm>
          <a:prstGeom prst="rect">
            <a:avLst/>
          </a:prstGeom>
          <a:noFill/>
          <a:ln/>
        </p:spPr>
        <p:txBody>
          <a:bodyPr wrap="square" rtlCol="0" anchor="ctr"/>
          <a:lstStyle/>
          <a:p>
            <a:pPr marL="0" indent="0">
              <a:buNone/>
            </a:pPr>
            <a:r>
              <a:rPr lang="en-US" sz="1100" dirty="0">
                <a:solidFill>
                  <a:srgbClr val="003366"/>
                </a:solidFill>
                <a:latin typeface="Calibri" pitchFamily="34" charset="0"/>
                <a:ea typeface="Calibri" pitchFamily="34" charset="-122"/>
                <a:cs typeface="Calibri" pitchFamily="34" charset="-120"/>
              </a:rPr>
              <a:t>switch für viele feste Werte übersichtlicher als if-else</a:t>
            </a:r>
            <a:endParaRPr lang="en-US" sz="1100" dirty="0"/>
          </a:p>
          <a:p>
            <a:pPr marL="0" indent="0">
              <a:buNone/>
            </a:pPr>
            <a:r>
              <a:rPr lang="en-US" sz="1100" dirty="0">
                <a:solidFill>
                  <a:srgbClr val="003366"/>
                </a:solidFill>
                <a:latin typeface="Calibri" pitchFamily="34" charset="0"/>
                <a:ea typeface="Calibri" pitchFamily="34" charset="-122"/>
                <a:cs typeface="Calibri" pitchFamily="34" charset="-120"/>
              </a:rPr>
              <a:t>break verhindert Durchfallen in nächsten case-Block</a:t>
            </a:r>
            <a:endParaRPr lang="en-US" sz="1100" dirty="0"/>
          </a:p>
        </p:txBody>
      </p:sp>
      <p:sp>
        <p:nvSpPr>
          <p:cNvPr id="35" name="Shape 33"/>
          <p:cNvSpPr/>
          <p:nvPr/>
        </p:nvSpPr>
        <p:spPr>
          <a:xfrm>
            <a:off x="274320" y="3840480"/>
            <a:ext cx="8503920" cy="320040"/>
          </a:xfrm>
          <a:prstGeom prst="rect">
            <a:avLst/>
          </a:prstGeom>
          <a:solidFill>
            <a:srgbClr val="F0A500"/>
          </a:solidFill>
          <a:ln/>
        </p:spPr>
      </p:sp>
      <p:sp>
        <p:nvSpPr>
          <p:cNvPr id="36" name="Text 34"/>
          <p:cNvSpPr/>
          <p:nvPr/>
        </p:nvSpPr>
        <p:spPr>
          <a:xfrm>
            <a:off x="365760" y="3840480"/>
            <a:ext cx="8321040" cy="320040"/>
          </a:xfrm>
          <a:prstGeom prst="rect">
            <a:avLst/>
          </a:prstGeom>
          <a:noFill/>
          <a:ln/>
        </p:spPr>
        <p:txBody>
          <a:bodyPr wrap="square" rtlCol="0" anchor="ctr"/>
          <a:lstStyle/>
          <a:p>
            <a:pPr marL="0" indent="0">
              <a:buNone/>
            </a:pPr>
            <a:r>
              <a:rPr lang="en-US" sz="1150" b="1" dirty="0">
                <a:solidFill>
                  <a:srgbClr val="003366"/>
                </a:solidFill>
                <a:latin typeface="Calibri" pitchFamily="34" charset="0"/>
                <a:ea typeface="Calibri" pitchFamily="34" charset="-122"/>
                <a:cs typeface="Calibri" pitchFamily="34" charset="-120"/>
              </a:rPr>
              <a:t>Ternärer Operator:  string result = (x &gt; 0) ? "positiv" : "nicht positiv";</a:t>
            </a:r>
            <a:endParaRPr lang="en-US" sz="11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Kontrollstrukturen: Schleifen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11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Schleifen wiederholen Anweisungen – solange eine Bedingung erfüllt ist</a:t>
            </a:r>
            <a:endParaRPr lang="en-US" sz="1200" dirty="0"/>
          </a:p>
        </p:txBody>
      </p:sp>
      <p:sp>
        <p:nvSpPr>
          <p:cNvPr id="11" name="Shape 9"/>
          <p:cNvSpPr/>
          <p:nvPr/>
        </p:nvSpPr>
        <p:spPr>
          <a:xfrm>
            <a:off x="274320" y="1078992"/>
            <a:ext cx="2743200" cy="347472"/>
          </a:xfrm>
          <a:prstGeom prst="rect">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47472" y="1078992"/>
            <a:ext cx="2606040" cy="34747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for-Schleife</a:t>
            </a:r>
            <a:endParaRPr lang="en-US" sz="1200" dirty="0"/>
          </a:p>
        </p:txBody>
      </p:sp>
      <p:sp>
        <p:nvSpPr>
          <p:cNvPr id="13" name="Shape 11"/>
          <p:cNvSpPr/>
          <p:nvPr/>
        </p:nvSpPr>
        <p:spPr>
          <a:xfrm>
            <a:off x="274320" y="1453896"/>
            <a:ext cx="2743200" cy="292608"/>
          </a:xfrm>
          <a:prstGeom prst="rect">
            <a:avLst/>
          </a:prstGeom>
          <a:solidFill>
            <a:srgbClr val="D6E4F0"/>
          </a:solidFill>
          <a:ln/>
        </p:spPr>
      </p:sp>
      <p:sp>
        <p:nvSpPr>
          <p:cNvPr id="14" name="Text 12"/>
          <p:cNvSpPr/>
          <p:nvPr/>
        </p:nvSpPr>
        <p:spPr>
          <a:xfrm>
            <a:off x="347472" y="1453896"/>
            <a:ext cx="2606040" cy="292608"/>
          </a:xfrm>
          <a:prstGeom prst="rect">
            <a:avLst/>
          </a:prstGeom>
          <a:noFill/>
          <a:ln/>
        </p:spPr>
        <p:txBody>
          <a:bodyPr wrap="square" rtlCol="0" anchor="ctr"/>
          <a:lstStyle/>
          <a:p>
            <a:pPr marL="0" indent="0">
              <a:buNone/>
            </a:pPr>
            <a:r>
              <a:rPr lang="en-US" sz="1050" dirty="0">
                <a:solidFill>
                  <a:srgbClr val="003366"/>
                </a:solidFill>
                <a:latin typeface="Calibri" pitchFamily="34" charset="0"/>
                <a:ea typeface="Calibri" pitchFamily="34" charset="-122"/>
                <a:cs typeface="Calibri" pitchFamily="34" charset="-120"/>
              </a:rPr>
              <a:t>Anzahl Durchläufe bekannt</a:t>
            </a:r>
            <a:endParaRPr lang="en-US" sz="1050" dirty="0"/>
          </a:p>
        </p:txBody>
      </p:sp>
      <p:sp>
        <p:nvSpPr>
          <p:cNvPr id="15" name="Shape 13"/>
          <p:cNvSpPr/>
          <p:nvPr/>
        </p:nvSpPr>
        <p:spPr>
          <a:xfrm>
            <a:off x="274320" y="1773936"/>
            <a:ext cx="2743200" cy="1234440"/>
          </a:xfrm>
          <a:prstGeom prst="rect">
            <a:avLst/>
          </a:prstGeom>
          <a:solidFill>
            <a:srgbClr val="1A1A2E"/>
          </a:solidFill>
          <a:ln/>
          <a:effectLst>
            <a:outerShdw blurRad="50800" dist="25400" dir="8100000" algn="bl" rotWithShape="0">
              <a:srgbClr val="000000">
                <a:alpha val="12000"/>
              </a:srgbClr>
            </a:outerShdw>
          </a:effectLst>
        </p:spPr>
      </p:sp>
      <p:sp>
        <p:nvSpPr>
          <p:cNvPr id="16" name="Text 14"/>
          <p:cNvSpPr/>
          <p:nvPr/>
        </p:nvSpPr>
        <p:spPr>
          <a:xfrm>
            <a:off x="329184" y="1810512"/>
            <a:ext cx="263347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for (int i=0; i&lt;5; i++) {</a:t>
            </a:r>
            <a:endParaRPr lang="en-US" sz="1000" dirty="0"/>
          </a:p>
        </p:txBody>
      </p:sp>
      <p:sp>
        <p:nvSpPr>
          <p:cNvPr id="17" name="Text 15"/>
          <p:cNvSpPr/>
          <p:nvPr/>
        </p:nvSpPr>
        <p:spPr>
          <a:xfrm>
            <a:off x="329184" y="20391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Console.WriteLine(i);</a:t>
            </a:r>
            <a:endParaRPr lang="en-US" sz="1000" dirty="0"/>
          </a:p>
        </p:txBody>
      </p:sp>
      <p:sp>
        <p:nvSpPr>
          <p:cNvPr id="18" name="Text 16"/>
          <p:cNvSpPr/>
          <p:nvPr/>
        </p:nvSpPr>
        <p:spPr>
          <a:xfrm>
            <a:off x="329184" y="2267712"/>
            <a:ext cx="263347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a:t>
            </a:r>
            <a:endParaRPr lang="en-US" sz="1000" dirty="0"/>
          </a:p>
        </p:txBody>
      </p:sp>
      <p:sp>
        <p:nvSpPr>
          <p:cNvPr id="19" name="Text 17"/>
          <p:cNvSpPr/>
          <p:nvPr/>
        </p:nvSpPr>
        <p:spPr>
          <a:xfrm>
            <a:off x="329184" y="24963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Ausgabe: 0 1 2 3 4</a:t>
            </a:r>
            <a:endParaRPr lang="en-US" sz="1000" dirty="0"/>
          </a:p>
        </p:txBody>
      </p:sp>
      <p:sp>
        <p:nvSpPr>
          <p:cNvPr id="20" name="Shape 18"/>
          <p:cNvSpPr/>
          <p:nvPr/>
        </p:nvSpPr>
        <p:spPr>
          <a:xfrm>
            <a:off x="3154680" y="1078992"/>
            <a:ext cx="2743200" cy="347472"/>
          </a:xfrm>
          <a:prstGeom prst="rect">
            <a:avLst/>
          </a:prstGeom>
          <a:solidFill>
            <a:srgbClr val="0066AA"/>
          </a:solidFill>
          <a:ln/>
          <a:effectLst>
            <a:outerShdw blurRad="50800" dist="25400" dir="8100000" algn="bl" rotWithShape="0">
              <a:srgbClr val="000000">
                <a:alpha val="12000"/>
              </a:srgbClr>
            </a:outerShdw>
          </a:effectLst>
        </p:spPr>
      </p:sp>
      <p:sp>
        <p:nvSpPr>
          <p:cNvPr id="21" name="Text 19"/>
          <p:cNvSpPr/>
          <p:nvPr/>
        </p:nvSpPr>
        <p:spPr>
          <a:xfrm>
            <a:off x="3227832" y="1078992"/>
            <a:ext cx="2606040" cy="34747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while-Schleife</a:t>
            </a:r>
            <a:endParaRPr lang="en-US" sz="1200" dirty="0"/>
          </a:p>
        </p:txBody>
      </p:sp>
      <p:sp>
        <p:nvSpPr>
          <p:cNvPr id="22" name="Shape 20"/>
          <p:cNvSpPr/>
          <p:nvPr/>
        </p:nvSpPr>
        <p:spPr>
          <a:xfrm>
            <a:off x="3154680" y="1453896"/>
            <a:ext cx="2743200" cy="292608"/>
          </a:xfrm>
          <a:prstGeom prst="rect">
            <a:avLst/>
          </a:prstGeom>
          <a:solidFill>
            <a:srgbClr val="D6E4F0"/>
          </a:solidFill>
          <a:ln/>
        </p:spPr>
      </p:sp>
      <p:sp>
        <p:nvSpPr>
          <p:cNvPr id="23" name="Text 21"/>
          <p:cNvSpPr/>
          <p:nvPr/>
        </p:nvSpPr>
        <p:spPr>
          <a:xfrm>
            <a:off x="3227832" y="1453896"/>
            <a:ext cx="2606040" cy="292608"/>
          </a:xfrm>
          <a:prstGeom prst="rect">
            <a:avLst/>
          </a:prstGeom>
          <a:noFill/>
          <a:ln/>
        </p:spPr>
        <p:txBody>
          <a:bodyPr wrap="square" rtlCol="0" anchor="ctr"/>
          <a:lstStyle/>
          <a:p>
            <a:pPr marL="0" indent="0">
              <a:buNone/>
            </a:pPr>
            <a:r>
              <a:rPr lang="en-US" sz="1050" dirty="0">
                <a:solidFill>
                  <a:srgbClr val="003366"/>
                </a:solidFill>
                <a:latin typeface="Calibri" pitchFamily="34" charset="0"/>
                <a:ea typeface="Calibri" pitchFamily="34" charset="-122"/>
                <a:cs typeface="Calibri" pitchFamily="34" charset="-120"/>
              </a:rPr>
              <a:t>Bedingung vorher prüfen</a:t>
            </a:r>
            <a:endParaRPr lang="en-US" sz="1050" dirty="0"/>
          </a:p>
        </p:txBody>
      </p:sp>
      <p:sp>
        <p:nvSpPr>
          <p:cNvPr id="24" name="Shape 22"/>
          <p:cNvSpPr/>
          <p:nvPr/>
        </p:nvSpPr>
        <p:spPr>
          <a:xfrm>
            <a:off x="3154680" y="1773936"/>
            <a:ext cx="2743200" cy="1234440"/>
          </a:xfrm>
          <a:prstGeom prst="rect">
            <a:avLst/>
          </a:prstGeom>
          <a:solidFill>
            <a:srgbClr val="1A1A2E"/>
          </a:solidFill>
          <a:ln/>
          <a:effectLst>
            <a:outerShdw blurRad="50800" dist="25400" dir="8100000" algn="bl" rotWithShape="0">
              <a:srgbClr val="000000">
                <a:alpha val="12000"/>
              </a:srgbClr>
            </a:outerShdw>
          </a:effectLst>
        </p:spPr>
      </p:sp>
      <p:sp>
        <p:nvSpPr>
          <p:cNvPr id="25" name="Text 23"/>
          <p:cNvSpPr/>
          <p:nvPr/>
        </p:nvSpPr>
        <p:spPr>
          <a:xfrm>
            <a:off x="3209544" y="18105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int i = 0;</a:t>
            </a:r>
            <a:endParaRPr lang="en-US" sz="1000" dirty="0"/>
          </a:p>
        </p:txBody>
      </p:sp>
      <p:sp>
        <p:nvSpPr>
          <p:cNvPr id="26" name="Text 24"/>
          <p:cNvSpPr/>
          <p:nvPr/>
        </p:nvSpPr>
        <p:spPr>
          <a:xfrm>
            <a:off x="3209544" y="2039112"/>
            <a:ext cx="263347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while (i &lt; 5) {</a:t>
            </a:r>
            <a:endParaRPr lang="en-US" sz="1000" dirty="0"/>
          </a:p>
        </p:txBody>
      </p:sp>
      <p:sp>
        <p:nvSpPr>
          <p:cNvPr id="27" name="Text 25"/>
          <p:cNvSpPr/>
          <p:nvPr/>
        </p:nvSpPr>
        <p:spPr>
          <a:xfrm>
            <a:off x="3209544" y="22677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Console.WriteLine(i);</a:t>
            </a:r>
            <a:endParaRPr lang="en-US" sz="1000" dirty="0"/>
          </a:p>
        </p:txBody>
      </p:sp>
      <p:sp>
        <p:nvSpPr>
          <p:cNvPr id="28" name="Text 26"/>
          <p:cNvSpPr/>
          <p:nvPr/>
        </p:nvSpPr>
        <p:spPr>
          <a:xfrm>
            <a:off x="3209544" y="2496312"/>
            <a:ext cx="263347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i++;</a:t>
            </a:r>
            <a:endParaRPr lang="en-US" sz="1000" dirty="0"/>
          </a:p>
        </p:txBody>
      </p:sp>
      <p:sp>
        <p:nvSpPr>
          <p:cNvPr id="29" name="Text 27"/>
          <p:cNvSpPr/>
          <p:nvPr/>
        </p:nvSpPr>
        <p:spPr>
          <a:xfrm>
            <a:off x="3209544" y="2724912"/>
            <a:ext cx="263347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a:t>
            </a:r>
            <a:endParaRPr lang="en-US" sz="1000" dirty="0"/>
          </a:p>
        </p:txBody>
      </p:sp>
      <p:sp>
        <p:nvSpPr>
          <p:cNvPr id="30" name="Shape 28"/>
          <p:cNvSpPr/>
          <p:nvPr/>
        </p:nvSpPr>
        <p:spPr>
          <a:xfrm>
            <a:off x="6035040" y="1078992"/>
            <a:ext cx="2834640" cy="347472"/>
          </a:xfrm>
          <a:prstGeom prst="rect">
            <a:avLst/>
          </a:prstGeom>
          <a:solidFill>
            <a:srgbClr val="0077AA"/>
          </a:solidFill>
          <a:ln/>
          <a:effectLst>
            <a:outerShdw blurRad="50800" dist="25400" dir="8100000" algn="bl" rotWithShape="0">
              <a:srgbClr val="000000">
                <a:alpha val="12000"/>
              </a:srgbClr>
            </a:outerShdw>
          </a:effectLst>
        </p:spPr>
      </p:sp>
      <p:sp>
        <p:nvSpPr>
          <p:cNvPr id="31" name="Text 29"/>
          <p:cNvSpPr/>
          <p:nvPr/>
        </p:nvSpPr>
        <p:spPr>
          <a:xfrm>
            <a:off x="6108192" y="1078992"/>
            <a:ext cx="2697480" cy="34747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do-while-Schleife</a:t>
            </a:r>
            <a:endParaRPr lang="en-US" sz="1200" dirty="0"/>
          </a:p>
        </p:txBody>
      </p:sp>
      <p:sp>
        <p:nvSpPr>
          <p:cNvPr id="32" name="Shape 30"/>
          <p:cNvSpPr/>
          <p:nvPr/>
        </p:nvSpPr>
        <p:spPr>
          <a:xfrm>
            <a:off x="6035040" y="1453896"/>
            <a:ext cx="2834640" cy="292608"/>
          </a:xfrm>
          <a:prstGeom prst="rect">
            <a:avLst/>
          </a:prstGeom>
          <a:solidFill>
            <a:srgbClr val="D6E4F0"/>
          </a:solidFill>
          <a:ln/>
        </p:spPr>
      </p:sp>
      <p:sp>
        <p:nvSpPr>
          <p:cNvPr id="33" name="Text 31"/>
          <p:cNvSpPr/>
          <p:nvPr/>
        </p:nvSpPr>
        <p:spPr>
          <a:xfrm>
            <a:off x="6108192" y="1453896"/>
            <a:ext cx="2697480" cy="292608"/>
          </a:xfrm>
          <a:prstGeom prst="rect">
            <a:avLst/>
          </a:prstGeom>
          <a:noFill/>
          <a:ln/>
        </p:spPr>
        <p:txBody>
          <a:bodyPr wrap="square" rtlCol="0" anchor="ctr"/>
          <a:lstStyle/>
          <a:p>
            <a:pPr marL="0" indent="0">
              <a:buNone/>
            </a:pPr>
            <a:r>
              <a:rPr lang="en-US" sz="1050" dirty="0">
                <a:solidFill>
                  <a:srgbClr val="003366"/>
                </a:solidFill>
                <a:latin typeface="Calibri" pitchFamily="34" charset="0"/>
                <a:ea typeface="Calibri" pitchFamily="34" charset="-122"/>
                <a:cs typeface="Calibri" pitchFamily="34" charset="-120"/>
              </a:rPr>
              <a:t>Mind. 1× ausführen</a:t>
            </a:r>
            <a:endParaRPr lang="en-US" sz="1050" dirty="0"/>
          </a:p>
        </p:txBody>
      </p:sp>
      <p:sp>
        <p:nvSpPr>
          <p:cNvPr id="34" name="Shape 32"/>
          <p:cNvSpPr/>
          <p:nvPr/>
        </p:nvSpPr>
        <p:spPr>
          <a:xfrm>
            <a:off x="6035040" y="1773936"/>
            <a:ext cx="2834640" cy="1234440"/>
          </a:xfrm>
          <a:prstGeom prst="rect">
            <a:avLst/>
          </a:prstGeom>
          <a:solidFill>
            <a:srgbClr val="1A1A2E"/>
          </a:solidFill>
          <a:ln/>
          <a:effectLst>
            <a:outerShdw blurRad="50800" dist="25400" dir="8100000" algn="bl" rotWithShape="0">
              <a:srgbClr val="000000">
                <a:alpha val="12000"/>
              </a:srgbClr>
            </a:outerShdw>
          </a:effectLst>
        </p:spPr>
      </p:sp>
      <p:sp>
        <p:nvSpPr>
          <p:cNvPr id="35" name="Text 33"/>
          <p:cNvSpPr/>
          <p:nvPr/>
        </p:nvSpPr>
        <p:spPr>
          <a:xfrm>
            <a:off x="6089904" y="1810512"/>
            <a:ext cx="272491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int i = 0;</a:t>
            </a:r>
            <a:endParaRPr lang="en-US" sz="1000" dirty="0"/>
          </a:p>
        </p:txBody>
      </p:sp>
      <p:sp>
        <p:nvSpPr>
          <p:cNvPr id="36" name="Text 34"/>
          <p:cNvSpPr/>
          <p:nvPr/>
        </p:nvSpPr>
        <p:spPr>
          <a:xfrm>
            <a:off x="6089904" y="2039112"/>
            <a:ext cx="272491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do {</a:t>
            </a:r>
            <a:endParaRPr lang="en-US" sz="1000" dirty="0"/>
          </a:p>
        </p:txBody>
      </p:sp>
      <p:sp>
        <p:nvSpPr>
          <p:cNvPr id="37" name="Text 35"/>
          <p:cNvSpPr/>
          <p:nvPr/>
        </p:nvSpPr>
        <p:spPr>
          <a:xfrm>
            <a:off x="6089904" y="2267712"/>
            <a:ext cx="272491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Console.WriteLine(i);</a:t>
            </a:r>
            <a:endParaRPr lang="en-US" sz="1000" dirty="0"/>
          </a:p>
        </p:txBody>
      </p:sp>
      <p:sp>
        <p:nvSpPr>
          <p:cNvPr id="38" name="Text 36"/>
          <p:cNvSpPr/>
          <p:nvPr/>
        </p:nvSpPr>
        <p:spPr>
          <a:xfrm>
            <a:off x="6089904" y="2496312"/>
            <a:ext cx="2724912" cy="219456"/>
          </a:xfrm>
          <a:prstGeom prst="rect">
            <a:avLst/>
          </a:prstGeom>
          <a:noFill/>
          <a:ln/>
        </p:spPr>
        <p:txBody>
          <a:bodyPr wrap="square" rtlCol="0" anchor="ctr"/>
          <a:lstStyle/>
          <a:p>
            <a:pPr marL="0" indent="0">
              <a:buNone/>
            </a:pPr>
            <a:r>
              <a:rPr lang="en-US" sz="1000" dirty="0">
                <a:solidFill>
                  <a:srgbClr val="FFFFFF"/>
                </a:solidFill>
                <a:latin typeface="Consolas" pitchFamily="34" charset="0"/>
                <a:ea typeface="Consolas" pitchFamily="34" charset="-122"/>
                <a:cs typeface="Consolas" pitchFamily="34" charset="-120"/>
              </a:rPr>
              <a:t>  i++;</a:t>
            </a:r>
            <a:endParaRPr lang="en-US" sz="1000" dirty="0"/>
          </a:p>
        </p:txBody>
      </p:sp>
      <p:sp>
        <p:nvSpPr>
          <p:cNvPr id="39" name="Text 37"/>
          <p:cNvSpPr/>
          <p:nvPr/>
        </p:nvSpPr>
        <p:spPr>
          <a:xfrm>
            <a:off x="6089904" y="2724912"/>
            <a:ext cx="2724912" cy="219456"/>
          </a:xfrm>
          <a:prstGeom prst="rect">
            <a:avLst/>
          </a:prstGeom>
          <a:noFill/>
          <a:ln/>
        </p:spPr>
        <p:txBody>
          <a:bodyPr wrap="square" rtlCol="0" anchor="ctr"/>
          <a:lstStyle/>
          <a:p>
            <a:pPr marL="0" indent="0">
              <a:buNone/>
            </a:pPr>
            <a:r>
              <a:rPr lang="en-US" sz="1000" dirty="0">
                <a:solidFill>
                  <a:srgbClr val="F0A500"/>
                </a:solidFill>
                <a:latin typeface="Consolas" pitchFamily="34" charset="0"/>
                <a:ea typeface="Consolas" pitchFamily="34" charset="-122"/>
                <a:cs typeface="Consolas" pitchFamily="34" charset="-120"/>
              </a:rPr>
              <a:t>} while (i &lt; 5);</a:t>
            </a:r>
            <a:endParaRPr lang="en-US" sz="1000" dirty="0"/>
          </a:p>
        </p:txBody>
      </p:sp>
      <p:sp>
        <p:nvSpPr>
          <p:cNvPr id="40" name="Shape 38"/>
          <p:cNvSpPr/>
          <p:nvPr/>
        </p:nvSpPr>
        <p:spPr>
          <a:xfrm>
            <a:off x="274320" y="3090672"/>
            <a:ext cx="8503920" cy="320040"/>
          </a:xfrm>
          <a:prstGeom prst="rect">
            <a:avLst/>
          </a:prstGeom>
          <a:solidFill>
            <a:srgbClr val="003366"/>
          </a:solidFill>
          <a:ln/>
        </p:spPr>
      </p:sp>
      <p:sp>
        <p:nvSpPr>
          <p:cNvPr id="41" name="Text 39"/>
          <p:cNvSpPr/>
          <p:nvPr/>
        </p:nvSpPr>
        <p:spPr>
          <a:xfrm>
            <a:off x="365760" y="3090672"/>
            <a:ext cx="832104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Wann welche Schleife?</a:t>
            </a:r>
            <a:endParaRPr lang="en-US" sz="1200" dirty="0"/>
          </a:p>
        </p:txBody>
      </p:sp>
      <p:sp>
        <p:nvSpPr>
          <p:cNvPr id="42" name="Shape 40"/>
          <p:cNvSpPr/>
          <p:nvPr/>
        </p:nvSpPr>
        <p:spPr>
          <a:xfrm>
            <a:off x="274320" y="3456432"/>
            <a:ext cx="914400" cy="356616"/>
          </a:xfrm>
          <a:prstGeom prst="rect">
            <a:avLst/>
          </a:prstGeom>
          <a:solidFill>
            <a:srgbClr val="003366"/>
          </a:solidFill>
          <a:ln/>
        </p:spPr>
      </p:sp>
      <p:sp>
        <p:nvSpPr>
          <p:cNvPr id="43" name="Text 41"/>
          <p:cNvSpPr/>
          <p:nvPr/>
        </p:nvSpPr>
        <p:spPr>
          <a:xfrm>
            <a:off x="274320" y="3456432"/>
            <a:ext cx="914400" cy="356616"/>
          </a:xfrm>
          <a:prstGeom prst="rect">
            <a:avLst/>
          </a:prstGeom>
          <a:noFill/>
          <a:ln/>
        </p:spPr>
        <p:txBody>
          <a:bodyPr wrap="square" lIns="0" tIns="0" rIns="0" bIns="0"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for</a:t>
            </a:r>
            <a:endParaRPr lang="en-US" sz="1200" dirty="0"/>
          </a:p>
        </p:txBody>
      </p:sp>
      <p:sp>
        <p:nvSpPr>
          <p:cNvPr id="44" name="Shape 42"/>
          <p:cNvSpPr/>
          <p:nvPr/>
        </p:nvSpPr>
        <p:spPr>
          <a:xfrm>
            <a:off x="1216152" y="3456432"/>
            <a:ext cx="4114800" cy="356616"/>
          </a:xfrm>
          <a:prstGeom prst="rect">
            <a:avLst/>
          </a:prstGeom>
          <a:solidFill>
            <a:srgbClr val="FFFFFF"/>
          </a:solidFill>
          <a:ln/>
        </p:spPr>
      </p:sp>
      <p:sp>
        <p:nvSpPr>
          <p:cNvPr id="45" name="Text 43"/>
          <p:cNvSpPr/>
          <p:nvPr/>
        </p:nvSpPr>
        <p:spPr>
          <a:xfrm>
            <a:off x="1280160" y="3456432"/>
            <a:ext cx="4023360"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Anzahl der Wiederholungen ist bekannt</a:t>
            </a:r>
            <a:endParaRPr lang="en-US" sz="1100" dirty="0"/>
          </a:p>
        </p:txBody>
      </p:sp>
      <p:sp>
        <p:nvSpPr>
          <p:cNvPr id="46" name="Shape 44"/>
          <p:cNvSpPr/>
          <p:nvPr/>
        </p:nvSpPr>
        <p:spPr>
          <a:xfrm>
            <a:off x="5358384" y="3456432"/>
            <a:ext cx="3419856" cy="356616"/>
          </a:xfrm>
          <a:prstGeom prst="rect">
            <a:avLst/>
          </a:prstGeom>
          <a:solidFill>
            <a:srgbClr val="FFFFFF"/>
          </a:solidFill>
          <a:ln/>
        </p:spPr>
      </p:sp>
      <p:sp>
        <p:nvSpPr>
          <p:cNvPr id="47" name="Text 45"/>
          <p:cNvSpPr/>
          <p:nvPr/>
        </p:nvSpPr>
        <p:spPr>
          <a:xfrm>
            <a:off x="5422392" y="3456432"/>
            <a:ext cx="3337560" cy="356616"/>
          </a:xfrm>
          <a:prstGeom prst="rect">
            <a:avLst/>
          </a:prstGeom>
          <a:noFill/>
          <a:ln/>
        </p:spPr>
        <p:txBody>
          <a:bodyPr wrap="square" rtlCol="0" anchor="ctr"/>
          <a:lstStyle/>
          <a:p>
            <a:pPr marL="0" indent="0">
              <a:buNone/>
            </a:pPr>
            <a:r>
              <a:rPr lang="en-US" sz="1100" i="1" dirty="0">
                <a:solidFill>
                  <a:srgbClr val="003366"/>
                </a:solidFill>
                <a:latin typeface="Calibri" pitchFamily="34" charset="0"/>
                <a:ea typeface="Calibri" pitchFamily="34" charset="-122"/>
                <a:cs typeface="Calibri" pitchFamily="34" charset="-120"/>
              </a:rPr>
              <a:t>Beispiel: Liste durchlaufen, Zählen</a:t>
            </a:r>
            <a:endParaRPr lang="en-US" sz="1100" dirty="0"/>
          </a:p>
        </p:txBody>
      </p:sp>
      <p:sp>
        <p:nvSpPr>
          <p:cNvPr id="48" name="Shape 46"/>
          <p:cNvSpPr/>
          <p:nvPr/>
        </p:nvSpPr>
        <p:spPr>
          <a:xfrm>
            <a:off x="274320" y="3840480"/>
            <a:ext cx="914400" cy="356616"/>
          </a:xfrm>
          <a:prstGeom prst="rect">
            <a:avLst/>
          </a:prstGeom>
          <a:solidFill>
            <a:srgbClr val="0066AA"/>
          </a:solidFill>
          <a:ln/>
        </p:spPr>
      </p:sp>
      <p:sp>
        <p:nvSpPr>
          <p:cNvPr id="49" name="Text 47"/>
          <p:cNvSpPr/>
          <p:nvPr/>
        </p:nvSpPr>
        <p:spPr>
          <a:xfrm>
            <a:off x="274320" y="3840480"/>
            <a:ext cx="914400" cy="356616"/>
          </a:xfrm>
          <a:prstGeom prst="rect">
            <a:avLst/>
          </a:prstGeom>
          <a:noFill/>
          <a:ln/>
        </p:spPr>
        <p:txBody>
          <a:bodyPr wrap="square" lIns="0" tIns="0" rIns="0" bIns="0"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while</a:t>
            </a:r>
            <a:endParaRPr lang="en-US" sz="1200" dirty="0"/>
          </a:p>
        </p:txBody>
      </p:sp>
      <p:sp>
        <p:nvSpPr>
          <p:cNvPr id="50" name="Shape 48"/>
          <p:cNvSpPr/>
          <p:nvPr/>
        </p:nvSpPr>
        <p:spPr>
          <a:xfrm>
            <a:off x="1216152" y="3840480"/>
            <a:ext cx="4114800" cy="356616"/>
          </a:xfrm>
          <a:prstGeom prst="rect">
            <a:avLst/>
          </a:prstGeom>
          <a:solidFill>
            <a:srgbClr val="D6E4F0"/>
          </a:solidFill>
          <a:ln/>
        </p:spPr>
      </p:sp>
      <p:sp>
        <p:nvSpPr>
          <p:cNvPr id="51" name="Text 49"/>
          <p:cNvSpPr/>
          <p:nvPr/>
        </p:nvSpPr>
        <p:spPr>
          <a:xfrm>
            <a:off x="1280160" y="3840480"/>
            <a:ext cx="4023360"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Bedingung muss VOR dem ersten Durchlauf prüfen</a:t>
            </a:r>
            <a:endParaRPr lang="en-US" sz="1100" dirty="0"/>
          </a:p>
        </p:txBody>
      </p:sp>
      <p:sp>
        <p:nvSpPr>
          <p:cNvPr id="52" name="Shape 50"/>
          <p:cNvSpPr/>
          <p:nvPr/>
        </p:nvSpPr>
        <p:spPr>
          <a:xfrm>
            <a:off x="5358384" y="3840480"/>
            <a:ext cx="3419856" cy="356616"/>
          </a:xfrm>
          <a:prstGeom prst="rect">
            <a:avLst/>
          </a:prstGeom>
          <a:solidFill>
            <a:srgbClr val="D6E4F0"/>
          </a:solidFill>
          <a:ln/>
        </p:spPr>
      </p:sp>
      <p:sp>
        <p:nvSpPr>
          <p:cNvPr id="53" name="Text 51"/>
          <p:cNvSpPr/>
          <p:nvPr/>
        </p:nvSpPr>
        <p:spPr>
          <a:xfrm>
            <a:off x="5422392" y="3840480"/>
            <a:ext cx="3337560" cy="356616"/>
          </a:xfrm>
          <a:prstGeom prst="rect">
            <a:avLst/>
          </a:prstGeom>
          <a:noFill/>
          <a:ln/>
        </p:spPr>
        <p:txBody>
          <a:bodyPr wrap="square" rtlCol="0" anchor="ctr"/>
          <a:lstStyle/>
          <a:p>
            <a:pPr marL="0" indent="0">
              <a:buNone/>
            </a:pPr>
            <a:r>
              <a:rPr lang="en-US" sz="1100" i="1" dirty="0">
                <a:solidFill>
                  <a:srgbClr val="003366"/>
                </a:solidFill>
                <a:latin typeface="Calibri" pitchFamily="34" charset="0"/>
                <a:ea typeface="Calibri" pitchFamily="34" charset="-122"/>
                <a:cs typeface="Calibri" pitchFamily="34" charset="-120"/>
              </a:rPr>
              <a:t>Beispiel: Eingabe einlesen bis gültig</a:t>
            </a:r>
            <a:endParaRPr lang="en-US" sz="1100" dirty="0"/>
          </a:p>
        </p:txBody>
      </p:sp>
      <p:sp>
        <p:nvSpPr>
          <p:cNvPr id="54" name="Shape 52"/>
          <p:cNvSpPr/>
          <p:nvPr/>
        </p:nvSpPr>
        <p:spPr>
          <a:xfrm>
            <a:off x="274320" y="4224528"/>
            <a:ext cx="914400" cy="356616"/>
          </a:xfrm>
          <a:prstGeom prst="rect">
            <a:avLst/>
          </a:prstGeom>
          <a:solidFill>
            <a:srgbClr val="0077AA"/>
          </a:solidFill>
          <a:ln/>
        </p:spPr>
      </p:sp>
      <p:sp>
        <p:nvSpPr>
          <p:cNvPr id="55" name="Text 53"/>
          <p:cNvSpPr/>
          <p:nvPr/>
        </p:nvSpPr>
        <p:spPr>
          <a:xfrm>
            <a:off x="274320" y="4224528"/>
            <a:ext cx="914400" cy="356616"/>
          </a:xfrm>
          <a:prstGeom prst="rect">
            <a:avLst/>
          </a:prstGeom>
          <a:noFill/>
          <a:ln/>
        </p:spPr>
        <p:txBody>
          <a:bodyPr wrap="square" lIns="0" tIns="0" rIns="0" bIns="0" rtlCol="0" anchor="ctr"/>
          <a:lstStyle/>
          <a:p>
            <a:pPr marL="0" indent="0" algn="ctr">
              <a:buNone/>
            </a:pPr>
            <a:r>
              <a:rPr lang="en-US" sz="1200" b="1" dirty="0">
                <a:solidFill>
                  <a:srgbClr val="FFFFFF"/>
                </a:solidFill>
                <a:latin typeface="Consolas" pitchFamily="34" charset="0"/>
                <a:ea typeface="Consolas" pitchFamily="34" charset="-122"/>
                <a:cs typeface="Consolas" pitchFamily="34" charset="-120"/>
              </a:rPr>
              <a:t>do-while</a:t>
            </a:r>
            <a:endParaRPr lang="en-US" sz="1200" dirty="0"/>
          </a:p>
        </p:txBody>
      </p:sp>
      <p:sp>
        <p:nvSpPr>
          <p:cNvPr id="56" name="Shape 54"/>
          <p:cNvSpPr/>
          <p:nvPr/>
        </p:nvSpPr>
        <p:spPr>
          <a:xfrm>
            <a:off x="1216152" y="4224528"/>
            <a:ext cx="4114800" cy="356616"/>
          </a:xfrm>
          <a:prstGeom prst="rect">
            <a:avLst/>
          </a:prstGeom>
          <a:solidFill>
            <a:srgbClr val="FFFFFF"/>
          </a:solidFill>
          <a:ln/>
        </p:spPr>
      </p:sp>
      <p:sp>
        <p:nvSpPr>
          <p:cNvPr id="57" name="Text 55"/>
          <p:cNvSpPr/>
          <p:nvPr/>
        </p:nvSpPr>
        <p:spPr>
          <a:xfrm>
            <a:off x="1280160" y="4224528"/>
            <a:ext cx="4023360" cy="356616"/>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Mindestens 1× ausführen, dann prüfen</a:t>
            </a:r>
            <a:endParaRPr lang="en-US" sz="1100" dirty="0"/>
          </a:p>
        </p:txBody>
      </p:sp>
      <p:sp>
        <p:nvSpPr>
          <p:cNvPr id="58" name="Shape 56"/>
          <p:cNvSpPr/>
          <p:nvPr/>
        </p:nvSpPr>
        <p:spPr>
          <a:xfrm>
            <a:off x="5358384" y="4224528"/>
            <a:ext cx="3419856" cy="356616"/>
          </a:xfrm>
          <a:prstGeom prst="rect">
            <a:avLst/>
          </a:prstGeom>
          <a:solidFill>
            <a:srgbClr val="FFFFFF"/>
          </a:solidFill>
          <a:ln/>
        </p:spPr>
      </p:sp>
      <p:sp>
        <p:nvSpPr>
          <p:cNvPr id="59" name="Text 57"/>
          <p:cNvSpPr/>
          <p:nvPr/>
        </p:nvSpPr>
        <p:spPr>
          <a:xfrm>
            <a:off x="5422392" y="4224528"/>
            <a:ext cx="3337560" cy="356616"/>
          </a:xfrm>
          <a:prstGeom prst="rect">
            <a:avLst/>
          </a:prstGeom>
          <a:noFill/>
          <a:ln/>
        </p:spPr>
        <p:txBody>
          <a:bodyPr wrap="square" rtlCol="0" anchor="ctr"/>
          <a:lstStyle/>
          <a:p>
            <a:pPr marL="0" indent="0">
              <a:buNone/>
            </a:pPr>
            <a:r>
              <a:rPr lang="en-US" sz="1100" i="1" dirty="0">
                <a:solidFill>
                  <a:srgbClr val="003366"/>
                </a:solidFill>
                <a:latin typeface="Calibri" pitchFamily="34" charset="0"/>
                <a:ea typeface="Calibri" pitchFamily="34" charset="-122"/>
                <a:cs typeface="Calibri" pitchFamily="34" charset="-120"/>
              </a:rPr>
              <a:t>Beispiel: Menü anzeigen, dann abfragen</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Funktionen &amp; Methoden</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12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150" i="1" dirty="0">
                <a:solidFill>
                  <a:srgbClr val="0066AA"/>
                </a:solidFill>
                <a:latin typeface="Calibri" pitchFamily="34" charset="0"/>
                <a:ea typeface="Calibri" pitchFamily="34" charset="-122"/>
                <a:cs typeface="Calibri" pitchFamily="34" charset="-120"/>
              </a:rPr>
              <a:t>Funktionen kapseln wiederverwendbaren Code – Grundprinzip: DRY (Don't Repeat Yourself)</a:t>
            </a:r>
            <a:endParaRPr lang="en-US" sz="1150" dirty="0"/>
          </a:p>
        </p:txBody>
      </p:sp>
      <p:sp>
        <p:nvSpPr>
          <p:cNvPr id="11" name="Shape 9"/>
          <p:cNvSpPr/>
          <p:nvPr/>
        </p:nvSpPr>
        <p:spPr>
          <a:xfrm>
            <a:off x="274320" y="1097280"/>
            <a:ext cx="5029200" cy="320040"/>
          </a:xfrm>
          <a:prstGeom prst="rect">
            <a:avLst/>
          </a:prstGeom>
          <a:solidFill>
            <a:srgbClr val="003366"/>
          </a:solidFill>
          <a:ln/>
        </p:spPr>
      </p:sp>
      <p:sp>
        <p:nvSpPr>
          <p:cNvPr id="12" name="Text 10"/>
          <p:cNvSpPr/>
          <p:nvPr/>
        </p:nvSpPr>
        <p:spPr>
          <a:xfrm>
            <a:off x="365760" y="1097280"/>
            <a:ext cx="493776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Aufbau einer Methode (C#):</a:t>
            </a:r>
            <a:endParaRPr lang="en-US" sz="1200" dirty="0"/>
          </a:p>
        </p:txBody>
      </p:sp>
      <p:sp>
        <p:nvSpPr>
          <p:cNvPr id="13" name="Shape 11"/>
          <p:cNvSpPr/>
          <p:nvPr/>
        </p:nvSpPr>
        <p:spPr>
          <a:xfrm>
            <a:off x="274320" y="1444752"/>
            <a:ext cx="5029200" cy="1481328"/>
          </a:xfrm>
          <a:prstGeom prst="rect">
            <a:avLst/>
          </a:prstGeom>
          <a:solidFill>
            <a:srgbClr val="1A1A2E"/>
          </a:solidFill>
          <a:ln/>
          <a:effectLst>
            <a:outerShdw blurRad="50800" dist="25400" dir="8100000" algn="bl" rotWithShape="0">
              <a:srgbClr val="000000">
                <a:alpha val="12000"/>
              </a:srgbClr>
            </a:outerShdw>
          </a:effectLst>
        </p:spPr>
      </p:sp>
      <p:sp>
        <p:nvSpPr>
          <p:cNvPr id="14" name="Text 12"/>
          <p:cNvSpPr/>
          <p:nvPr/>
        </p:nvSpPr>
        <p:spPr>
          <a:xfrm>
            <a:off x="347472" y="1499616"/>
            <a:ext cx="4919472" cy="192024"/>
          </a:xfrm>
          <a:prstGeom prst="rect">
            <a:avLst/>
          </a:prstGeom>
          <a:noFill/>
          <a:ln/>
        </p:spPr>
        <p:txBody>
          <a:bodyPr wrap="square" rtlCol="0" anchor="ctr"/>
          <a:lstStyle/>
          <a:p>
            <a:pPr marL="0" indent="0">
              <a:buNone/>
            </a:pPr>
            <a:r>
              <a:rPr lang="en-US" sz="950" dirty="0">
                <a:solidFill>
                  <a:srgbClr val="F0A500"/>
                </a:solidFill>
                <a:latin typeface="Consolas" pitchFamily="34" charset="0"/>
                <a:ea typeface="Consolas" pitchFamily="34" charset="-122"/>
                <a:cs typeface="Consolas" pitchFamily="34" charset="-120"/>
              </a:rPr>
              <a:t>static double BerechneBMI(double gewicht, double groesse) {</a:t>
            </a:r>
            <a:endParaRPr lang="en-US" sz="950" dirty="0"/>
          </a:p>
        </p:txBody>
      </p:sp>
      <p:sp>
        <p:nvSpPr>
          <p:cNvPr id="16" name="Text 14"/>
          <p:cNvSpPr/>
          <p:nvPr/>
        </p:nvSpPr>
        <p:spPr>
          <a:xfrm>
            <a:off x="347472" y="1901952"/>
            <a:ext cx="4919472" cy="192024"/>
          </a:xfrm>
          <a:prstGeom prst="rect">
            <a:avLst/>
          </a:prstGeom>
          <a:noFill/>
          <a:ln/>
        </p:spPr>
        <p:txBody>
          <a:bodyPr wrap="square" rtlCol="0" anchor="ctr"/>
          <a:lstStyle/>
          <a:p>
            <a:pPr marL="0" indent="0">
              <a:buNone/>
            </a:pPr>
            <a:r>
              <a:rPr lang="en-US" sz="950" dirty="0">
                <a:solidFill>
                  <a:srgbClr val="FFFFFF"/>
                </a:solidFill>
                <a:latin typeface="Consolas" pitchFamily="34" charset="0"/>
                <a:ea typeface="Consolas" pitchFamily="34" charset="-122"/>
                <a:cs typeface="Consolas" pitchFamily="34" charset="-120"/>
              </a:rPr>
              <a:t>  double bmi = gewicht / (groesse * groesse);</a:t>
            </a:r>
            <a:endParaRPr lang="en-US" sz="950" dirty="0"/>
          </a:p>
        </p:txBody>
      </p:sp>
      <p:sp>
        <p:nvSpPr>
          <p:cNvPr id="17" name="Text 15"/>
          <p:cNvSpPr/>
          <p:nvPr/>
        </p:nvSpPr>
        <p:spPr>
          <a:xfrm>
            <a:off x="347472" y="2103120"/>
            <a:ext cx="4919472" cy="192024"/>
          </a:xfrm>
          <a:prstGeom prst="rect">
            <a:avLst/>
          </a:prstGeom>
          <a:noFill/>
          <a:ln/>
        </p:spPr>
        <p:txBody>
          <a:bodyPr wrap="square" rtlCol="0" anchor="ctr"/>
          <a:lstStyle/>
          <a:p>
            <a:pPr marL="0" indent="0">
              <a:buNone/>
            </a:pPr>
            <a:r>
              <a:rPr lang="en-US" sz="950" dirty="0">
                <a:solidFill>
                  <a:srgbClr val="FFFFFF"/>
                </a:solidFill>
                <a:latin typeface="Consolas" pitchFamily="34" charset="0"/>
                <a:ea typeface="Consolas" pitchFamily="34" charset="-122"/>
                <a:cs typeface="Consolas" pitchFamily="34" charset="-120"/>
              </a:rPr>
              <a:t>  return bmi;</a:t>
            </a:r>
            <a:endParaRPr lang="en-US" sz="950" dirty="0"/>
          </a:p>
        </p:txBody>
      </p:sp>
      <p:sp>
        <p:nvSpPr>
          <p:cNvPr id="18" name="Text 16"/>
          <p:cNvSpPr/>
          <p:nvPr/>
        </p:nvSpPr>
        <p:spPr>
          <a:xfrm>
            <a:off x="347472" y="2304288"/>
            <a:ext cx="4919472" cy="192024"/>
          </a:xfrm>
          <a:prstGeom prst="rect">
            <a:avLst/>
          </a:prstGeom>
          <a:noFill/>
          <a:ln/>
        </p:spPr>
        <p:txBody>
          <a:bodyPr wrap="square" rtlCol="0" anchor="ctr"/>
          <a:lstStyle/>
          <a:p>
            <a:pPr marL="0" indent="0">
              <a:buNone/>
            </a:pPr>
            <a:r>
              <a:rPr lang="en-US" sz="950" dirty="0">
                <a:solidFill>
                  <a:srgbClr val="F0A500"/>
                </a:solidFill>
                <a:latin typeface="Consolas" pitchFamily="34" charset="0"/>
                <a:ea typeface="Consolas" pitchFamily="34" charset="-122"/>
                <a:cs typeface="Consolas" pitchFamily="34" charset="-120"/>
              </a:rPr>
              <a:t>}</a:t>
            </a:r>
            <a:endParaRPr lang="en-US" sz="950" dirty="0"/>
          </a:p>
        </p:txBody>
      </p:sp>
      <p:sp>
        <p:nvSpPr>
          <p:cNvPr id="19" name="Text 17"/>
          <p:cNvSpPr/>
          <p:nvPr/>
        </p:nvSpPr>
        <p:spPr>
          <a:xfrm>
            <a:off x="347472" y="2505456"/>
            <a:ext cx="4919472" cy="192024"/>
          </a:xfrm>
          <a:prstGeom prst="rect">
            <a:avLst/>
          </a:prstGeom>
          <a:noFill/>
          <a:ln/>
        </p:spPr>
        <p:txBody>
          <a:bodyPr wrap="square" rtlCol="0" anchor="ctr"/>
          <a:lstStyle/>
          <a:p>
            <a:pPr marL="0" indent="0">
              <a:buNone/>
            </a:pPr>
            <a:r>
              <a:rPr lang="en-US" sz="950" dirty="0">
                <a:solidFill>
                  <a:srgbClr val="F0A500"/>
                </a:solidFill>
                <a:latin typeface="Consolas" pitchFamily="34" charset="0"/>
                <a:ea typeface="Consolas" pitchFamily="34" charset="-122"/>
                <a:cs typeface="Consolas" pitchFamily="34" charset="-120"/>
              </a:rPr>
              <a:t>// Aufruf:</a:t>
            </a:r>
            <a:endParaRPr lang="en-US" sz="950" dirty="0"/>
          </a:p>
        </p:txBody>
      </p:sp>
      <p:sp>
        <p:nvSpPr>
          <p:cNvPr id="20" name="Text 18"/>
          <p:cNvSpPr/>
          <p:nvPr/>
        </p:nvSpPr>
        <p:spPr>
          <a:xfrm>
            <a:off x="347472" y="2706624"/>
            <a:ext cx="4919472" cy="192024"/>
          </a:xfrm>
          <a:prstGeom prst="rect">
            <a:avLst/>
          </a:prstGeom>
          <a:noFill/>
          <a:ln/>
        </p:spPr>
        <p:txBody>
          <a:bodyPr wrap="square" rtlCol="0" anchor="ctr"/>
          <a:lstStyle/>
          <a:p>
            <a:pPr marL="0" indent="0">
              <a:buNone/>
            </a:pPr>
            <a:r>
              <a:rPr lang="en-US" sz="950" dirty="0">
                <a:solidFill>
                  <a:srgbClr val="FFFFFF"/>
                </a:solidFill>
                <a:latin typeface="Consolas" pitchFamily="34" charset="0"/>
                <a:ea typeface="Consolas" pitchFamily="34" charset="-122"/>
                <a:cs typeface="Consolas" pitchFamily="34" charset="-120"/>
              </a:rPr>
              <a:t>double ergebnis = BerechneBMI(75.0, 1.80);</a:t>
            </a:r>
            <a:endParaRPr lang="en-US" sz="950" dirty="0"/>
          </a:p>
        </p:txBody>
      </p:sp>
      <p:sp>
        <p:nvSpPr>
          <p:cNvPr id="21" name="Shape 19"/>
          <p:cNvSpPr/>
          <p:nvPr/>
        </p:nvSpPr>
        <p:spPr>
          <a:xfrm>
            <a:off x="5486400" y="1097280"/>
            <a:ext cx="3383280" cy="320040"/>
          </a:xfrm>
          <a:prstGeom prst="rect">
            <a:avLst/>
          </a:prstGeom>
          <a:solidFill>
            <a:srgbClr val="0066AA"/>
          </a:solidFill>
          <a:ln/>
        </p:spPr>
      </p:sp>
      <p:sp>
        <p:nvSpPr>
          <p:cNvPr id="22" name="Text 20"/>
          <p:cNvSpPr/>
          <p:nvPr/>
        </p:nvSpPr>
        <p:spPr>
          <a:xfrm>
            <a:off x="5559552" y="1097280"/>
            <a:ext cx="3273552"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Anatomie einer Methode:</a:t>
            </a:r>
            <a:endParaRPr lang="en-US" sz="1200" dirty="0"/>
          </a:p>
        </p:txBody>
      </p:sp>
      <p:sp>
        <p:nvSpPr>
          <p:cNvPr id="23" name="Shape 21"/>
          <p:cNvSpPr/>
          <p:nvPr/>
        </p:nvSpPr>
        <p:spPr>
          <a:xfrm>
            <a:off x="5486400" y="1444752"/>
            <a:ext cx="1280160" cy="384048"/>
          </a:xfrm>
          <a:prstGeom prst="rect">
            <a:avLst/>
          </a:prstGeom>
          <a:solidFill>
            <a:srgbClr val="003366"/>
          </a:solidFill>
          <a:ln/>
        </p:spPr>
      </p:sp>
      <p:sp>
        <p:nvSpPr>
          <p:cNvPr id="24" name="Text 22"/>
          <p:cNvSpPr/>
          <p:nvPr/>
        </p:nvSpPr>
        <p:spPr>
          <a:xfrm>
            <a:off x="5541264" y="144475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Rückgabetyp</a:t>
            </a:r>
            <a:endParaRPr lang="en-US" sz="1000" dirty="0"/>
          </a:p>
        </p:txBody>
      </p:sp>
      <p:sp>
        <p:nvSpPr>
          <p:cNvPr id="25" name="Shape 23"/>
          <p:cNvSpPr/>
          <p:nvPr/>
        </p:nvSpPr>
        <p:spPr>
          <a:xfrm>
            <a:off x="6793992" y="1444752"/>
            <a:ext cx="2075688" cy="384048"/>
          </a:xfrm>
          <a:prstGeom prst="rect">
            <a:avLst/>
          </a:prstGeom>
          <a:solidFill>
            <a:srgbClr val="FFFFFF"/>
          </a:solidFill>
          <a:ln/>
        </p:spPr>
      </p:sp>
      <p:sp>
        <p:nvSpPr>
          <p:cNvPr id="26" name="Text 24"/>
          <p:cNvSpPr/>
          <p:nvPr/>
        </p:nvSpPr>
        <p:spPr>
          <a:xfrm>
            <a:off x="6848856" y="144475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double – was die Methode zurückgibt (void = nichts)</a:t>
            </a:r>
            <a:endParaRPr lang="en-US" sz="950" dirty="0"/>
          </a:p>
        </p:txBody>
      </p:sp>
      <p:sp>
        <p:nvSpPr>
          <p:cNvPr id="27" name="Shape 25"/>
          <p:cNvSpPr/>
          <p:nvPr/>
        </p:nvSpPr>
        <p:spPr>
          <a:xfrm>
            <a:off x="5486400" y="1856232"/>
            <a:ext cx="1280160" cy="384048"/>
          </a:xfrm>
          <a:prstGeom prst="rect">
            <a:avLst/>
          </a:prstGeom>
          <a:solidFill>
            <a:srgbClr val="0066AA"/>
          </a:solidFill>
          <a:ln/>
        </p:spPr>
      </p:sp>
      <p:sp>
        <p:nvSpPr>
          <p:cNvPr id="28" name="Text 26"/>
          <p:cNvSpPr/>
          <p:nvPr/>
        </p:nvSpPr>
        <p:spPr>
          <a:xfrm>
            <a:off x="5541264" y="185623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Methodenname</a:t>
            </a:r>
            <a:endParaRPr lang="en-US" sz="1000" dirty="0"/>
          </a:p>
        </p:txBody>
      </p:sp>
      <p:sp>
        <p:nvSpPr>
          <p:cNvPr id="29" name="Shape 27"/>
          <p:cNvSpPr/>
          <p:nvPr/>
        </p:nvSpPr>
        <p:spPr>
          <a:xfrm>
            <a:off x="6793992" y="1856232"/>
            <a:ext cx="2075688" cy="384048"/>
          </a:xfrm>
          <a:prstGeom prst="rect">
            <a:avLst/>
          </a:prstGeom>
          <a:solidFill>
            <a:srgbClr val="D6E4F0"/>
          </a:solidFill>
          <a:ln/>
        </p:spPr>
      </p:sp>
      <p:sp>
        <p:nvSpPr>
          <p:cNvPr id="30" name="Text 28"/>
          <p:cNvSpPr/>
          <p:nvPr/>
        </p:nvSpPr>
        <p:spPr>
          <a:xfrm>
            <a:off x="6848856" y="185623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BerechneBMI – aussagekräftig wählen!</a:t>
            </a:r>
            <a:endParaRPr lang="en-US" sz="950" dirty="0"/>
          </a:p>
        </p:txBody>
      </p:sp>
      <p:sp>
        <p:nvSpPr>
          <p:cNvPr id="31" name="Shape 29"/>
          <p:cNvSpPr/>
          <p:nvPr/>
        </p:nvSpPr>
        <p:spPr>
          <a:xfrm>
            <a:off x="5486400" y="2267712"/>
            <a:ext cx="1280160" cy="384048"/>
          </a:xfrm>
          <a:prstGeom prst="rect">
            <a:avLst/>
          </a:prstGeom>
          <a:solidFill>
            <a:srgbClr val="003366"/>
          </a:solidFill>
          <a:ln/>
        </p:spPr>
      </p:sp>
      <p:sp>
        <p:nvSpPr>
          <p:cNvPr id="32" name="Text 30"/>
          <p:cNvSpPr/>
          <p:nvPr/>
        </p:nvSpPr>
        <p:spPr>
          <a:xfrm>
            <a:off x="5541264" y="226771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Parameter</a:t>
            </a:r>
            <a:endParaRPr lang="en-US" sz="1000" dirty="0"/>
          </a:p>
        </p:txBody>
      </p:sp>
      <p:sp>
        <p:nvSpPr>
          <p:cNvPr id="33" name="Shape 31"/>
          <p:cNvSpPr/>
          <p:nvPr/>
        </p:nvSpPr>
        <p:spPr>
          <a:xfrm>
            <a:off x="6793992" y="2267712"/>
            <a:ext cx="2075688" cy="384048"/>
          </a:xfrm>
          <a:prstGeom prst="rect">
            <a:avLst/>
          </a:prstGeom>
          <a:solidFill>
            <a:srgbClr val="FFFFFF"/>
          </a:solidFill>
          <a:ln/>
        </p:spPr>
      </p:sp>
      <p:sp>
        <p:nvSpPr>
          <p:cNvPr id="34" name="Text 32"/>
          <p:cNvSpPr/>
          <p:nvPr/>
        </p:nvSpPr>
        <p:spPr>
          <a:xfrm>
            <a:off x="6848856" y="226771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Eingabewerte mit Typ (gewicht, groesse)</a:t>
            </a:r>
            <a:endParaRPr lang="en-US" sz="950" dirty="0"/>
          </a:p>
        </p:txBody>
      </p:sp>
      <p:sp>
        <p:nvSpPr>
          <p:cNvPr id="35" name="Shape 33"/>
          <p:cNvSpPr/>
          <p:nvPr/>
        </p:nvSpPr>
        <p:spPr>
          <a:xfrm>
            <a:off x="5486400" y="2679192"/>
            <a:ext cx="1280160" cy="384048"/>
          </a:xfrm>
          <a:prstGeom prst="rect">
            <a:avLst/>
          </a:prstGeom>
          <a:solidFill>
            <a:srgbClr val="0066AA"/>
          </a:solidFill>
          <a:ln/>
        </p:spPr>
      </p:sp>
      <p:sp>
        <p:nvSpPr>
          <p:cNvPr id="36" name="Text 34"/>
          <p:cNvSpPr/>
          <p:nvPr/>
        </p:nvSpPr>
        <p:spPr>
          <a:xfrm>
            <a:off x="5541264" y="267919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Rückgabewert</a:t>
            </a:r>
            <a:endParaRPr lang="en-US" sz="1000" dirty="0"/>
          </a:p>
        </p:txBody>
      </p:sp>
      <p:sp>
        <p:nvSpPr>
          <p:cNvPr id="37" name="Shape 35"/>
          <p:cNvSpPr/>
          <p:nvPr/>
        </p:nvSpPr>
        <p:spPr>
          <a:xfrm>
            <a:off x="6793992" y="2679192"/>
            <a:ext cx="2075688" cy="384048"/>
          </a:xfrm>
          <a:prstGeom prst="rect">
            <a:avLst/>
          </a:prstGeom>
          <a:solidFill>
            <a:srgbClr val="D6E4F0"/>
          </a:solidFill>
          <a:ln/>
        </p:spPr>
      </p:sp>
      <p:sp>
        <p:nvSpPr>
          <p:cNvPr id="38" name="Text 36"/>
          <p:cNvSpPr/>
          <p:nvPr/>
        </p:nvSpPr>
        <p:spPr>
          <a:xfrm>
            <a:off x="6848856" y="267919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return bmi – gibt Ergebnis zurück</a:t>
            </a:r>
            <a:endParaRPr lang="en-US" sz="950" dirty="0"/>
          </a:p>
        </p:txBody>
      </p:sp>
      <p:sp>
        <p:nvSpPr>
          <p:cNvPr id="39" name="Shape 37"/>
          <p:cNvSpPr/>
          <p:nvPr/>
        </p:nvSpPr>
        <p:spPr>
          <a:xfrm>
            <a:off x="5486400" y="3090672"/>
            <a:ext cx="1280160" cy="384048"/>
          </a:xfrm>
          <a:prstGeom prst="rect">
            <a:avLst/>
          </a:prstGeom>
          <a:solidFill>
            <a:srgbClr val="003366"/>
          </a:solidFill>
          <a:ln/>
        </p:spPr>
      </p:sp>
      <p:sp>
        <p:nvSpPr>
          <p:cNvPr id="40" name="Text 38"/>
          <p:cNvSpPr/>
          <p:nvPr/>
        </p:nvSpPr>
        <p:spPr>
          <a:xfrm>
            <a:off x="5541264" y="3090672"/>
            <a:ext cx="1207008" cy="384048"/>
          </a:xfrm>
          <a:prstGeom prst="rect">
            <a:avLst/>
          </a:prstGeom>
          <a:noFill/>
          <a:ln/>
        </p:spPr>
        <p:txBody>
          <a:bodyPr wrap="square" rtlCol="0" anchor="ctr"/>
          <a:lstStyle/>
          <a:p>
            <a:pPr marL="0" indent="0">
              <a:buNone/>
            </a:pPr>
            <a:r>
              <a:rPr lang="en-US" sz="1000" b="1" dirty="0">
                <a:solidFill>
                  <a:srgbClr val="FFFFFF"/>
                </a:solidFill>
                <a:latin typeface="Calibri" pitchFamily="34" charset="0"/>
                <a:ea typeface="Calibri" pitchFamily="34" charset="-122"/>
                <a:cs typeface="Calibri" pitchFamily="34" charset="-120"/>
              </a:rPr>
              <a:t>Aufruf</a:t>
            </a:r>
            <a:endParaRPr lang="en-US" sz="1000" dirty="0"/>
          </a:p>
        </p:txBody>
      </p:sp>
      <p:sp>
        <p:nvSpPr>
          <p:cNvPr id="41" name="Shape 39"/>
          <p:cNvSpPr/>
          <p:nvPr/>
        </p:nvSpPr>
        <p:spPr>
          <a:xfrm>
            <a:off x="6793992" y="3090672"/>
            <a:ext cx="2075688" cy="384048"/>
          </a:xfrm>
          <a:prstGeom prst="rect">
            <a:avLst/>
          </a:prstGeom>
          <a:solidFill>
            <a:srgbClr val="FFFFFF"/>
          </a:solidFill>
          <a:ln/>
        </p:spPr>
      </p:sp>
      <p:sp>
        <p:nvSpPr>
          <p:cNvPr id="42" name="Text 40"/>
          <p:cNvSpPr/>
          <p:nvPr/>
        </p:nvSpPr>
        <p:spPr>
          <a:xfrm>
            <a:off x="6848856" y="3090672"/>
            <a:ext cx="1993392" cy="384048"/>
          </a:xfrm>
          <a:prstGeom prst="rect">
            <a:avLst/>
          </a:prstGeom>
          <a:noFill/>
          <a:ln/>
        </p:spPr>
        <p:txBody>
          <a:bodyPr wrap="square" rtlCol="0" anchor="ctr"/>
          <a:lstStyle/>
          <a:p>
            <a:pPr marL="0" indent="0">
              <a:buNone/>
            </a:pPr>
            <a:r>
              <a:rPr lang="en-US" sz="950" dirty="0">
                <a:solidFill>
                  <a:srgbClr val="595959"/>
                </a:solidFill>
                <a:latin typeface="Calibri" pitchFamily="34" charset="0"/>
                <a:ea typeface="Calibri" pitchFamily="34" charset="-122"/>
                <a:cs typeface="Calibri" pitchFamily="34" charset="-120"/>
              </a:rPr>
              <a:t>Methodenname + Argumente in Klammern</a:t>
            </a:r>
            <a:endParaRPr lang="en-US" sz="950" dirty="0"/>
          </a:p>
        </p:txBody>
      </p:sp>
      <p:sp>
        <p:nvSpPr>
          <p:cNvPr id="43" name="Shape 41"/>
          <p:cNvSpPr/>
          <p:nvPr/>
        </p:nvSpPr>
        <p:spPr>
          <a:xfrm>
            <a:off x="274320" y="2999232"/>
            <a:ext cx="5029200" cy="320040"/>
          </a:xfrm>
          <a:prstGeom prst="rect">
            <a:avLst/>
          </a:prstGeom>
          <a:solidFill>
            <a:srgbClr val="006633"/>
          </a:solidFill>
          <a:ln/>
        </p:spPr>
      </p:sp>
      <p:sp>
        <p:nvSpPr>
          <p:cNvPr id="44" name="Text 42"/>
          <p:cNvSpPr/>
          <p:nvPr/>
        </p:nvSpPr>
        <p:spPr>
          <a:xfrm>
            <a:off x="365760" y="2999232"/>
            <a:ext cx="4937760" cy="320040"/>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Vorteile von Funktionen/Methoden:</a:t>
            </a:r>
            <a:endParaRPr lang="en-US" sz="1200" dirty="0"/>
          </a:p>
        </p:txBody>
      </p:sp>
      <p:sp>
        <p:nvSpPr>
          <p:cNvPr id="45" name="Shape 43"/>
          <p:cNvSpPr/>
          <p:nvPr/>
        </p:nvSpPr>
        <p:spPr>
          <a:xfrm>
            <a:off x="274320" y="3355848"/>
            <a:ext cx="2286000" cy="320040"/>
          </a:xfrm>
          <a:prstGeom prst="rect">
            <a:avLst/>
          </a:prstGeom>
          <a:solidFill>
            <a:srgbClr val="FFFFFF"/>
          </a:solidFill>
          <a:ln/>
        </p:spPr>
      </p:sp>
      <p:sp>
        <p:nvSpPr>
          <p:cNvPr id="46" name="Text 44"/>
          <p:cNvSpPr/>
          <p:nvPr/>
        </p:nvSpPr>
        <p:spPr>
          <a:xfrm>
            <a:off x="347472" y="3355848"/>
            <a:ext cx="2176272" cy="320040"/>
          </a:xfrm>
          <a:prstGeom prst="rect">
            <a:avLst/>
          </a:prstGeom>
          <a:noFill/>
          <a:ln/>
        </p:spPr>
        <p:txBody>
          <a:bodyPr wrap="square" rtlCol="0" anchor="ctr"/>
          <a:lstStyle/>
          <a:p>
            <a:pPr marL="0" indent="0">
              <a:buNone/>
            </a:pPr>
            <a:r>
              <a:rPr lang="en-US" sz="1100" b="1" dirty="0">
                <a:solidFill>
                  <a:srgbClr val="006633"/>
                </a:solidFill>
                <a:latin typeface="Calibri" pitchFamily="34" charset="0"/>
                <a:ea typeface="Calibri" pitchFamily="34" charset="-122"/>
                <a:cs typeface="Calibri" pitchFamily="34" charset="-120"/>
              </a:rPr>
              <a:t>✓  Wiederverwendbarkeit</a:t>
            </a:r>
            <a:endParaRPr lang="en-US" sz="1100" dirty="0"/>
          </a:p>
        </p:txBody>
      </p:sp>
      <p:sp>
        <p:nvSpPr>
          <p:cNvPr id="47" name="Shape 45"/>
          <p:cNvSpPr/>
          <p:nvPr/>
        </p:nvSpPr>
        <p:spPr>
          <a:xfrm>
            <a:off x="2587752" y="3355848"/>
            <a:ext cx="2715768" cy="320040"/>
          </a:xfrm>
          <a:prstGeom prst="rect">
            <a:avLst/>
          </a:prstGeom>
          <a:solidFill>
            <a:srgbClr val="FFFFFF"/>
          </a:solidFill>
          <a:ln/>
        </p:spPr>
      </p:sp>
      <p:sp>
        <p:nvSpPr>
          <p:cNvPr id="48" name="Text 46"/>
          <p:cNvSpPr/>
          <p:nvPr/>
        </p:nvSpPr>
        <p:spPr>
          <a:xfrm>
            <a:off x="2651760" y="3355848"/>
            <a:ext cx="2624328" cy="320040"/>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Code einmal schreiben, beliebig oft aufrufen</a:t>
            </a:r>
            <a:endParaRPr lang="en-US" sz="1100" dirty="0"/>
          </a:p>
        </p:txBody>
      </p:sp>
      <p:sp>
        <p:nvSpPr>
          <p:cNvPr id="49" name="Shape 47"/>
          <p:cNvSpPr/>
          <p:nvPr/>
        </p:nvSpPr>
        <p:spPr>
          <a:xfrm>
            <a:off x="274320" y="3703320"/>
            <a:ext cx="2286000" cy="320040"/>
          </a:xfrm>
          <a:prstGeom prst="rect">
            <a:avLst/>
          </a:prstGeom>
          <a:solidFill>
            <a:srgbClr val="D6E4F0"/>
          </a:solidFill>
          <a:ln/>
        </p:spPr>
      </p:sp>
      <p:sp>
        <p:nvSpPr>
          <p:cNvPr id="50" name="Text 48"/>
          <p:cNvSpPr/>
          <p:nvPr/>
        </p:nvSpPr>
        <p:spPr>
          <a:xfrm>
            <a:off x="347472" y="3703320"/>
            <a:ext cx="2176272" cy="320040"/>
          </a:xfrm>
          <a:prstGeom prst="rect">
            <a:avLst/>
          </a:prstGeom>
          <a:noFill/>
          <a:ln/>
        </p:spPr>
        <p:txBody>
          <a:bodyPr wrap="square" rtlCol="0" anchor="ctr"/>
          <a:lstStyle/>
          <a:p>
            <a:pPr marL="0" indent="0">
              <a:buNone/>
            </a:pPr>
            <a:r>
              <a:rPr lang="en-US" sz="1100" b="1" dirty="0">
                <a:solidFill>
                  <a:srgbClr val="006633"/>
                </a:solidFill>
                <a:latin typeface="Calibri" pitchFamily="34" charset="0"/>
                <a:ea typeface="Calibri" pitchFamily="34" charset="-122"/>
                <a:cs typeface="Calibri" pitchFamily="34" charset="-120"/>
              </a:rPr>
              <a:t>✓  Lesbarkeit</a:t>
            </a:r>
            <a:endParaRPr lang="en-US" sz="1100" dirty="0"/>
          </a:p>
        </p:txBody>
      </p:sp>
      <p:sp>
        <p:nvSpPr>
          <p:cNvPr id="51" name="Shape 49"/>
          <p:cNvSpPr/>
          <p:nvPr/>
        </p:nvSpPr>
        <p:spPr>
          <a:xfrm>
            <a:off x="2587752" y="3703320"/>
            <a:ext cx="2715768" cy="320040"/>
          </a:xfrm>
          <a:prstGeom prst="rect">
            <a:avLst/>
          </a:prstGeom>
          <a:solidFill>
            <a:srgbClr val="D6E4F0"/>
          </a:solidFill>
          <a:ln/>
        </p:spPr>
      </p:sp>
      <p:sp>
        <p:nvSpPr>
          <p:cNvPr id="52" name="Text 50"/>
          <p:cNvSpPr/>
          <p:nvPr/>
        </p:nvSpPr>
        <p:spPr>
          <a:xfrm>
            <a:off x="2651760" y="3703320"/>
            <a:ext cx="2624328" cy="320040"/>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Logik in kleine, benannte Einheiten aufteilen</a:t>
            </a:r>
            <a:endParaRPr lang="en-US" sz="1100" dirty="0"/>
          </a:p>
        </p:txBody>
      </p:sp>
      <p:sp>
        <p:nvSpPr>
          <p:cNvPr id="53" name="Shape 51"/>
          <p:cNvSpPr/>
          <p:nvPr/>
        </p:nvSpPr>
        <p:spPr>
          <a:xfrm>
            <a:off x="274320" y="4050792"/>
            <a:ext cx="2286000" cy="320040"/>
          </a:xfrm>
          <a:prstGeom prst="rect">
            <a:avLst/>
          </a:prstGeom>
          <a:solidFill>
            <a:srgbClr val="FFFFFF"/>
          </a:solidFill>
          <a:ln/>
        </p:spPr>
      </p:sp>
      <p:sp>
        <p:nvSpPr>
          <p:cNvPr id="54" name="Text 52"/>
          <p:cNvSpPr/>
          <p:nvPr/>
        </p:nvSpPr>
        <p:spPr>
          <a:xfrm>
            <a:off x="347472" y="4050792"/>
            <a:ext cx="2176272" cy="320040"/>
          </a:xfrm>
          <a:prstGeom prst="rect">
            <a:avLst/>
          </a:prstGeom>
          <a:noFill/>
          <a:ln/>
        </p:spPr>
        <p:txBody>
          <a:bodyPr wrap="square" rtlCol="0" anchor="ctr"/>
          <a:lstStyle/>
          <a:p>
            <a:pPr marL="0" indent="0">
              <a:buNone/>
            </a:pPr>
            <a:r>
              <a:rPr lang="en-US" sz="1100" b="1" dirty="0">
                <a:solidFill>
                  <a:srgbClr val="006633"/>
                </a:solidFill>
                <a:latin typeface="Calibri" pitchFamily="34" charset="0"/>
                <a:ea typeface="Calibri" pitchFamily="34" charset="-122"/>
                <a:cs typeface="Calibri" pitchFamily="34" charset="-120"/>
              </a:rPr>
              <a:t>✓  Testbarkeit</a:t>
            </a:r>
            <a:endParaRPr lang="en-US" sz="1100" dirty="0"/>
          </a:p>
        </p:txBody>
      </p:sp>
      <p:sp>
        <p:nvSpPr>
          <p:cNvPr id="55" name="Shape 53"/>
          <p:cNvSpPr/>
          <p:nvPr/>
        </p:nvSpPr>
        <p:spPr>
          <a:xfrm>
            <a:off x="2587752" y="4050792"/>
            <a:ext cx="2715768" cy="320040"/>
          </a:xfrm>
          <a:prstGeom prst="rect">
            <a:avLst/>
          </a:prstGeom>
          <a:solidFill>
            <a:srgbClr val="FFFFFF"/>
          </a:solidFill>
          <a:ln/>
        </p:spPr>
      </p:sp>
      <p:sp>
        <p:nvSpPr>
          <p:cNvPr id="56" name="Text 54"/>
          <p:cNvSpPr/>
          <p:nvPr/>
        </p:nvSpPr>
        <p:spPr>
          <a:xfrm>
            <a:off x="2651760" y="4050792"/>
            <a:ext cx="2624328" cy="320040"/>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Einzelne Methoden isoliert testen</a:t>
            </a:r>
            <a:endParaRPr lang="en-US" sz="1100" dirty="0"/>
          </a:p>
        </p:txBody>
      </p:sp>
      <p:sp>
        <p:nvSpPr>
          <p:cNvPr id="57" name="Shape 55"/>
          <p:cNvSpPr/>
          <p:nvPr/>
        </p:nvSpPr>
        <p:spPr>
          <a:xfrm>
            <a:off x="274320" y="4398264"/>
            <a:ext cx="2286000" cy="320040"/>
          </a:xfrm>
          <a:prstGeom prst="rect">
            <a:avLst/>
          </a:prstGeom>
          <a:solidFill>
            <a:srgbClr val="D6E4F0"/>
          </a:solidFill>
          <a:ln/>
        </p:spPr>
      </p:sp>
      <p:sp>
        <p:nvSpPr>
          <p:cNvPr id="58" name="Text 56"/>
          <p:cNvSpPr/>
          <p:nvPr/>
        </p:nvSpPr>
        <p:spPr>
          <a:xfrm>
            <a:off x="347472" y="4398264"/>
            <a:ext cx="2176272" cy="320040"/>
          </a:xfrm>
          <a:prstGeom prst="rect">
            <a:avLst/>
          </a:prstGeom>
          <a:noFill/>
          <a:ln/>
        </p:spPr>
        <p:txBody>
          <a:bodyPr wrap="square" rtlCol="0" anchor="ctr"/>
          <a:lstStyle/>
          <a:p>
            <a:pPr marL="0" indent="0">
              <a:buNone/>
            </a:pPr>
            <a:r>
              <a:rPr lang="en-US" sz="1100" b="1" dirty="0">
                <a:solidFill>
                  <a:srgbClr val="006633"/>
                </a:solidFill>
                <a:latin typeface="Calibri" pitchFamily="34" charset="0"/>
                <a:ea typeface="Calibri" pitchFamily="34" charset="-122"/>
                <a:cs typeface="Calibri" pitchFamily="34" charset="-120"/>
              </a:rPr>
              <a:t>✓  Wartbarkeit</a:t>
            </a:r>
            <a:endParaRPr lang="en-US" sz="1100" dirty="0"/>
          </a:p>
        </p:txBody>
      </p:sp>
      <p:sp>
        <p:nvSpPr>
          <p:cNvPr id="59" name="Shape 57"/>
          <p:cNvSpPr/>
          <p:nvPr/>
        </p:nvSpPr>
        <p:spPr>
          <a:xfrm>
            <a:off x="2587752" y="4398264"/>
            <a:ext cx="2715768" cy="320040"/>
          </a:xfrm>
          <a:prstGeom prst="rect">
            <a:avLst/>
          </a:prstGeom>
          <a:solidFill>
            <a:srgbClr val="D6E4F0"/>
          </a:solidFill>
          <a:ln/>
        </p:spPr>
      </p:sp>
      <p:sp>
        <p:nvSpPr>
          <p:cNvPr id="60" name="Text 58"/>
          <p:cNvSpPr/>
          <p:nvPr/>
        </p:nvSpPr>
        <p:spPr>
          <a:xfrm>
            <a:off x="2651760" y="4398264"/>
            <a:ext cx="2624328" cy="320040"/>
          </a:xfrm>
          <a:prstGeom prst="rect">
            <a:avLst/>
          </a:prstGeom>
          <a:noFill/>
          <a:ln/>
        </p:spPr>
        <p:txBody>
          <a:bodyPr wrap="square" rtlCol="0" anchor="ctr"/>
          <a:lstStyle/>
          <a:p>
            <a:pPr marL="0" indent="0">
              <a:buNone/>
            </a:pPr>
            <a:r>
              <a:rPr lang="en-US" sz="1100" dirty="0">
                <a:solidFill>
                  <a:srgbClr val="595959"/>
                </a:solidFill>
                <a:latin typeface="Calibri" pitchFamily="34" charset="0"/>
                <a:ea typeface="Calibri" pitchFamily="34" charset="-122"/>
                <a:cs typeface="Calibri" pitchFamily="34" charset="-120"/>
              </a:rPr>
              <a:t>Änderung an einer Stelle wirkt überall</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Programmablaufplan (PAP) – Grundelemente</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13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DIN 66001 – Standardisierte grafische Darstellung von Algorithmen</a:t>
            </a:r>
            <a:endParaRPr lang="en-US" sz="1200" dirty="0"/>
          </a:p>
        </p:txBody>
      </p:sp>
      <p:sp>
        <p:nvSpPr>
          <p:cNvPr id="11" name="Shape 9"/>
          <p:cNvSpPr/>
          <p:nvPr/>
        </p:nvSpPr>
        <p:spPr>
          <a:xfrm>
            <a:off x="320040" y="1115568"/>
            <a:ext cx="1600200" cy="621792"/>
          </a:xfrm>
          <a:prstGeom prst="line">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320040" y="1115568"/>
            <a:ext cx="1600200" cy="62179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Start / Ende</a:t>
            </a:r>
            <a:endParaRPr lang="en-US" sz="1000" dirty="0"/>
          </a:p>
        </p:txBody>
      </p:sp>
      <p:sp>
        <p:nvSpPr>
          <p:cNvPr id="13" name="Shape 11"/>
          <p:cNvSpPr/>
          <p:nvPr/>
        </p:nvSpPr>
        <p:spPr>
          <a:xfrm>
            <a:off x="32004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14" name="Text 12"/>
          <p:cNvSpPr/>
          <p:nvPr/>
        </p:nvSpPr>
        <p:spPr>
          <a:xfrm>
            <a:off x="36576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Beginn und Ende des</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Algorithmus. Jeder PAP</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hat genau einen Start-</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und einen Endknoten.</a:t>
            </a:r>
            <a:endParaRPr lang="en-US" sz="1050" dirty="0"/>
          </a:p>
        </p:txBody>
      </p:sp>
      <p:sp>
        <p:nvSpPr>
          <p:cNvPr id="15" name="Shape 13"/>
          <p:cNvSpPr/>
          <p:nvPr/>
        </p:nvSpPr>
        <p:spPr>
          <a:xfrm>
            <a:off x="2057400" y="1115568"/>
            <a:ext cx="1600200" cy="621792"/>
          </a:xfrm>
          <a:prstGeom prst="rect">
            <a:avLst/>
          </a:prstGeom>
          <a:solidFill>
            <a:srgbClr val="0066AA"/>
          </a:solidFill>
          <a:ln/>
          <a:effectLst>
            <a:outerShdw blurRad="50800" dist="25400" dir="8100000" algn="bl" rotWithShape="0">
              <a:srgbClr val="000000">
                <a:alpha val="12000"/>
              </a:srgbClr>
            </a:outerShdw>
          </a:effectLst>
        </p:spPr>
      </p:sp>
      <p:sp>
        <p:nvSpPr>
          <p:cNvPr id="16" name="Text 14"/>
          <p:cNvSpPr/>
          <p:nvPr/>
        </p:nvSpPr>
        <p:spPr>
          <a:xfrm>
            <a:off x="2057400" y="1115568"/>
            <a:ext cx="1600200" cy="621792"/>
          </a:xfrm>
          <a:prstGeom prst="rect">
            <a:avLst/>
          </a:prstGeom>
          <a:noFill/>
          <a:ln/>
        </p:spPr>
        <p:txBody>
          <a:bodyPr wrap="square" lIns="0" tIns="0" rIns="0" bIns="0"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Anweisung</a:t>
            </a:r>
            <a:endParaRPr lang="en-US" sz="1000" dirty="0"/>
          </a:p>
        </p:txBody>
      </p:sp>
      <p:sp>
        <p:nvSpPr>
          <p:cNvPr id="17" name="Shape 15"/>
          <p:cNvSpPr/>
          <p:nvPr/>
        </p:nvSpPr>
        <p:spPr>
          <a:xfrm>
            <a:off x="205740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18" name="Text 16"/>
          <p:cNvSpPr/>
          <p:nvPr/>
        </p:nvSpPr>
        <p:spPr>
          <a:xfrm>
            <a:off x="210312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Verarbeitung / Aktion: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Eine Berechnung oder</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Zuweisung ausführen.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z. B. 'x = x + 1'</a:t>
            </a:r>
            <a:endParaRPr lang="en-US" sz="1050" dirty="0"/>
          </a:p>
        </p:txBody>
      </p:sp>
      <p:sp>
        <p:nvSpPr>
          <p:cNvPr id="19" name="Shape 17"/>
          <p:cNvSpPr/>
          <p:nvPr/>
        </p:nvSpPr>
        <p:spPr>
          <a:xfrm rot="2700000">
            <a:off x="4251960" y="1188720"/>
            <a:ext cx="685800" cy="475488"/>
          </a:xfrm>
          <a:prstGeom prst="rect">
            <a:avLst/>
          </a:prstGeom>
          <a:solidFill>
            <a:srgbClr val="0077AA"/>
          </a:solidFill>
          <a:ln/>
          <a:effectLst>
            <a:outerShdw blurRad="50800" dist="25400" dir="8100000" algn="bl" rotWithShape="0">
              <a:srgbClr val="000000">
                <a:alpha val="12000"/>
              </a:srgbClr>
            </a:outerShdw>
          </a:effectLst>
        </p:spPr>
      </p:sp>
      <p:sp>
        <p:nvSpPr>
          <p:cNvPr id="20" name="Text 18"/>
          <p:cNvSpPr/>
          <p:nvPr/>
        </p:nvSpPr>
        <p:spPr>
          <a:xfrm>
            <a:off x="3794760" y="1115568"/>
            <a:ext cx="1600200" cy="621792"/>
          </a:xfrm>
          <a:prstGeom prst="rect">
            <a:avLst/>
          </a:prstGeom>
          <a:noFill/>
          <a:ln/>
        </p:spPr>
        <p:txBody>
          <a:bodyPr wrap="square" rtlCol="0" anchor="ctr"/>
          <a:lstStyle/>
          <a:p>
            <a:pPr marL="0" indent="0" algn="ctr">
              <a:buNone/>
            </a:pPr>
            <a:r>
              <a:rPr lang="en-US" sz="1000" b="1" dirty="0">
                <a:solidFill>
                  <a:srgbClr val="FFFFFF"/>
                </a:solidFill>
                <a:latin typeface="Calibri" pitchFamily="34" charset="0"/>
                <a:ea typeface="Calibri" pitchFamily="34" charset="-122"/>
                <a:cs typeface="Calibri" pitchFamily="34" charset="-120"/>
              </a:rPr>
              <a:t>Entscheidung</a:t>
            </a:r>
            <a:endParaRPr lang="en-US" sz="1000" dirty="0"/>
          </a:p>
        </p:txBody>
      </p:sp>
      <p:sp>
        <p:nvSpPr>
          <p:cNvPr id="21" name="Shape 19"/>
          <p:cNvSpPr/>
          <p:nvPr/>
        </p:nvSpPr>
        <p:spPr>
          <a:xfrm>
            <a:off x="379476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22" name="Text 20"/>
          <p:cNvSpPr/>
          <p:nvPr/>
        </p:nvSpPr>
        <p:spPr>
          <a:xfrm>
            <a:off x="384048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Bedingung (Ja/Nein).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Zwei Ausgänge:</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Ja-Zweig und</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Nein-Zweig.</a:t>
            </a:r>
            <a:endParaRPr lang="en-US" sz="1050" dirty="0"/>
          </a:p>
        </p:txBody>
      </p:sp>
      <p:sp>
        <p:nvSpPr>
          <p:cNvPr id="23" name="Shape 21"/>
          <p:cNvSpPr/>
          <p:nvPr/>
        </p:nvSpPr>
        <p:spPr>
          <a:xfrm>
            <a:off x="5532120" y="1115568"/>
            <a:ext cx="1600200" cy="621792"/>
          </a:xfrm>
          <a:prstGeom prst="rect">
            <a:avLst/>
          </a:prstGeom>
          <a:solidFill>
            <a:srgbClr val="006633"/>
          </a:solidFill>
          <a:ln/>
          <a:effectLst>
            <a:outerShdw blurRad="50800" dist="25400" dir="8100000" algn="bl" rotWithShape="0">
              <a:srgbClr val="000000">
                <a:alpha val="12000"/>
              </a:srgbClr>
            </a:outerShdw>
          </a:effectLst>
        </p:spPr>
      </p:sp>
      <p:sp>
        <p:nvSpPr>
          <p:cNvPr id="24" name="Text 22"/>
          <p:cNvSpPr/>
          <p:nvPr/>
        </p:nvSpPr>
        <p:spPr>
          <a:xfrm>
            <a:off x="5532120" y="1115568"/>
            <a:ext cx="1600200" cy="621792"/>
          </a:xfrm>
          <a:prstGeom prst="rect">
            <a:avLst/>
          </a:prstGeom>
          <a:noFill/>
          <a:ln/>
        </p:spPr>
        <p:txBody>
          <a:bodyPr wrap="square" lIns="0" tIns="0" rIns="0" bIns="0"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 Ein-/Ausgabe</a:t>
            </a:r>
            <a:endParaRPr lang="en-US" sz="950" dirty="0"/>
          </a:p>
        </p:txBody>
      </p:sp>
      <p:sp>
        <p:nvSpPr>
          <p:cNvPr id="25" name="Shape 23"/>
          <p:cNvSpPr/>
          <p:nvPr/>
        </p:nvSpPr>
        <p:spPr>
          <a:xfrm>
            <a:off x="553212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26" name="Text 24"/>
          <p:cNvSpPr/>
          <p:nvPr/>
        </p:nvSpPr>
        <p:spPr>
          <a:xfrm>
            <a:off x="557784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Daten einlesen oder</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Ergebnis ausgeben.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z. B. 'Lies Eingabe'</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oder 'Gib x aus'</a:t>
            </a:r>
            <a:endParaRPr lang="en-US" sz="1050" dirty="0"/>
          </a:p>
        </p:txBody>
      </p:sp>
      <p:sp>
        <p:nvSpPr>
          <p:cNvPr id="27" name="Shape 25"/>
          <p:cNvSpPr/>
          <p:nvPr/>
        </p:nvSpPr>
        <p:spPr>
          <a:xfrm>
            <a:off x="7863840" y="1170432"/>
            <a:ext cx="0" cy="512064"/>
          </a:xfrm>
          <a:prstGeom prst="line">
            <a:avLst/>
          </a:prstGeom>
          <a:noFill/>
          <a:ln w="25400">
            <a:solidFill>
              <a:srgbClr val="595959"/>
            </a:solidFill>
            <a:prstDash val="solid"/>
          </a:ln>
        </p:spPr>
      </p:sp>
      <p:sp>
        <p:nvSpPr>
          <p:cNvPr id="28" name="Text 26"/>
          <p:cNvSpPr/>
          <p:nvPr/>
        </p:nvSpPr>
        <p:spPr>
          <a:xfrm>
            <a:off x="7269480" y="1115568"/>
            <a:ext cx="1600200" cy="621792"/>
          </a:xfrm>
          <a:prstGeom prst="rect">
            <a:avLst/>
          </a:prstGeom>
          <a:noFill/>
          <a:ln/>
        </p:spPr>
        <p:txBody>
          <a:bodyPr wrap="square" rtlCol="0" anchor="ctr"/>
          <a:lstStyle/>
          <a:p>
            <a:pPr marL="0" indent="0" algn="ctr">
              <a:buNone/>
            </a:pPr>
            <a:r>
              <a:rPr lang="en-US" sz="2400" dirty="0">
                <a:solidFill>
                  <a:srgbClr val="595959"/>
                </a:solidFill>
                <a:latin typeface="Calibri" pitchFamily="34" charset="0"/>
                <a:ea typeface="Calibri" pitchFamily="34" charset="-122"/>
                <a:cs typeface="Calibri" pitchFamily="34" charset="-120"/>
              </a:rPr>
              <a:t>↓</a:t>
            </a:r>
            <a:endParaRPr lang="en-US" sz="2400" dirty="0"/>
          </a:p>
        </p:txBody>
      </p:sp>
      <p:sp>
        <p:nvSpPr>
          <p:cNvPr id="29" name="Shape 27"/>
          <p:cNvSpPr/>
          <p:nvPr/>
        </p:nvSpPr>
        <p:spPr>
          <a:xfrm>
            <a:off x="7269480" y="1764792"/>
            <a:ext cx="1600200" cy="2423160"/>
          </a:xfrm>
          <a:prstGeom prst="rect">
            <a:avLst/>
          </a:prstGeom>
          <a:solidFill>
            <a:srgbClr val="FFFFFF"/>
          </a:solidFill>
          <a:ln/>
          <a:effectLst>
            <a:outerShdw blurRad="50800" dist="25400" dir="8100000" algn="bl" rotWithShape="0">
              <a:srgbClr val="000000">
                <a:alpha val="12000"/>
              </a:srgbClr>
            </a:outerShdw>
          </a:effectLst>
        </p:spPr>
      </p:sp>
      <p:sp>
        <p:nvSpPr>
          <p:cNvPr id="30" name="Text 28"/>
          <p:cNvSpPr/>
          <p:nvPr/>
        </p:nvSpPr>
        <p:spPr>
          <a:xfrm>
            <a:off x="7315200" y="1810512"/>
            <a:ext cx="1508760" cy="2331720"/>
          </a:xfrm>
          <a:prstGeom prst="rect">
            <a:avLst/>
          </a:prstGeom>
          <a:noFill/>
          <a:ln/>
        </p:spPr>
        <p:txBody>
          <a:bodyPr wrap="square" rtlCol="0" anchor="t"/>
          <a:lstStyle/>
          <a:p>
            <a:pPr marL="0" indent="0">
              <a:buNone/>
            </a:pPr>
            <a:r>
              <a:rPr lang="en-US" sz="1050" dirty="0">
                <a:solidFill>
                  <a:srgbClr val="595959"/>
                </a:solidFill>
                <a:latin typeface="Calibri" pitchFamily="34" charset="0"/>
                <a:ea typeface="Calibri" pitchFamily="34" charset="-122"/>
                <a:cs typeface="Calibri" pitchFamily="34" charset="-120"/>
              </a:rPr>
              <a:t>Zeigt die Ablaufrichtung</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an. Normalerweise</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von oben nach unten</a:t>
            </a:r>
            <a:endParaRPr lang="en-US" sz="1050" dirty="0"/>
          </a:p>
          <a:p>
            <a:pPr marL="0" indent="0">
              <a:buNone/>
            </a:pPr>
            <a:r>
              <a:rPr lang="en-US" sz="1050" dirty="0">
                <a:solidFill>
                  <a:srgbClr val="595959"/>
                </a:solidFill>
                <a:latin typeface="Calibri" pitchFamily="34" charset="0"/>
                <a:ea typeface="Calibri" pitchFamily="34" charset="-122"/>
                <a:cs typeface="Calibri" pitchFamily="34" charset="-120"/>
              </a:rPr>
              <a:t>oder von links nach rechts.</a:t>
            </a:r>
            <a:endParaRPr lang="en-US" sz="1050" dirty="0"/>
          </a:p>
        </p:txBody>
      </p:sp>
      <p:sp>
        <p:nvSpPr>
          <p:cNvPr id="31" name="Shape 29"/>
          <p:cNvSpPr/>
          <p:nvPr/>
        </p:nvSpPr>
        <p:spPr>
          <a:xfrm>
            <a:off x="274320" y="4279392"/>
            <a:ext cx="8503920" cy="320040"/>
          </a:xfrm>
          <a:prstGeom prst="rect">
            <a:avLst/>
          </a:prstGeom>
          <a:solidFill>
            <a:srgbClr val="F0A500"/>
          </a:solidFill>
          <a:ln/>
        </p:spPr>
      </p:sp>
      <p:sp>
        <p:nvSpPr>
          <p:cNvPr id="32" name="Text 30"/>
          <p:cNvSpPr/>
          <p:nvPr/>
        </p:nvSpPr>
        <p:spPr>
          <a:xfrm>
            <a:off x="365760" y="4279392"/>
            <a:ext cx="8321040" cy="320040"/>
          </a:xfrm>
          <a:prstGeom prst="rect">
            <a:avLst/>
          </a:prstGeom>
          <a:noFill/>
          <a:ln/>
        </p:spPr>
        <p:txBody>
          <a:bodyPr wrap="square" rtlCol="0" anchor="ctr"/>
          <a:lstStyle/>
          <a:p>
            <a:pPr marL="0" indent="0">
              <a:buNone/>
            </a:pPr>
            <a:r>
              <a:rPr lang="en-US" sz="1100" b="1" dirty="0">
                <a:solidFill>
                  <a:srgbClr val="003366"/>
                </a:solidFill>
                <a:latin typeface="Calibri" pitchFamily="34" charset="0"/>
                <a:ea typeface="Calibri" pitchFamily="34" charset="-122"/>
                <a:cs typeface="Calibri" pitchFamily="34" charset="-120"/>
              </a:rPr>
              <a:t>Regeln: Eindeutiger Start/Ende · Pfade immer mit Pfeil · Entscheidung immer Ja/Nein · keine Kreuzungen</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PAP – Beispiel: Notenberechnung</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14 von 16</a:t>
            </a:r>
            <a:endParaRPr lang="en-US" sz="800" dirty="0"/>
          </a:p>
        </p:txBody>
      </p:sp>
      <p:sp>
        <p:nvSpPr>
          <p:cNvPr id="10" name="Text 8"/>
          <p:cNvSpPr/>
          <p:nvPr/>
        </p:nvSpPr>
        <p:spPr>
          <a:xfrm>
            <a:off x="274320" y="777240"/>
            <a:ext cx="8595360" cy="274320"/>
          </a:xfrm>
          <a:prstGeom prst="rect">
            <a:avLst/>
          </a:prstGeom>
          <a:noFill/>
          <a:ln/>
        </p:spPr>
        <p:txBody>
          <a:bodyPr wrap="square" rtlCol="0" anchor="ctr"/>
          <a:lstStyle/>
          <a:p>
            <a:pPr marL="0" indent="0">
              <a:buNone/>
            </a:pPr>
            <a:r>
              <a:rPr lang="en-US" sz="1200" i="1" dirty="0">
                <a:solidFill>
                  <a:srgbClr val="0066AA"/>
                </a:solidFill>
                <a:latin typeface="Calibri" pitchFamily="34" charset="0"/>
                <a:ea typeface="Calibri" pitchFamily="34" charset="-122"/>
                <a:cs typeface="Calibri" pitchFamily="34" charset="-120"/>
              </a:rPr>
              <a:t>Aufgabe: Lies eine Punktzahl (0–100) ein und gib die entsprechende Note aus</a:t>
            </a:r>
            <a:endParaRPr lang="en-US" sz="1200" dirty="0"/>
          </a:p>
        </p:txBody>
      </p:sp>
      <p:sp>
        <p:nvSpPr>
          <p:cNvPr id="11" name="Shape 9"/>
          <p:cNvSpPr/>
          <p:nvPr/>
        </p:nvSpPr>
        <p:spPr>
          <a:xfrm>
            <a:off x="1097280" y="1115568"/>
            <a:ext cx="1828800" cy="438912"/>
          </a:xfrm>
          <a:prstGeom prst="line">
            <a:avLst/>
          </a:prstGeom>
          <a:solidFill>
            <a:srgbClr val="003366"/>
          </a:solidFill>
          <a:ln/>
          <a:effectLst>
            <a:outerShdw blurRad="50800" dist="25400" dir="8100000" algn="bl" rotWithShape="0">
              <a:srgbClr val="000000">
                <a:alpha val="12000"/>
              </a:srgbClr>
            </a:outerShdw>
          </a:effectLst>
        </p:spPr>
      </p:sp>
      <p:sp>
        <p:nvSpPr>
          <p:cNvPr id="12" name="Text 10"/>
          <p:cNvSpPr/>
          <p:nvPr/>
        </p:nvSpPr>
        <p:spPr>
          <a:xfrm>
            <a:off x="1097280" y="1115568"/>
            <a:ext cx="1828800"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START</a:t>
            </a:r>
            <a:endParaRPr lang="en-US" sz="1300" dirty="0"/>
          </a:p>
        </p:txBody>
      </p:sp>
      <p:sp>
        <p:nvSpPr>
          <p:cNvPr id="13" name="Shape 11"/>
          <p:cNvSpPr/>
          <p:nvPr/>
        </p:nvSpPr>
        <p:spPr>
          <a:xfrm>
            <a:off x="2011680" y="1581912"/>
            <a:ext cx="0" cy="256032"/>
          </a:xfrm>
          <a:prstGeom prst="line">
            <a:avLst/>
          </a:prstGeom>
          <a:noFill/>
          <a:ln w="19050">
            <a:solidFill>
              <a:srgbClr val="595959"/>
            </a:solidFill>
            <a:prstDash val="solid"/>
          </a:ln>
        </p:spPr>
      </p:sp>
      <p:sp>
        <p:nvSpPr>
          <p:cNvPr id="14" name="Text 12"/>
          <p:cNvSpPr/>
          <p:nvPr/>
        </p:nvSpPr>
        <p:spPr>
          <a:xfrm>
            <a:off x="1920240" y="1627632"/>
            <a:ext cx="182880" cy="182880"/>
          </a:xfrm>
          <a:prstGeom prst="rect">
            <a:avLst/>
          </a:prstGeom>
          <a:noFill/>
          <a:ln/>
        </p:spPr>
        <p:txBody>
          <a:bodyPr wrap="square" rtlCol="0" anchor="ctr"/>
          <a:lstStyle/>
          <a:p>
            <a:pPr marL="0" indent="0" algn="ctr">
              <a:buNone/>
            </a:pPr>
            <a:r>
              <a:rPr lang="en-US" sz="1100" dirty="0">
                <a:solidFill>
                  <a:srgbClr val="595959"/>
                </a:solidFill>
              </a:rPr>
              <a:t>↓</a:t>
            </a:r>
            <a:endParaRPr lang="en-US" sz="1100" dirty="0"/>
          </a:p>
        </p:txBody>
      </p:sp>
      <p:sp>
        <p:nvSpPr>
          <p:cNvPr id="15" name="Shape 13"/>
          <p:cNvSpPr/>
          <p:nvPr/>
        </p:nvSpPr>
        <p:spPr>
          <a:xfrm>
            <a:off x="1097280" y="1865376"/>
            <a:ext cx="1828800" cy="438912"/>
          </a:xfrm>
          <a:prstGeom prst="rect">
            <a:avLst/>
          </a:prstGeom>
          <a:solidFill>
            <a:srgbClr val="006633"/>
          </a:solidFill>
          <a:ln/>
          <a:effectLst>
            <a:outerShdw blurRad="50800" dist="25400" dir="8100000" algn="bl" rotWithShape="0">
              <a:srgbClr val="000000">
                <a:alpha val="12000"/>
              </a:srgbClr>
            </a:outerShdw>
          </a:effectLst>
        </p:spPr>
      </p:sp>
      <p:sp>
        <p:nvSpPr>
          <p:cNvPr id="16" name="Text 14"/>
          <p:cNvSpPr/>
          <p:nvPr/>
        </p:nvSpPr>
        <p:spPr>
          <a:xfrm>
            <a:off x="1170432" y="1883664"/>
            <a:ext cx="1719072" cy="402336"/>
          </a:xfrm>
          <a:prstGeom prst="rect">
            <a:avLst/>
          </a:prstGeom>
          <a:noFill/>
          <a:ln/>
        </p:spPr>
        <p:txBody>
          <a:bodyPr wrap="square"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Eingabe:</a:t>
            </a:r>
            <a:endParaRPr lang="en-US" sz="1050" dirty="0"/>
          </a:p>
          <a:p>
            <a:pPr marL="0" indent="0" algn="ctr">
              <a:buNone/>
            </a:pPr>
            <a:r>
              <a:rPr lang="en-US" sz="1050" b="1" dirty="0">
                <a:solidFill>
                  <a:srgbClr val="FFFFFF"/>
                </a:solidFill>
                <a:latin typeface="Calibri" pitchFamily="34" charset="0"/>
                <a:ea typeface="Calibri" pitchFamily="34" charset="-122"/>
                <a:cs typeface="Calibri" pitchFamily="34" charset="-120"/>
              </a:rPr>
              <a:t>Punktzahl (0–100)</a:t>
            </a:r>
            <a:endParaRPr lang="en-US" sz="1050" dirty="0"/>
          </a:p>
        </p:txBody>
      </p:sp>
      <p:sp>
        <p:nvSpPr>
          <p:cNvPr id="17" name="Shape 15"/>
          <p:cNvSpPr/>
          <p:nvPr/>
        </p:nvSpPr>
        <p:spPr>
          <a:xfrm>
            <a:off x="2011680" y="2331720"/>
            <a:ext cx="0" cy="256032"/>
          </a:xfrm>
          <a:prstGeom prst="line">
            <a:avLst/>
          </a:prstGeom>
          <a:noFill/>
          <a:ln w="19050">
            <a:solidFill>
              <a:srgbClr val="595959"/>
            </a:solidFill>
            <a:prstDash val="solid"/>
          </a:ln>
        </p:spPr>
      </p:sp>
      <p:sp>
        <p:nvSpPr>
          <p:cNvPr id="18" name="Text 16"/>
          <p:cNvSpPr/>
          <p:nvPr/>
        </p:nvSpPr>
        <p:spPr>
          <a:xfrm>
            <a:off x="1920240" y="2377440"/>
            <a:ext cx="182880" cy="182880"/>
          </a:xfrm>
          <a:prstGeom prst="rect">
            <a:avLst/>
          </a:prstGeom>
          <a:noFill/>
          <a:ln/>
        </p:spPr>
        <p:txBody>
          <a:bodyPr wrap="square" rtlCol="0" anchor="ctr"/>
          <a:lstStyle/>
          <a:p>
            <a:pPr marL="0" indent="0" algn="ctr">
              <a:buNone/>
            </a:pPr>
            <a:r>
              <a:rPr lang="en-US" sz="1100" dirty="0">
                <a:solidFill>
                  <a:srgbClr val="595959"/>
                </a:solidFill>
              </a:rPr>
              <a:t>↓</a:t>
            </a:r>
            <a:endParaRPr lang="en-US" sz="1100" dirty="0"/>
          </a:p>
        </p:txBody>
      </p:sp>
      <p:sp>
        <p:nvSpPr>
          <p:cNvPr id="19" name="Shape 17"/>
          <p:cNvSpPr/>
          <p:nvPr/>
        </p:nvSpPr>
        <p:spPr>
          <a:xfrm rot="2700000">
            <a:off x="1554480" y="2624328"/>
            <a:ext cx="914400" cy="566928"/>
          </a:xfrm>
          <a:prstGeom prst="rect">
            <a:avLst/>
          </a:prstGeom>
          <a:solidFill>
            <a:srgbClr val="0077AA"/>
          </a:solidFill>
          <a:ln/>
          <a:effectLst>
            <a:outerShdw blurRad="50800" dist="25400" dir="8100000" algn="bl" rotWithShape="0">
              <a:srgbClr val="000000">
                <a:alpha val="12000"/>
              </a:srgbClr>
            </a:outerShdw>
          </a:effectLst>
        </p:spPr>
      </p:sp>
      <p:sp>
        <p:nvSpPr>
          <p:cNvPr id="20" name="Text 18"/>
          <p:cNvSpPr/>
          <p:nvPr/>
        </p:nvSpPr>
        <p:spPr>
          <a:xfrm>
            <a:off x="1097280" y="2624328"/>
            <a:ext cx="1828800" cy="566928"/>
          </a:xfrm>
          <a:prstGeom prst="rect">
            <a:avLst/>
          </a:prstGeom>
          <a:noFill/>
          <a:ln/>
        </p:spPr>
        <p:txBody>
          <a:bodyPr wrap="square" rtlCol="0" anchor="ctr"/>
          <a:lstStyle/>
          <a:p>
            <a:pPr marL="0" indent="0" algn="ctr">
              <a:buNone/>
            </a:pPr>
            <a:r>
              <a:rPr lang="en-US" sz="1050" b="1" dirty="0">
                <a:solidFill>
                  <a:srgbClr val="FFFFFF"/>
                </a:solidFill>
                <a:latin typeface="Calibri" pitchFamily="34" charset="0"/>
                <a:ea typeface="Calibri" pitchFamily="34" charset="-122"/>
                <a:cs typeface="Calibri" pitchFamily="34" charset="-120"/>
              </a:rPr>
              <a:t>Punkte</a:t>
            </a:r>
            <a:endParaRPr lang="en-US" sz="1050" dirty="0"/>
          </a:p>
          <a:p>
            <a:pPr marL="0" indent="0" algn="ctr">
              <a:buNone/>
            </a:pPr>
            <a:r>
              <a:rPr lang="en-US" sz="1050" b="1" dirty="0">
                <a:solidFill>
                  <a:srgbClr val="FFFFFF"/>
                </a:solidFill>
                <a:latin typeface="Calibri" pitchFamily="34" charset="0"/>
                <a:ea typeface="Calibri" pitchFamily="34" charset="-122"/>
                <a:cs typeface="Calibri" pitchFamily="34" charset="-120"/>
              </a:rPr>
              <a:t>&gt;= 50?</a:t>
            </a:r>
            <a:endParaRPr lang="en-US" sz="1050" dirty="0"/>
          </a:p>
        </p:txBody>
      </p:sp>
      <p:sp>
        <p:nvSpPr>
          <p:cNvPr id="21" name="Shape 19"/>
          <p:cNvSpPr/>
          <p:nvPr/>
        </p:nvSpPr>
        <p:spPr>
          <a:xfrm>
            <a:off x="2944368" y="2907792"/>
            <a:ext cx="731520" cy="0"/>
          </a:xfrm>
          <a:prstGeom prst="line">
            <a:avLst/>
          </a:prstGeom>
          <a:noFill/>
          <a:ln w="19050">
            <a:solidFill>
              <a:srgbClr val="AA2200"/>
            </a:solidFill>
            <a:prstDash val="solid"/>
          </a:ln>
        </p:spPr>
      </p:sp>
      <p:sp>
        <p:nvSpPr>
          <p:cNvPr id="22" name="Text 20"/>
          <p:cNvSpPr/>
          <p:nvPr/>
        </p:nvSpPr>
        <p:spPr>
          <a:xfrm>
            <a:off x="2926080" y="2743200"/>
            <a:ext cx="640080" cy="201168"/>
          </a:xfrm>
          <a:prstGeom prst="rect">
            <a:avLst/>
          </a:prstGeom>
          <a:noFill/>
          <a:ln/>
        </p:spPr>
        <p:txBody>
          <a:bodyPr wrap="square" rtlCol="0" anchor="ctr"/>
          <a:lstStyle/>
          <a:p>
            <a:pPr marL="0" indent="0">
              <a:buNone/>
            </a:pPr>
            <a:r>
              <a:rPr lang="en-US" sz="1000" dirty="0">
                <a:solidFill>
                  <a:srgbClr val="AA2200"/>
                </a:solidFill>
                <a:latin typeface="Calibri" pitchFamily="34" charset="0"/>
                <a:ea typeface="Calibri" pitchFamily="34" charset="-122"/>
                <a:cs typeface="Calibri" pitchFamily="34" charset="-120"/>
              </a:rPr>
              <a:t>Nein</a:t>
            </a:r>
            <a:endParaRPr lang="en-US" sz="1000" dirty="0"/>
          </a:p>
        </p:txBody>
      </p:sp>
      <p:sp>
        <p:nvSpPr>
          <p:cNvPr id="23" name="Shape 21"/>
          <p:cNvSpPr/>
          <p:nvPr/>
        </p:nvSpPr>
        <p:spPr>
          <a:xfrm>
            <a:off x="3703320" y="2697480"/>
            <a:ext cx="1645920" cy="411480"/>
          </a:xfrm>
          <a:prstGeom prst="rect">
            <a:avLst/>
          </a:prstGeom>
          <a:solidFill>
            <a:srgbClr val="AA2200"/>
          </a:solidFill>
          <a:ln/>
          <a:effectLst>
            <a:outerShdw blurRad="50800" dist="25400" dir="8100000" algn="bl" rotWithShape="0">
              <a:srgbClr val="000000">
                <a:alpha val="12000"/>
              </a:srgbClr>
            </a:outerShdw>
          </a:effectLst>
        </p:spPr>
      </p:sp>
      <p:sp>
        <p:nvSpPr>
          <p:cNvPr id="24" name="Text 22"/>
          <p:cNvSpPr/>
          <p:nvPr/>
        </p:nvSpPr>
        <p:spPr>
          <a:xfrm>
            <a:off x="3749040" y="2715768"/>
            <a:ext cx="1572768" cy="384048"/>
          </a:xfrm>
          <a:prstGeom prst="rect">
            <a:avLst/>
          </a:prstGeom>
          <a:noFill/>
          <a:ln/>
        </p:spPr>
        <p:txBody>
          <a:bodyPr wrap="square" rtlCol="0" anchor="ctr"/>
          <a:lstStyle/>
          <a:p>
            <a:pPr marL="0" indent="0" algn="ctr">
              <a:buNone/>
            </a:pPr>
            <a:r>
              <a:rPr lang="en-US" sz="950" b="1" dirty="0">
                <a:solidFill>
                  <a:srgbClr val="FFFFFF"/>
                </a:solidFill>
                <a:latin typeface="Calibri" pitchFamily="34" charset="0"/>
                <a:ea typeface="Calibri" pitchFamily="34" charset="-122"/>
                <a:cs typeface="Calibri" pitchFamily="34" charset="-120"/>
              </a:rPr>
              <a:t>Ausgabe:</a:t>
            </a:r>
            <a:endParaRPr lang="en-US" sz="950" dirty="0"/>
          </a:p>
          <a:p>
            <a:pPr marL="0" indent="0" algn="ctr">
              <a:buNone/>
            </a:pPr>
            <a:r>
              <a:rPr lang="en-US" sz="950" b="1" dirty="0">
                <a:solidFill>
                  <a:srgbClr val="FFFFFF"/>
                </a:solidFill>
                <a:latin typeface="Calibri" pitchFamily="34" charset="0"/>
                <a:ea typeface="Calibri" pitchFamily="34" charset="-122"/>
                <a:cs typeface="Calibri" pitchFamily="34" charset="-120"/>
              </a:rPr>
              <a:t>"Nicht bestanden"</a:t>
            </a:r>
            <a:endParaRPr lang="en-US" sz="950" dirty="0"/>
          </a:p>
        </p:txBody>
      </p:sp>
      <p:sp>
        <p:nvSpPr>
          <p:cNvPr id="25" name="Shape 23"/>
          <p:cNvSpPr/>
          <p:nvPr/>
        </p:nvSpPr>
        <p:spPr>
          <a:xfrm>
            <a:off x="2011680" y="3218688"/>
            <a:ext cx="0" cy="256032"/>
          </a:xfrm>
          <a:prstGeom prst="line">
            <a:avLst/>
          </a:prstGeom>
          <a:noFill/>
          <a:ln w="19050">
            <a:solidFill>
              <a:srgbClr val="006633"/>
            </a:solidFill>
            <a:prstDash val="solid"/>
          </a:ln>
        </p:spPr>
      </p:sp>
      <p:sp>
        <p:nvSpPr>
          <p:cNvPr id="26" name="Text 24"/>
          <p:cNvSpPr/>
          <p:nvPr/>
        </p:nvSpPr>
        <p:spPr>
          <a:xfrm>
            <a:off x="2039112" y="3218688"/>
            <a:ext cx="274320" cy="201168"/>
          </a:xfrm>
          <a:prstGeom prst="rect">
            <a:avLst/>
          </a:prstGeom>
          <a:noFill/>
          <a:ln/>
        </p:spPr>
        <p:txBody>
          <a:bodyPr wrap="square" rtlCol="0" anchor="ctr"/>
          <a:lstStyle/>
          <a:p>
            <a:pPr marL="0" indent="0">
              <a:buNone/>
            </a:pPr>
            <a:r>
              <a:rPr lang="en-US" sz="1000" dirty="0">
                <a:solidFill>
                  <a:srgbClr val="006633"/>
                </a:solidFill>
                <a:latin typeface="Calibri" pitchFamily="34" charset="0"/>
                <a:ea typeface="Calibri" pitchFamily="34" charset="-122"/>
                <a:cs typeface="Calibri" pitchFamily="34" charset="-120"/>
              </a:rPr>
              <a:t>Ja</a:t>
            </a:r>
            <a:endParaRPr lang="en-US" sz="1000" dirty="0"/>
          </a:p>
        </p:txBody>
      </p:sp>
      <p:sp>
        <p:nvSpPr>
          <p:cNvPr id="27" name="Shape 25"/>
          <p:cNvSpPr/>
          <p:nvPr/>
        </p:nvSpPr>
        <p:spPr>
          <a:xfrm>
            <a:off x="1097280" y="3493008"/>
            <a:ext cx="1828800" cy="438912"/>
          </a:xfrm>
          <a:prstGeom prst="rect">
            <a:avLst/>
          </a:prstGeom>
          <a:solidFill>
            <a:srgbClr val="0066AA"/>
          </a:solidFill>
          <a:ln/>
          <a:effectLst>
            <a:outerShdw blurRad="50800" dist="25400" dir="8100000" algn="bl" rotWithShape="0">
              <a:srgbClr val="000000">
                <a:alpha val="12000"/>
              </a:srgbClr>
            </a:outerShdw>
          </a:effectLst>
        </p:spPr>
      </p:sp>
      <p:sp>
        <p:nvSpPr>
          <p:cNvPr id="28" name="Text 26"/>
          <p:cNvSpPr/>
          <p:nvPr/>
        </p:nvSpPr>
        <p:spPr>
          <a:xfrm>
            <a:off x="1170432" y="3511296"/>
            <a:ext cx="1719072" cy="402336"/>
          </a:xfrm>
          <a:prstGeom prst="rect">
            <a:avLst/>
          </a:prstGeom>
          <a:noFill/>
          <a:ln/>
        </p:spPr>
        <p:txBody>
          <a:bodyPr wrap="square" rtlCol="0" anchor="ctr"/>
          <a:lstStyle/>
          <a:p>
            <a:pPr marL="0" indent="0" algn="ctr">
              <a:buNone/>
            </a:pPr>
            <a:r>
              <a:rPr lang="en-US" sz="1000" dirty="0">
                <a:solidFill>
                  <a:srgbClr val="FFFFFF"/>
                </a:solidFill>
                <a:latin typeface="Calibri" pitchFamily="34" charset="0"/>
                <a:ea typeface="Calibri" pitchFamily="34" charset="-122"/>
                <a:cs typeface="Calibri" pitchFamily="34" charset="-120"/>
              </a:rPr>
              <a:t>Note = ...</a:t>
            </a:r>
            <a:endParaRPr lang="en-US" sz="1000" dirty="0"/>
          </a:p>
          <a:p>
            <a:pPr marL="0" indent="0" algn="ctr">
              <a:buNone/>
            </a:pPr>
            <a:r>
              <a:rPr lang="en-US" sz="1000" dirty="0">
                <a:solidFill>
                  <a:srgbClr val="FFFFFF"/>
                </a:solidFill>
                <a:latin typeface="Calibri" pitchFamily="34" charset="0"/>
                <a:ea typeface="Calibri" pitchFamily="34" charset="-122"/>
                <a:cs typeface="Calibri" pitchFamily="34" charset="-120"/>
              </a:rPr>
              <a:t>(weitere Prüfungen)</a:t>
            </a:r>
            <a:endParaRPr lang="en-US" sz="1000" dirty="0"/>
          </a:p>
        </p:txBody>
      </p:sp>
      <p:sp>
        <p:nvSpPr>
          <p:cNvPr id="29" name="Shape 27"/>
          <p:cNvSpPr/>
          <p:nvPr/>
        </p:nvSpPr>
        <p:spPr>
          <a:xfrm>
            <a:off x="2011680" y="3950208"/>
            <a:ext cx="0" cy="228600"/>
          </a:xfrm>
          <a:prstGeom prst="line">
            <a:avLst/>
          </a:prstGeom>
          <a:noFill/>
          <a:ln w="19050">
            <a:solidFill>
              <a:srgbClr val="595959"/>
            </a:solidFill>
            <a:prstDash val="solid"/>
          </a:ln>
        </p:spPr>
      </p:sp>
      <p:sp>
        <p:nvSpPr>
          <p:cNvPr id="30" name="Text 28"/>
          <p:cNvSpPr/>
          <p:nvPr/>
        </p:nvSpPr>
        <p:spPr>
          <a:xfrm>
            <a:off x="1920240" y="3995928"/>
            <a:ext cx="182880" cy="182880"/>
          </a:xfrm>
          <a:prstGeom prst="rect">
            <a:avLst/>
          </a:prstGeom>
          <a:noFill/>
          <a:ln/>
        </p:spPr>
        <p:txBody>
          <a:bodyPr wrap="square" rtlCol="0" anchor="ctr"/>
          <a:lstStyle/>
          <a:p>
            <a:pPr marL="0" indent="0" algn="ctr">
              <a:buNone/>
            </a:pPr>
            <a:r>
              <a:rPr lang="en-US" sz="1100" dirty="0">
                <a:solidFill>
                  <a:srgbClr val="595959"/>
                </a:solidFill>
              </a:rPr>
              <a:t>↓</a:t>
            </a:r>
            <a:endParaRPr lang="en-US" sz="1100" dirty="0"/>
          </a:p>
        </p:txBody>
      </p:sp>
      <p:sp>
        <p:nvSpPr>
          <p:cNvPr id="31" name="Shape 29"/>
          <p:cNvSpPr/>
          <p:nvPr/>
        </p:nvSpPr>
        <p:spPr>
          <a:xfrm>
            <a:off x="1097280" y="4187952"/>
            <a:ext cx="1828800" cy="438912"/>
          </a:xfrm>
          <a:prstGeom prst="line">
            <a:avLst/>
          </a:prstGeom>
          <a:solidFill>
            <a:srgbClr val="003366"/>
          </a:solidFill>
          <a:ln/>
          <a:effectLst>
            <a:outerShdw blurRad="50800" dist="25400" dir="8100000" algn="bl" rotWithShape="0">
              <a:srgbClr val="000000">
                <a:alpha val="12000"/>
              </a:srgbClr>
            </a:outerShdw>
          </a:effectLst>
        </p:spPr>
      </p:sp>
      <p:sp>
        <p:nvSpPr>
          <p:cNvPr id="32" name="Text 30"/>
          <p:cNvSpPr/>
          <p:nvPr/>
        </p:nvSpPr>
        <p:spPr>
          <a:xfrm>
            <a:off x="1097280" y="4187952"/>
            <a:ext cx="1828800" cy="438912"/>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ENDE</a:t>
            </a:r>
            <a:endParaRPr lang="en-US" sz="1300" dirty="0"/>
          </a:p>
        </p:txBody>
      </p:sp>
      <p:sp>
        <p:nvSpPr>
          <p:cNvPr id="33" name="Shape 31"/>
          <p:cNvSpPr/>
          <p:nvPr/>
        </p:nvSpPr>
        <p:spPr>
          <a:xfrm>
            <a:off x="5486400" y="1115568"/>
            <a:ext cx="3383280" cy="347472"/>
          </a:xfrm>
          <a:prstGeom prst="rect">
            <a:avLst/>
          </a:prstGeom>
          <a:solidFill>
            <a:srgbClr val="003366"/>
          </a:solidFill>
          <a:ln/>
        </p:spPr>
      </p:sp>
      <p:sp>
        <p:nvSpPr>
          <p:cNvPr id="34" name="Text 32"/>
          <p:cNvSpPr/>
          <p:nvPr/>
        </p:nvSpPr>
        <p:spPr>
          <a:xfrm>
            <a:off x="5559552" y="1115568"/>
            <a:ext cx="3273552" cy="347472"/>
          </a:xfrm>
          <a:prstGeom prst="rect">
            <a:avLst/>
          </a:prstGeom>
          <a:noFill/>
          <a:ln/>
        </p:spPr>
        <p:txBody>
          <a:bodyPr wrap="square"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Entsprechender C#-Code:</a:t>
            </a:r>
            <a:endParaRPr lang="en-US" sz="1200" dirty="0"/>
          </a:p>
        </p:txBody>
      </p:sp>
      <p:sp>
        <p:nvSpPr>
          <p:cNvPr id="35" name="Shape 33"/>
          <p:cNvSpPr/>
          <p:nvPr/>
        </p:nvSpPr>
        <p:spPr>
          <a:xfrm>
            <a:off x="5486400" y="1490472"/>
            <a:ext cx="3383280" cy="3154680"/>
          </a:xfrm>
          <a:prstGeom prst="rect">
            <a:avLst/>
          </a:prstGeom>
          <a:solidFill>
            <a:srgbClr val="1A1A2E"/>
          </a:solidFill>
          <a:ln/>
          <a:effectLst>
            <a:outerShdw blurRad="50800" dist="25400" dir="8100000" algn="bl" rotWithShape="0">
              <a:srgbClr val="000000">
                <a:alpha val="12000"/>
              </a:srgbClr>
            </a:outerShdw>
          </a:effectLst>
        </p:spPr>
      </p:sp>
      <p:sp>
        <p:nvSpPr>
          <p:cNvPr id="36" name="Text 34"/>
          <p:cNvSpPr/>
          <p:nvPr/>
        </p:nvSpPr>
        <p:spPr>
          <a:xfrm>
            <a:off x="5541264" y="1527048"/>
            <a:ext cx="3291840" cy="237744"/>
          </a:xfrm>
          <a:prstGeom prst="rect">
            <a:avLst/>
          </a:prstGeom>
          <a:noFill/>
          <a:ln/>
        </p:spPr>
        <p:txBody>
          <a:bodyPr wrap="square" rtlCol="0" anchor="ctr"/>
          <a:lstStyle/>
          <a:p>
            <a:pPr marL="0" indent="0">
              <a:buNone/>
            </a:pPr>
            <a:r>
              <a:rPr lang="en-US" sz="900" dirty="0">
                <a:solidFill>
                  <a:srgbClr val="FFFFFF"/>
                </a:solidFill>
                <a:latin typeface="Consolas" pitchFamily="34" charset="0"/>
                <a:ea typeface="Consolas" pitchFamily="34" charset="-122"/>
                <a:cs typeface="Consolas" pitchFamily="34" charset="-120"/>
              </a:rPr>
              <a:t>int punkte;</a:t>
            </a:r>
            <a:endParaRPr lang="en-US" sz="900" dirty="0"/>
          </a:p>
        </p:txBody>
      </p:sp>
      <p:sp>
        <p:nvSpPr>
          <p:cNvPr id="37" name="Text 35"/>
          <p:cNvSpPr/>
          <p:nvPr/>
        </p:nvSpPr>
        <p:spPr>
          <a:xfrm>
            <a:off x="5541264" y="1773936"/>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Console.Write("Punkte: ");</a:t>
            </a:r>
            <a:endParaRPr lang="en-US" sz="900" dirty="0"/>
          </a:p>
        </p:txBody>
      </p:sp>
      <p:sp>
        <p:nvSpPr>
          <p:cNvPr id="38" name="Text 36"/>
          <p:cNvSpPr/>
          <p:nvPr/>
        </p:nvSpPr>
        <p:spPr>
          <a:xfrm>
            <a:off x="5541264" y="2020824"/>
            <a:ext cx="3291840" cy="237744"/>
          </a:xfrm>
          <a:prstGeom prst="rect">
            <a:avLst/>
          </a:prstGeom>
          <a:noFill/>
          <a:ln/>
        </p:spPr>
        <p:txBody>
          <a:bodyPr wrap="square" rtlCol="0" anchor="ctr"/>
          <a:lstStyle/>
          <a:p>
            <a:pPr marL="0" indent="0">
              <a:buNone/>
            </a:pPr>
            <a:r>
              <a:rPr lang="en-US" sz="900" dirty="0">
                <a:solidFill>
                  <a:srgbClr val="FFFFFF"/>
                </a:solidFill>
                <a:latin typeface="Consolas" pitchFamily="34" charset="0"/>
                <a:ea typeface="Consolas" pitchFamily="34" charset="-122"/>
                <a:cs typeface="Consolas" pitchFamily="34" charset="-120"/>
              </a:rPr>
              <a:t>punkte = int.Parse(Console.ReadLine());</a:t>
            </a:r>
            <a:endParaRPr lang="en-US" sz="900" dirty="0"/>
          </a:p>
        </p:txBody>
      </p:sp>
      <p:sp>
        <p:nvSpPr>
          <p:cNvPr id="39" name="Text 37"/>
          <p:cNvSpPr/>
          <p:nvPr/>
        </p:nvSpPr>
        <p:spPr>
          <a:xfrm>
            <a:off x="5541264" y="2267712"/>
            <a:ext cx="3291840" cy="237744"/>
          </a:xfrm>
          <a:prstGeom prst="rect">
            <a:avLst/>
          </a:prstGeom>
          <a:noFill/>
          <a:ln/>
        </p:spPr>
        <p:txBody>
          <a:bodyPr wrap="square" rtlCol="0" anchor="ctr"/>
          <a:lstStyle/>
          <a:p>
            <a:pPr marL="0" indent="0">
              <a:buNone/>
            </a:pPr>
            <a:endParaRPr lang="en-US" sz="900" dirty="0"/>
          </a:p>
        </p:txBody>
      </p:sp>
      <p:sp>
        <p:nvSpPr>
          <p:cNvPr id="40" name="Text 38"/>
          <p:cNvSpPr/>
          <p:nvPr/>
        </p:nvSpPr>
        <p:spPr>
          <a:xfrm>
            <a:off x="5541264" y="2514600"/>
            <a:ext cx="3291840" cy="237744"/>
          </a:xfrm>
          <a:prstGeom prst="rect">
            <a:avLst/>
          </a:prstGeom>
          <a:noFill/>
          <a:ln/>
        </p:spPr>
        <p:txBody>
          <a:bodyPr wrap="square" rtlCol="0" anchor="ctr"/>
          <a:lstStyle/>
          <a:p>
            <a:pPr marL="0" indent="0">
              <a:buNone/>
            </a:pPr>
            <a:r>
              <a:rPr lang="en-US" sz="900" dirty="0">
                <a:solidFill>
                  <a:srgbClr val="FFFFFF"/>
                </a:solidFill>
                <a:latin typeface="Consolas" pitchFamily="34" charset="0"/>
                <a:ea typeface="Consolas" pitchFamily="34" charset="-122"/>
                <a:cs typeface="Consolas" pitchFamily="34" charset="-120"/>
              </a:rPr>
              <a:t>string note;</a:t>
            </a:r>
            <a:endParaRPr lang="en-US" sz="900" dirty="0"/>
          </a:p>
        </p:txBody>
      </p:sp>
      <p:sp>
        <p:nvSpPr>
          <p:cNvPr id="41" name="Text 39"/>
          <p:cNvSpPr/>
          <p:nvPr/>
        </p:nvSpPr>
        <p:spPr>
          <a:xfrm>
            <a:off x="5541264" y="2761488"/>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if (punkte &gt;= 90) note = "Sehr gut";</a:t>
            </a:r>
            <a:endParaRPr lang="en-US" sz="900" dirty="0"/>
          </a:p>
        </p:txBody>
      </p:sp>
      <p:sp>
        <p:nvSpPr>
          <p:cNvPr id="42" name="Text 40"/>
          <p:cNvSpPr/>
          <p:nvPr/>
        </p:nvSpPr>
        <p:spPr>
          <a:xfrm>
            <a:off x="5541264" y="3008376"/>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else if (punkte &gt;= 75) note = "Gut";</a:t>
            </a:r>
            <a:endParaRPr lang="en-US" sz="900" dirty="0"/>
          </a:p>
        </p:txBody>
      </p:sp>
      <p:sp>
        <p:nvSpPr>
          <p:cNvPr id="43" name="Text 41"/>
          <p:cNvSpPr/>
          <p:nvPr/>
        </p:nvSpPr>
        <p:spPr>
          <a:xfrm>
            <a:off x="5541264" y="3255264"/>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else if (punkte &gt;= 60) note = "Befriedigend";</a:t>
            </a:r>
            <a:endParaRPr lang="en-US" sz="900" dirty="0"/>
          </a:p>
        </p:txBody>
      </p:sp>
      <p:sp>
        <p:nvSpPr>
          <p:cNvPr id="44" name="Text 42"/>
          <p:cNvSpPr/>
          <p:nvPr/>
        </p:nvSpPr>
        <p:spPr>
          <a:xfrm>
            <a:off x="5541264" y="3502152"/>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else if (punkte &gt;= 50) note = "Ausreichend";</a:t>
            </a:r>
            <a:endParaRPr lang="en-US" sz="900" dirty="0"/>
          </a:p>
        </p:txBody>
      </p:sp>
      <p:sp>
        <p:nvSpPr>
          <p:cNvPr id="45" name="Text 43"/>
          <p:cNvSpPr/>
          <p:nvPr/>
        </p:nvSpPr>
        <p:spPr>
          <a:xfrm>
            <a:off x="5541264" y="3749040"/>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else note = "Nicht bestanden";</a:t>
            </a:r>
            <a:endParaRPr lang="en-US" sz="900" dirty="0"/>
          </a:p>
        </p:txBody>
      </p:sp>
      <p:sp>
        <p:nvSpPr>
          <p:cNvPr id="46" name="Text 44"/>
          <p:cNvSpPr/>
          <p:nvPr/>
        </p:nvSpPr>
        <p:spPr>
          <a:xfrm>
            <a:off x="5541264" y="3995928"/>
            <a:ext cx="3291840" cy="237744"/>
          </a:xfrm>
          <a:prstGeom prst="rect">
            <a:avLst/>
          </a:prstGeom>
          <a:noFill/>
          <a:ln/>
        </p:spPr>
        <p:txBody>
          <a:bodyPr wrap="square" rtlCol="0" anchor="ctr"/>
          <a:lstStyle/>
          <a:p>
            <a:pPr marL="0" indent="0">
              <a:buNone/>
            </a:pPr>
            <a:endParaRPr lang="en-US" sz="900" dirty="0"/>
          </a:p>
        </p:txBody>
      </p:sp>
      <p:sp>
        <p:nvSpPr>
          <p:cNvPr id="47" name="Text 45"/>
          <p:cNvSpPr/>
          <p:nvPr/>
        </p:nvSpPr>
        <p:spPr>
          <a:xfrm>
            <a:off x="5541264" y="4242816"/>
            <a:ext cx="3291840" cy="237744"/>
          </a:xfrm>
          <a:prstGeom prst="rect">
            <a:avLst/>
          </a:prstGeom>
          <a:noFill/>
          <a:ln/>
        </p:spPr>
        <p:txBody>
          <a:bodyPr wrap="square" rtlCol="0" anchor="ctr"/>
          <a:lstStyle/>
          <a:p>
            <a:pPr marL="0" indent="0">
              <a:buNone/>
            </a:pPr>
            <a:r>
              <a:rPr lang="en-US" sz="900" dirty="0">
                <a:solidFill>
                  <a:srgbClr val="F0A500"/>
                </a:solidFill>
                <a:latin typeface="Consolas" pitchFamily="34" charset="0"/>
                <a:ea typeface="Consolas" pitchFamily="34" charset="-122"/>
                <a:cs typeface="Consolas" pitchFamily="34" charset="-120"/>
              </a:rPr>
              <a:t>Console.WriteLine("Note: " + note);</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EF5FB"/>
        </a:solidFill>
        <a:effectLst/>
      </p:bgPr>
    </p:bg>
    <p:spTree>
      <p:nvGrpSpPr>
        <p:cNvPr id="1" name=""/>
        <p:cNvGrpSpPr/>
        <p:nvPr/>
      </p:nvGrpSpPr>
      <p:grpSpPr>
        <a:xfrm>
          <a:off x="0" y="0"/>
          <a:ext cx="0" cy="0"/>
          <a:chOff x="0" y="0"/>
          <a:chExt cx="0" cy="0"/>
        </a:xfrm>
      </p:grpSpPr>
      <p:sp>
        <p:nvSpPr>
          <p:cNvPr id="2" name="Shape 0"/>
          <p:cNvSpPr/>
          <p:nvPr/>
        </p:nvSpPr>
        <p:spPr>
          <a:xfrm>
            <a:off x="0" y="0"/>
            <a:ext cx="109728" cy="5143500"/>
          </a:xfrm>
          <a:prstGeom prst="rect">
            <a:avLst/>
          </a:prstGeom>
          <a:solidFill>
            <a:srgbClr val="003366"/>
          </a:solidFill>
          <a:ln/>
        </p:spPr>
      </p:sp>
      <p:sp>
        <p:nvSpPr>
          <p:cNvPr id="3" name="Shape 1"/>
          <p:cNvSpPr/>
          <p:nvPr/>
        </p:nvSpPr>
        <p:spPr>
          <a:xfrm>
            <a:off x="0" y="0"/>
            <a:ext cx="9144000" cy="73152"/>
          </a:xfrm>
          <a:prstGeom prst="rect">
            <a:avLst/>
          </a:prstGeom>
          <a:solidFill>
            <a:srgbClr val="0066AA"/>
          </a:solidFill>
          <a:ln/>
        </p:spPr>
      </p:sp>
      <p:sp>
        <p:nvSpPr>
          <p:cNvPr id="4" name="Text 2"/>
          <p:cNvSpPr/>
          <p:nvPr/>
        </p:nvSpPr>
        <p:spPr>
          <a:xfrm>
            <a:off x="274320" y="109728"/>
            <a:ext cx="8412480" cy="566928"/>
          </a:xfrm>
          <a:prstGeom prst="rect">
            <a:avLst/>
          </a:prstGeom>
          <a:noFill/>
          <a:ln/>
        </p:spPr>
        <p:txBody>
          <a:bodyPr wrap="square" lIns="0" tIns="0" rIns="0" bIns="0" rtlCol="0" anchor="ctr"/>
          <a:lstStyle/>
          <a:p>
            <a:pPr marL="0" indent="0">
              <a:buNone/>
            </a:pPr>
            <a:r>
              <a:rPr lang="en-US" sz="2200" b="1" dirty="0">
                <a:solidFill>
                  <a:srgbClr val="003366"/>
                </a:solidFill>
                <a:latin typeface="Calibri" pitchFamily="34" charset="0"/>
                <a:ea typeface="Calibri" pitchFamily="34" charset="-122"/>
                <a:cs typeface="Calibri" pitchFamily="34" charset="-120"/>
              </a:rPr>
              <a:t>Zusammenfassung &amp; Prüfungstipps</a:t>
            </a:r>
            <a:endParaRPr lang="en-US" sz="2200" dirty="0"/>
          </a:p>
        </p:txBody>
      </p:sp>
      <p:sp>
        <p:nvSpPr>
          <p:cNvPr id="5" name="Shape 3"/>
          <p:cNvSpPr/>
          <p:nvPr/>
        </p:nvSpPr>
        <p:spPr>
          <a:xfrm>
            <a:off x="274320" y="658368"/>
            <a:ext cx="8412480" cy="27432"/>
          </a:xfrm>
          <a:prstGeom prst="rect">
            <a:avLst/>
          </a:prstGeom>
          <a:solidFill>
            <a:srgbClr val="BBCCDD"/>
          </a:solidFill>
          <a:ln/>
        </p:spPr>
      </p:sp>
      <p:sp>
        <p:nvSpPr>
          <p:cNvPr id="6" name="Shape 4"/>
          <p:cNvSpPr/>
          <p:nvPr/>
        </p:nvSpPr>
        <p:spPr>
          <a:xfrm>
            <a:off x="274320" y="4864608"/>
            <a:ext cx="8595360" cy="0"/>
          </a:xfrm>
          <a:prstGeom prst="line">
            <a:avLst/>
          </a:prstGeom>
          <a:noFill/>
          <a:ln w="6350">
            <a:solidFill>
              <a:srgbClr val="BBCCDD"/>
            </a:solidFill>
            <a:prstDash val="solid"/>
          </a:ln>
        </p:spPr>
      </p:sp>
      <p:sp>
        <p:nvSpPr>
          <p:cNvPr id="7" name="Text 5"/>
          <p:cNvSpPr/>
          <p:nvPr/>
        </p:nvSpPr>
        <p:spPr>
          <a:xfrm>
            <a:off x="274320" y="4892040"/>
            <a:ext cx="2743200" cy="182880"/>
          </a:xfrm>
          <a:prstGeom prst="rect">
            <a:avLst/>
          </a:prstGeom>
          <a:noFill/>
          <a:ln/>
        </p:spPr>
        <p:txBody>
          <a:bodyPr wrap="square" rtlCol="0" anchor="ctr"/>
          <a:lstStyle/>
          <a:p>
            <a:pPr marL="0" indent="0">
              <a:buNone/>
            </a:pPr>
            <a:r>
              <a:rPr lang="en-US" sz="800" i="1" dirty="0">
                <a:solidFill>
                  <a:srgbClr val="999999"/>
                </a:solidFill>
              </a:rPr>
              <a:t>Vor- / Nachname</a:t>
            </a:r>
            <a:endParaRPr lang="en-US" sz="800" dirty="0"/>
          </a:p>
        </p:txBody>
      </p:sp>
      <p:sp>
        <p:nvSpPr>
          <p:cNvPr id="8" name="Text 6"/>
          <p:cNvSpPr/>
          <p:nvPr/>
        </p:nvSpPr>
        <p:spPr>
          <a:xfrm>
            <a:off x="3200400" y="4892040"/>
            <a:ext cx="2743200" cy="182880"/>
          </a:xfrm>
          <a:prstGeom prst="rect">
            <a:avLst/>
          </a:prstGeom>
          <a:noFill/>
          <a:ln/>
        </p:spPr>
        <p:txBody>
          <a:bodyPr wrap="square" rtlCol="0" anchor="ctr"/>
          <a:lstStyle/>
          <a:p>
            <a:pPr marL="0" indent="0" algn="ctr">
              <a:buNone/>
            </a:pPr>
            <a:r>
              <a:rPr lang="en-US" sz="800" dirty="0">
                <a:solidFill>
                  <a:srgbClr val="999999"/>
                </a:solidFill>
              </a:rPr>
              <a:t>Einstieg Programmierung</a:t>
            </a:r>
            <a:endParaRPr lang="en-US" sz="800" dirty="0"/>
          </a:p>
        </p:txBody>
      </p:sp>
      <p:sp>
        <p:nvSpPr>
          <p:cNvPr id="9" name="Text 7"/>
          <p:cNvSpPr/>
          <p:nvPr/>
        </p:nvSpPr>
        <p:spPr>
          <a:xfrm>
            <a:off x="7772400" y="4892040"/>
            <a:ext cx="1097280" cy="182880"/>
          </a:xfrm>
          <a:prstGeom prst="rect">
            <a:avLst/>
          </a:prstGeom>
          <a:noFill/>
          <a:ln/>
        </p:spPr>
        <p:txBody>
          <a:bodyPr wrap="square" rtlCol="0" anchor="ctr"/>
          <a:lstStyle/>
          <a:p>
            <a:pPr marL="0" indent="0" algn="r">
              <a:buNone/>
            </a:pPr>
            <a:r>
              <a:rPr lang="en-US" sz="800" dirty="0">
                <a:solidFill>
                  <a:srgbClr val="999999"/>
                </a:solidFill>
              </a:rPr>
              <a:t>15 von 16</a:t>
            </a:r>
            <a:endParaRPr lang="en-US" sz="800" dirty="0"/>
          </a:p>
        </p:txBody>
      </p:sp>
      <p:sp>
        <p:nvSpPr>
          <p:cNvPr id="10" name="Shape 8"/>
          <p:cNvSpPr/>
          <p:nvPr/>
        </p:nvSpPr>
        <p:spPr>
          <a:xfrm>
            <a:off x="274320" y="914400"/>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11" name="Shape 9"/>
          <p:cNvSpPr/>
          <p:nvPr/>
        </p:nvSpPr>
        <p:spPr>
          <a:xfrm>
            <a:off x="274320" y="914400"/>
            <a:ext cx="109728" cy="914400"/>
          </a:xfrm>
          <a:prstGeom prst="rect">
            <a:avLst/>
          </a:prstGeom>
          <a:solidFill>
            <a:srgbClr val="0066AA"/>
          </a:solidFill>
          <a:ln/>
        </p:spPr>
      </p:sp>
      <p:sp>
        <p:nvSpPr>
          <p:cNvPr id="12" name="Text 10"/>
          <p:cNvSpPr/>
          <p:nvPr/>
        </p:nvSpPr>
        <p:spPr>
          <a:xfrm>
            <a:off x="475488" y="978408"/>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Phasen</a:t>
            </a:r>
            <a:endParaRPr lang="en-US" sz="1300" dirty="0"/>
          </a:p>
        </p:txBody>
      </p:sp>
      <p:sp>
        <p:nvSpPr>
          <p:cNvPr id="13" name="Text 11"/>
          <p:cNvSpPr/>
          <p:nvPr/>
        </p:nvSpPr>
        <p:spPr>
          <a:xfrm>
            <a:off x="475488" y="1335024"/>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Analyse → Entwurf → Implementierung → Test → Einführung → Wartung</a:t>
            </a:r>
            <a:endParaRPr lang="en-US" sz="1050" dirty="0"/>
          </a:p>
        </p:txBody>
      </p:sp>
      <p:sp>
        <p:nvSpPr>
          <p:cNvPr id="14" name="Shape 12"/>
          <p:cNvSpPr/>
          <p:nvPr/>
        </p:nvSpPr>
        <p:spPr>
          <a:xfrm>
            <a:off x="4663440" y="914400"/>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15" name="Shape 13"/>
          <p:cNvSpPr/>
          <p:nvPr/>
        </p:nvSpPr>
        <p:spPr>
          <a:xfrm>
            <a:off x="4663440" y="914400"/>
            <a:ext cx="109728" cy="914400"/>
          </a:xfrm>
          <a:prstGeom prst="rect">
            <a:avLst/>
          </a:prstGeom>
          <a:solidFill>
            <a:srgbClr val="0066AA"/>
          </a:solidFill>
          <a:ln/>
        </p:spPr>
      </p:sp>
      <p:sp>
        <p:nvSpPr>
          <p:cNvPr id="16" name="Text 14"/>
          <p:cNvSpPr/>
          <p:nvPr/>
        </p:nvSpPr>
        <p:spPr>
          <a:xfrm>
            <a:off x="4864608" y="978408"/>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Compiler vs. Interpreter</a:t>
            </a:r>
            <a:endParaRPr lang="en-US" sz="1300" dirty="0"/>
          </a:p>
        </p:txBody>
      </p:sp>
      <p:sp>
        <p:nvSpPr>
          <p:cNvPr id="17" name="Text 15"/>
          <p:cNvSpPr/>
          <p:nvPr/>
        </p:nvSpPr>
        <p:spPr>
          <a:xfrm>
            <a:off x="4864608" y="1335024"/>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Compiler: Datei erzeugen, schnell. Interpreter: Zeile für Zeile, flexibel. JIT = Hybrid.</a:t>
            </a:r>
            <a:endParaRPr lang="en-US" sz="1050" dirty="0"/>
          </a:p>
        </p:txBody>
      </p:sp>
      <p:sp>
        <p:nvSpPr>
          <p:cNvPr id="18" name="Shape 16"/>
          <p:cNvSpPr/>
          <p:nvPr/>
        </p:nvSpPr>
        <p:spPr>
          <a:xfrm>
            <a:off x="274320" y="1993392"/>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19" name="Shape 17"/>
          <p:cNvSpPr/>
          <p:nvPr/>
        </p:nvSpPr>
        <p:spPr>
          <a:xfrm>
            <a:off x="274320" y="1993392"/>
            <a:ext cx="109728" cy="914400"/>
          </a:xfrm>
          <a:prstGeom prst="rect">
            <a:avLst/>
          </a:prstGeom>
          <a:solidFill>
            <a:srgbClr val="0066AA"/>
          </a:solidFill>
          <a:ln/>
        </p:spPr>
      </p:sp>
      <p:sp>
        <p:nvSpPr>
          <p:cNvPr id="20" name="Text 18"/>
          <p:cNvSpPr/>
          <p:nvPr/>
        </p:nvSpPr>
        <p:spPr>
          <a:xfrm>
            <a:off x="475488" y="2057400"/>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Datentypen</a:t>
            </a:r>
            <a:endParaRPr lang="en-US" sz="1300" dirty="0"/>
          </a:p>
        </p:txBody>
      </p:sp>
      <p:sp>
        <p:nvSpPr>
          <p:cNvPr id="21" name="Text 19"/>
          <p:cNvSpPr/>
          <p:nvPr/>
        </p:nvSpPr>
        <p:spPr>
          <a:xfrm>
            <a:off x="475488" y="2414016"/>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bool, byte, int, long, float, double, char, string – Typ entscheidet über Speicher und Wertebereich</a:t>
            </a:r>
            <a:endParaRPr lang="en-US" sz="1050" dirty="0"/>
          </a:p>
        </p:txBody>
      </p:sp>
      <p:sp>
        <p:nvSpPr>
          <p:cNvPr id="22" name="Shape 20"/>
          <p:cNvSpPr/>
          <p:nvPr/>
        </p:nvSpPr>
        <p:spPr>
          <a:xfrm>
            <a:off x="4663440" y="1993392"/>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23" name="Shape 21"/>
          <p:cNvSpPr/>
          <p:nvPr/>
        </p:nvSpPr>
        <p:spPr>
          <a:xfrm>
            <a:off x="4663440" y="1993392"/>
            <a:ext cx="109728" cy="914400"/>
          </a:xfrm>
          <a:prstGeom prst="rect">
            <a:avLst/>
          </a:prstGeom>
          <a:solidFill>
            <a:srgbClr val="0066AA"/>
          </a:solidFill>
          <a:ln/>
        </p:spPr>
      </p:sp>
      <p:sp>
        <p:nvSpPr>
          <p:cNvPr id="24" name="Text 22"/>
          <p:cNvSpPr/>
          <p:nvPr/>
        </p:nvSpPr>
        <p:spPr>
          <a:xfrm>
            <a:off x="4864608" y="2057400"/>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Kontrollstrukturen</a:t>
            </a:r>
            <a:endParaRPr lang="en-US" sz="1300" dirty="0"/>
          </a:p>
        </p:txBody>
      </p:sp>
      <p:sp>
        <p:nvSpPr>
          <p:cNvPr id="25" name="Text 23"/>
          <p:cNvSpPr/>
          <p:nvPr/>
        </p:nvSpPr>
        <p:spPr>
          <a:xfrm>
            <a:off x="4864608" y="2414016"/>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Selektion: if/else/switch · Iteration: for/while/do-while – Rückgrat jedes Algorithmus</a:t>
            </a:r>
            <a:endParaRPr lang="en-US" sz="1050" dirty="0"/>
          </a:p>
        </p:txBody>
      </p:sp>
      <p:sp>
        <p:nvSpPr>
          <p:cNvPr id="26" name="Shape 24"/>
          <p:cNvSpPr/>
          <p:nvPr/>
        </p:nvSpPr>
        <p:spPr>
          <a:xfrm>
            <a:off x="274320" y="3072384"/>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27" name="Shape 25"/>
          <p:cNvSpPr/>
          <p:nvPr/>
        </p:nvSpPr>
        <p:spPr>
          <a:xfrm>
            <a:off x="274320" y="3072384"/>
            <a:ext cx="109728" cy="914400"/>
          </a:xfrm>
          <a:prstGeom prst="rect">
            <a:avLst/>
          </a:prstGeom>
          <a:solidFill>
            <a:srgbClr val="0066AA"/>
          </a:solidFill>
          <a:ln/>
        </p:spPr>
      </p:sp>
      <p:sp>
        <p:nvSpPr>
          <p:cNvPr id="28" name="Text 26"/>
          <p:cNvSpPr/>
          <p:nvPr/>
        </p:nvSpPr>
        <p:spPr>
          <a:xfrm>
            <a:off x="475488" y="3136392"/>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Funktionen</a:t>
            </a:r>
            <a:endParaRPr lang="en-US" sz="1300" dirty="0"/>
          </a:p>
        </p:txBody>
      </p:sp>
      <p:sp>
        <p:nvSpPr>
          <p:cNvPr id="29" name="Text 27"/>
          <p:cNvSpPr/>
          <p:nvPr/>
        </p:nvSpPr>
        <p:spPr>
          <a:xfrm>
            <a:off x="475488" y="3493008"/>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DRY-Prinzip: Code einmal schreiben, beliebig oft aufrufen – Rückgabetyp, Parameter, return</a:t>
            </a:r>
            <a:endParaRPr lang="en-US" sz="1050" dirty="0"/>
          </a:p>
        </p:txBody>
      </p:sp>
      <p:sp>
        <p:nvSpPr>
          <p:cNvPr id="30" name="Shape 28"/>
          <p:cNvSpPr/>
          <p:nvPr/>
        </p:nvSpPr>
        <p:spPr>
          <a:xfrm>
            <a:off x="4663440" y="3072384"/>
            <a:ext cx="4206240" cy="914400"/>
          </a:xfrm>
          <a:prstGeom prst="rect">
            <a:avLst/>
          </a:prstGeom>
          <a:solidFill>
            <a:srgbClr val="FFFFFF"/>
          </a:solidFill>
          <a:ln/>
          <a:effectLst>
            <a:outerShdw blurRad="50800" dist="25400" dir="8100000" algn="bl" rotWithShape="0">
              <a:srgbClr val="000000">
                <a:alpha val="12000"/>
              </a:srgbClr>
            </a:outerShdw>
          </a:effectLst>
        </p:spPr>
      </p:sp>
      <p:sp>
        <p:nvSpPr>
          <p:cNvPr id="31" name="Shape 29"/>
          <p:cNvSpPr/>
          <p:nvPr/>
        </p:nvSpPr>
        <p:spPr>
          <a:xfrm>
            <a:off x="4663440" y="3072384"/>
            <a:ext cx="109728" cy="914400"/>
          </a:xfrm>
          <a:prstGeom prst="rect">
            <a:avLst/>
          </a:prstGeom>
          <a:solidFill>
            <a:srgbClr val="0066AA"/>
          </a:solidFill>
          <a:ln/>
        </p:spPr>
      </p:sp>
      <p:sp>
        <p:nvSpPr>
          <p:cNvPr id="32" name="Text 30"/>
          <p:cNvSpPr/>
          <p:nvPr/>
        </p:nvSpPr>
        <p:spPr>
          <a:xfrm>
            <a:off x="4864608" y="3136392"/>
            <a:ext cx="3913632" cy="320040"/>
          </a:xfrm>
          <a:prstGeom prst="rect">
            <a:avLst/>
          </a:prstGeom>
          <a:noFill/>
          <a:ln/>
        </p:spPr>
        <p:txBody>
          <a:bodyPr wrap="square" rtlCol="0" anchor="ctr"/>
          <a:lstStyle/>
          <a:p>
            <a:pPr marL="0" indent="0">
              <a:buNone/>
            </a:pPr>
            <a:r>
              <a:rPr lang="en-US" sz="1300" b="1" dirty="0">
                <a:solidFill>
                  <a:srgbClr val="003366"/>
                </a:solidFill>
                <a:latin typeface="Calibri" pitchFamily="34" charset="0"/>
                <a:ea typeface="Calibri" pitchFamily="34" charset="-122"/>
                <a:cs typeface="Calibri" pitchFamily="34" charset="-120"/>
              </a:rPr>
              <a:t>📐  PAP</a:t>
            </a:r>
            <a:endParaRPr lang="en-US" sz="1300" dirty="0"/>
          </a:p>
        </p:txBody>
      </p:sp>
      <p:sp>
        <p:nvSpPr>
          <p:cNvPr id="33" name="Text 31"/>
          <p:cNvSpPr/>
          <p:nvPr/>
        </p:nvSpPr>
        <p:spPr>
          <a:xfrm>
            <a:off x="4864608" y="3493008"/>
            <a:ext cx="3913632" cy="420624"/>
          </a:xfrm>
          <a:prstGeom prst="rect">
            <a:avLst/>
          </a:prstGeom>
          <a:noFill/>
          <a:ln/>
        </p:spPr>
        <p:txBody>
          <a:bodyPr wrap="square" rtlCol="0" anchor="ctr"/>
          <a:lstStyle/>
          <a:p>
            <a:pPr marL="0" indent="0">
              <a:buNone/>
            </a:pPr>
            <a:r>
              <a:rPr lang="en-US" sz="1050" dirty="0">
                <a:solidFill>
                  <a:srgbClr val="595959"/>
                </a:solidFill>
                <a:latin typeface="Calibri" pitchFamily="34" charset="0"/>
                <a:ea typeface="Calibri" pitchFamily="34" charset="-122"/>
                <a:cs typeface="Calibri" pitchFamily="34" charset="-120"/>
              </a:rPr>
              <a:t>DIN 66001: Oval=Start/Ende, Rechteck=Anweisung, Raute=Entscheidung, ⇄=Ein/Ausgabe, Pfeil=Richtung</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3366"/>
        </a:solidFill>
        <a:effectLst/>
      </p:bgPr>
    </p:bg>
    <p:spTree>
      <p:nvGrpSpPr>
        <p:cNvPr id="1" name=""/>
        <p:cNvGrpSpPr/>
        <p:nvPr/>
      </p:nvGrpSpPr>
      <p:grpSpPr>
        <a:xfrm>
          <a:off x="0" y="0"/>
          <a:ext cx="0" cy="0"/>
          <a:chOff x="0" y="0"/>
          <a:chExt cx="0" cy="0"/>
        </a:xfrm>
      </p:grpSpPr>
      <p:sp>
        <p:nvSpPr>
          <p:cNvPr id="2" name="Shape 0"/>
          <p:cNvSpPr/>
          <p:nvPr/>
        </p:nvSpPr>
        <p:spPr>
          <a:xfrm>
            <a:off x="0" y="0"/>
            <a:ext cx="9144000" cy="1097280"/>
          </a:xfrm>
          <a:prstGeom prst="rect">
            <a:avLst/>
          </a:prstGeom>
          <a:solidFill>
            <a:srgbClr val="0066AA"/>
          </a:solidFill>
          <a:ln/>
        </p:spPr>
      </p:sp>
      <p:sp>
        <p:nvSpPr>
          <p:cNvPr id="3" name="Text 1"/>
          <p:cNvSpPr/>
          <p:nvPr/>
        </p:nvSpPr>
        <p:spPr>
          <a:xfrm>
            <a:off x="365760" y="91440"/>
            <a:ext cx="8412480" cy="914400"/>
          </a:xfrm>
          <a:prstGeom prst="rect">
            <a:avLst/>
          </a:prstGeom>
          <a:noFill/>
          <a:ln/>
        </p:spPr>
        <p:txBody>
          <a:bodyPr wrap="square" lIns="0" tIns="0" rIns="0" bIns="0" rtlCol="0" anchor="ctr"/>
          <a:lstStyle/>
          <a:p>
            <a:pPr marL="0" indent="0" algn="ctr">
              <a:buNone/>
            </a:pPr>
            <a:r>
              <a:rPr lang="en-US" sz="3200" b="1" dirty="0">
                <a:solidFill>
                  <a:srgbClr val="FFFFFF"/>
                </a:solidFill>
                <a:latin typeface="Calibri" pitchFamily="34" charset="0"/>
                <a:ea typeface="Calibri" pitchFamily="34" charset="-122"/>
                <a:cs typeface="Calibri" pitchFamily="34" charset="-120"/>
              </a:rPr>
              <a:t>Fragen &amp; Diskussion</a:t>
            </a:r>
            <a:endParaRPr lang="en-US" sz="3200" dirty="0"/>
          </a:p>
        </p:txBody>
      </p:sp>
      <p:sp>
        <p:nvSpPr>
          <p:cNvPr id="4" name="Text 2"/>
          <p:cNvSpPr/>
          <p:nvPr/>
        </p:nvSpPr>
        <p:spPr>
          <a:xfrm>
            <a:off x="365760" y="1325880"/>
            <a:ext cx="8412480" cy="320040"/>
          </a:xfrm>
          <a:prstGeom prst="rect">
            <a:avLst/>
          </a:prstGeom>
          <a:noFill/>
          <a:ln/>
        </p:spPr>
        <p:txBody>
          <a:bodyPr wrap="square" rtlCol="0" anchor="ctr"/>
          <a:lstStyle/>
          <a:p>
            <a:pPr marL="0" indent="0">
              <a:buNone/>
            </a:pPr>
            <a:r>
              <a:rPr lang="en-US" sz="1500" dirty="0">
                <a:solidFill>
                  <a:srgbClr val="D6E4F0"/>
                </a:solidFill>
                <a:latin typeface="Calibri" pitchFamily="34" charset="0"/>
                <a:ea typeface="Calibri" pitchFamily="34" charset="-122"/>
                <a:cs typeface="Calibri" pitchFamily="34" charset="-120"/>
              </a:rPr>
              <a:t>Modul F  |  Lernfeld 5</a:t>
            </a:r>
            <a:endParaRPr lang="en-US" sz="1500" dirty="0"/>
          </a:p>
        </p:txBody>
      </p:sp>
      <p:sp>
        <p:nvSpPr>
          <p:cNvPr id="5" name="Text 3"/>
          <p:cNvSpPr/>
          <p:nvPr/>
        </p:nvSpPr>
        <p:spPr>
          <a:xfrm>
            <a:off x="365760" y="1664208"/>
            <a:ext cx="8412480" cy="502920"/>
          </a:xfrm>
          <a:prstGeom prst="rect">
            <a:avLst/>
          </a:prstGeom>
          <a:noFill/>
          <a:ln/>
        </p:spPr>
        <p:txBody>
          <a:bodyPr wrap="square" rtlCol="0" anchor="ctr"/>
          <a:lstStyle/>
          <a:p>
            <a:pPr marL="0" indent="0">
              <a:buNone/>
            </a:pPr>
            <a:r>
              <a:rPr lang="en-US" sz="2400" b="1" dirty="0">
                <a:solidFill>
                  <a:srgbClr val="FFFFFF"/>
                </a:solidFill>
                <a:latin typeface="Calibri" pitchFamily="34" charset="0"/>
                <a:ea typeface="Calibri" pitchFamily="34" charset="-122"/>
                <a:cs typeface="Calibri" pitchFamily="34" charset="-120"/>
              </a:rPr>
              <a:t>Einstieg Programmierung</a:t>
            </a:r>
            <a:endParaRPr lang="en-US" sz="2400" dirty="0"/>
          </a:p>
        </p:txBody>
      </p:sp>
      <p:sp>
        <p:nvSpPr>
          <p:cNvPr id="6" name="Text 4"/>
          <p:cNvSpPr/>
          <p:nvPr/>
        </p:nvSpPr>
        <p:spPr>
          <a:xfrm>
            <a:off x="365760" y="2212848"/>
            <a:ext cx="8412480" cy="365760"/>
          </a:xfrm>
          <a:prstGeom prst="rect">
            <a:avLst/>
          </a:prstGeom>
          <a:noFill/>
          <a:ln/>
        </p:spPr>
        <p:txBody>
          <a:bodyPr wrap="square" rtlCol="0" anchor="ctr"/>
          <a:lstStyle/>
          <a:p>
            <a:pPr marL="0" indent="0">
              <a:buNone/>
            </a:pPr>
            <a:r>
              <a:rPr lang="en-US" sz="1400" dirty="0">
                <a:solidFill>
                  <a:srgbClr val="99BBDD"/>
                </a:solidFill>
                <a:latin typeface="Calibri" pitchFamily="34" charset="0"/>
                <a:ea typeface="Calibri" pitchFamily="34" charset="-122"/>
                <a:cs typeface="Calibri" pitchFamily="34" charset="-120"/>
              </a:rPr>
              <a:t>Nächstes Thema: Strukturiertes Testen – Blackbox / Whitebox / Testdokumentation</a:t>
            </a:r>
            <a:endParaRPr lang="en-US" sz="1400" dirty="0"/>
          </a:p>
        </p:txBody>
      </p:sp>
      <p:sp>
        <p:nvSpPr>
          <p:cNvPr id="7" name="Shape 5"/>
          <p:cNvSpPr/>
          <p:nvPr/>
        </p:nvSpPr>
        <p:spPr>
          <a:xfrm>
            <a:off x="365760" y="3017520"/>
            <a:ext cx="8412480" cy="530352"/>
          </a:xfrm>
          <a:prstGeom prst="rect">
            <a:avLst/>
          </a:prstGeom>
          <a:solidFill>
            <a:srgbClr val="F0A500"/>
          </a:solidFill>
          <a:ln/>
        </p:spPr>
      </p:sp>
      <p:sp>
        <p:nvSpPr>
          <p:cNvPr id="8" name="Text 6"/>
          <p:cNvSpPr/>
          <p:nvPr/>
        </p:nvSpPr>
        <p:spPr>
          <a:xfrm>
            <a:off x="365760" y="3017520"/>
            <a:ext cx="8412480" cy="530352"/>
          </a:xfrm>
          <a:prstGeom prst="rect">
            <a:avLst/>
          </a:prstGeom>
          <a:noFill/>
          <a:ln/>
        </p:spPr>
        <p:txBody>
          <a:bodyPr wrap="square" lIns="0" tIns="0" rIns="0" bIns="0" rtlCol="0" anchor="ctr"/>
          <a:lstStyle/>
          <a:p>
            <a:pPr marL="0" indent="0" algn="ctr">
              <a:buNone/>
            </a:pPr>
            <a:r>
              <a:rPr lang="en-US" sz="1200" b="1" dirty="0">
                <a:solidFill>
                  <a:srgbClr val="003366"/>
                </a:solidFill>
                <a:latin typeface="Calibri" pitchFamily="34" charset="0"/>
                <a:ea typeface="Calibri" pitchFamily="34" charset="-122"/>
                <a:cs typeface="Calibri" pitchFamily="34" charset="-120"/>
              </a:rPr>
              <a:t>Aufgabe: Zeichnet den PAP für einen Taschenrechner (Eingabe: 2 Zahlen + Operator, Ausgabe: Ergebnis)!</a:t>
            </a:r>
            <a:endParaRPr lang="en-US" sz="1200" dirty="0"/>
          </a:p>
        </p:txBody>
      </p:sp>
      <p:sp>
        <p:nvSpPr>
          <p:cNvPr id="9" name="Text 7"/>
          <p:cNvSpPr/>
          <p:nvPr/>
        </p:nvSpPr>
        <p:spPr>
          <a:xfrm>
            <a:off x="365760" y="4754880"/>
            <a:ext cx="8412480" cy="228600"/>
          </a:xfrm>
          <a:prstGeom prst="rect">
            <a:avLst/>
          </a:prstGeom>
          <a:noFill/>
          <a:ln/>
        </p:spPr>
        <p:txBody>
          <a:bodyPr wrap="square" rtlCol="0" anchor="ctr"/>
          <a:lstStyle/>
          <a:p>
            <a:pPr marL="0" indent="0">
              <a:buNone/>
            </a:pPr>
            <a:r>
              <a:rPr lang="en-US" sz="900" dirty="0">
                <a:solidFill>
                  <a:srgbClr val="445566"/>
                </a:solidFill>
                <a:latin typeface="Calibri" pitchFamily="34" charset="0"/>
                <a:ea typeface="Calibri" pitchFamily="34" charset="-122"/>
                <a:cs typeface="Calibri" pitchFamily="34" charset="-120"/>
              </a:rPr>
              <a:t>bfw – Unternehmen für Bildung  |  Standort Lübeck</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2073</Words>
  <Application>Microsoft Office PowerPoint</Application>
  <PresentationFormat>Bildschirmpräsentation (16:9)</PresentationFormat>
  <Paragraphs>467</Paragraphs>
  <Slides>16</Slides>
  <Notes>16</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16</vt:i4>
      </vt:variant>
    </vt:vector>
  </HeadingPairs>
  <TitlesOfParts>
    <vt:vector size="20" baseType="lpstr">
      <vt:lpstr>Arial</vt:lpstr>
      <vt:lpstr>Calibri</vt:lpstr>
      <vt:lpstr>Consolas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Johannes Högner</cp:lastModifiedBy>
  <cp:revision>3</cp:revision>
  <dcterms:created xsi:type="dcterms:W3CDTF">2026-04-16T07:41:16Z</dcterms:created>
  <dcterms:modified xsi:type="dcterms:W3CDTF">2026-04-22T10:37:43Z</dcterms:modified>
</cp:coreProperties>
</file>