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12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8660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58952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09244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640080"/>
            <a:ext cx="62179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Strukturiertes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Testen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365760" y="2240280"/>
            <a:ext cx="6217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Blackbox · Whitebox · Äquivalenzklassen · Testdokumentation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365760" y="2788920"/>
            <a:ext cx="3474720" cy="3657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27889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19.5.2026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086600" y="73152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🐛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7086600" y="160020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✓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7086600" y="246888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✗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7086600" y="3337560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?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2 von 16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320040" y="86868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0040" y="868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22960" y="91440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testen wir Software?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0040" y="146304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0040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22960" y="150876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7 Testprinzipien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20040" y="205740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2004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22960" y="210312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Blackbox vs. Whitebox – Überblick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20040" y="265176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0040" y="2651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22960" y="269748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Äquivalenzklassenbildung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0040" y="324612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0040" y="3246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22960" y="329184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Grenzwertanalyse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20040" y="384048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2004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2960" y="388620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Entscheidungstabellen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20040" y="443484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320040" y="4434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22960" y="448056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Whitebox-Test – Überblick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86868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868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257800" y="91440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Anweisungsüberdeckung (C0)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146304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754880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257800" y="150876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Zweigüberdeckung (C1)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257800" y="210312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Zyklomatische Komplexität &amp; V(G)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265176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4754880" y="2651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257800" y="269748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Kontrollflussgraph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324612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4" name="Text 42"/>
          <p:cNvSpPr/>
          <p:nvPr/>
        </p:nvSpPr>
        <p:spPr>
          <a:xfrm>
            <a:off x="4754880" y="3246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5257800" y="329184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Testdokumentation – Testfallvorlage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4754880" y="384048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7" name="Text 45"/>
          <p:cNvSpPr/>
          <p:nvPr/>
        </p:nvSpPr>
        <p:spPr>
          <a:xfrm>
            <a:off x="475488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5257800" y="388620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Testarten im Überblick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4754880" y="4434840"/>
            <a:ext cx="4114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0" name="Text 48"/>
          <p:cNvSpPr/>
          <p:nvPr/>
        </p:nvSpPr>
        <p:spPr>
          <a:xfrm>
            <a:off x="4754880" y="4434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5257800" y="4480560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testen wir Software?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3 von 16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1078992"/>
            <a:ext cx="8503920" cy="658368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11480" y="1115568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Software-Testing prüft ob eine Anwendung die definierten Anforderungen erfüllt und die erwarteten Ergebnisse liefert.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4320" y="1874520"/>
            <a:ext cx="2011680" cy="438912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47472" y="1874520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🐛  Fehler finden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340864"/>
            <a:ext cx="201168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2377440"/>
            <a:ext cx="18745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Bugs frühzeitig erkennen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bevor sie teuer werden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2450592" y="1874520"/>
            <a:ext cx="2011680" cy="438912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523744" y="1874520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Qualität sichern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450592" y="2340864"/>
            <a:ext cx="201168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542032" y="2377440"/>
            <a:ext cx="18745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werden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tatsächlich erfüllt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626864" y="1874520"/>
            <a:ext cx="2011680" cy="43891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700016" y="1874520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Kosten senken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626864" y="2340864"/>
            <a:ext cx="201168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718304" y="2377440"/>
            <a:ext cx="18745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Spätere Fehler kosten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10× mehr als frühe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803136" y="1874520"/>
            <a:ext cx="2011680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876288" y="1874520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🔒  Vertrauen aufbauen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803136" y="2340864"/>
            <a:ext cx="2011680" cy="82296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894576" y="2377440"/>
            <a:ext cx="18745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 und Nutzer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können Software vertrauen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274320" y="3273552"/>
            <a:ext cx="850392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9" name="Text 27"/>
          <p:cNvSpPr/>
          <p:nvPr/>
        </p:nvSpPr>
        <p:spPr>
          <a:xfrm>
            <a:off x="365760" y="3273552"/>
            <a:ext cx="8366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der Fehlerbehebung steigen mit jeder späteren Phase: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274320" y="3657600"/>
            <a:ext cx="548640" cy="41148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1" name="Text 29"/>
          <p:cNvSpPr/>
          <p:nvPr/>
        </p:nvSpPr>
        <p:spPr>
          <a:xfrm>
            <a:off x="274320" y="3657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1×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932688" y="3657600"/>
            <a:ext cx="822960" cy="411480"/>
          </a:xfrm>
          <a:prstGeom prst="rect">
            <a:avLst/>
          </a:prstGeom>
          <a:solidFill>
            <a:srgbClr val="5F8F00"/>
          </a:solidFill>
          <a:ln/>
        </p:spPr>
      </p:sp>
      <p:sp>
        <p:nvSpPr>
          <p:cNvPr id="33" name="Text 31"/>
          <p:cNvSpPr/>
          <p:nvPr/>
        </p:nvSpPr>
        <p:spPr>
          <a:xfrm>
            <a:off x="932688" y="3657600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Entwurf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3×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1865376" y="3657600"/>
            <a:ext cx="1371600" cy="4114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5" name="Text 33"/>
          <p:cNvSpPr/>
          <p:nvPr/>
        </p:nvSpPr>
        <p:spPr>
          <a:xfrm>
            <a:off x="1865376" y="365760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Implementierung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10×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3346704" y="3657600"/>
            <a:ext cx="2011680" cy="411480"/>
          </a:xfrm>
          <a:prstGeom prst="rect">
            <a:avLst/>
          </a:prstGeom>
          <a:solidFill>
            <a:srgbClr val="CC7700"/>
          </a:solidFill>
          <a:ln/>
        </p:spPr>
      </p:sp>
      <p:sp>
        <p:nvSpPr>
          <p:cNvPr id="37" name="Text 35"/>
          <p:cNvSpPr/>
          <p:nvPr/>
        </p:nvSpPr>
        <p:spPr>
          <a:xfrm>
            <a:off x="3346704" y="36576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25×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468112" y="3657600"/>
            <a:ext cx="3200400" cy="41148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9" name="Text 37"/>
          <p:cNvSpPr/>
          <p:nvPr/>
        </p:nvSpPr>
        <p:spPr>
          <a:xfrm>
            <a:off x="5468112" y="36576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Produktion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100×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274320" y="4133088"/>
            <a:ext cx="8503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Je früher Fehler gefunden werden, desto günstiger ist die Behebung!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7 Testprinzipien (ISTQB)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4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Grundlegende Erkenntnisse über das Wesen von Software-Tests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" y="107899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Testen zeigt Fehler – nicht deren Fehlen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74320" y="1444752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481328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beweisen nur, dass Fehler vorhanden SIND. 100% Fehlerfreiheit kann nicht bewiesen werden.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63440" y="1078992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4736592" y="107899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Vollständiges Testen ist unmöglich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663440" y="1444752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754880" y="1481328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viele mögliche Eingaben, Zustände und Pfade – Priorisierung und Risikoabschätzung nötig.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4320" y="2066544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347472" y="2066544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Frühes Testen spart Zeit und Geld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2432304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65760" y="2468880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früher Fehler gefunden werden, desto günstiger die Behebung (Faktor 10–100×).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2066544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4736592" y="2066544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Häufung von Fehlern (Defect Clustering)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63440" y="2432304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2468880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meisten Fehler finden sich in wenigen Modulen (Pareto-Prinzip: 80/20).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4320" y="3054096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347472" y="3054096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Pestizid-Paradoxon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3419856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365760" y="3456432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die gleichen Tests finden irgendwann keine neuen Fehler mehr → Tests regelmäßig überarbeiten.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4663440" y="3054096"/>
            <a:ext cx="420624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2" name="Text 30"/>
          <p:cNvSpPr/>
          <p:nvPr/>
        </p:nvSpPr>
        <p:spPr>
          <a:xfrm>
            <a:off x="4736592" y="3054096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Testen ist kontextabhängig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663440" y="3419856"/>
            <a:ext cx="42062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4754880" y="3456432"/>
            <a:ext cx="4069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Medizinsoftware braucht andere Teststrategien als eine App-Oberfläche.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4462272"/>
            <a:ext cx="40690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6" name="Text 34"/>
          <p:cNvSpPr/>
          <p:nvPr/>
        </p:nvSpPr>
        <p:spPr>
          <a:xfrm>
            <a:off x="347472" y="4462272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Irrtum: Fehlerfreiheit = Brauchbarkeit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370832" y="4462272"/>
            <a:ext cx="443484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4434840" y="4462272"/>
            <a:ext cx="4343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fehlerfreie Software kann unbrauchbar sein, wenn sie nicht die Anforderungen erfüllt.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Blackbox vs. Whitebox –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5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grundlegende Teststrategien – unterschiedliche Perspektive auf das System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206240" cy="438912"/>
          </a:xfrm>
          <a:prstGeom prst="rect">
            <a:avLst/>
          </a:prstGeom>
          <a:solidFill>
            <a:srgbClr val="595959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78992"/>
            <a:ext cx="4069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⬛  Blackbox-Test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74320" y="1554480"/>
            <a:ext cx="420624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91056"/>
            <a:ext cx="406908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Einblick in den Quellcode.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Tester sieht nur Ein- und Ausgaben.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basiert auf Anforderungen/Spezifikation.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77440"/>
            <a:ext cx="4206240" cy="292608"/>
          </a:xfrm>
          <a:prstGeom prst="rect">
            <a:avLst/>
          </a:prstGeom>
          <a:solidFill>
            <a:srgbClr val="E8FFE8"/>
          </a:solidFill>
          <a:ln/>
        </p:spPr>
      </p:sp>
      <p:sp>
        <p:nvSpPr>
          <p:cNvPr id="16" name="Text 14"/>
          <p:cNvSpPr/>
          <p:nvPr/>
        </p:nvSpPr>
        <p:spPr>
          <a:xfrm>
            <a:off x="347472" y="2377440"/>
            <a:ext cx="40965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Kein Programmierwissen nötig  ·  Unabhängig von Implementierung  ·  Testet aus Anwendersicht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74320" y="2706624"/>
            <a:ext cx="4206240" cy="292608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18" name="Text 16"/>
          <p:cNvSpPr/>
          <p:nvPr/>
        </p:nvSpPr>
        <p:spPr>
          <a:xfrm>
            <a:off x="347472" y="2706624"/>
            <a:ext cx="40965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Interne Fehler bleiben ggf. verborgen  ·  Nicht alle Code-Pfade getestet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74320" y="3035808"/>
            <a:ext cx="42062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0" name="Text 18"/>
          <p:cNvSpPr/>
          <p:nvPr/>
        </p:nvSpPr>
        <p:spPr>
          <a:xfrm>
            <a:off x="365760" y="3054096"/>
            <a:ext cx="40690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Methoden: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Äquivalenzklassen · Grenzwertanalyse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Entscheidungstabellen · Zustandstests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74320" y="3511296"/>
            <a:ext cx="4206240" cy="292608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3511296"/>
            <a:ext cx="40690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Durchgeführt von: Externes Testteam, QA-Abteilung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1078992"/>
            <a:ext cx="4206240" cy="43891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754880" y="1078992"/>
            <a:ext cx="4069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⬜  Whitebox-Test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663440" y="1554480"/>
            <a:ext cx="420624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1591056"/>
            <a:ext cx="406908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Vollständiger Einblick in den Quellcode.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Tester kennt Logik, Pfade und Bedingungen.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basiert auf der Implementierung.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663440" y="2377440"/>
            <a:ext cx="4206240" cy="292608"/>
          </a:xfrm>
          <a:prstGeom prst="rect">
            <a:avLst/>
          </a:prstGeom>
          <a:solidFill>
            <a:srgbClr val="E8FFE8"/>
          </a:solidFill>
          <a:ln/>
        </p:spPr>
      </p:sp>
      <p:sp>
        <p:nvSpPr>
          <p:cNvPr id="28" name="Text 26"/>
          <p:cNvSpPr/>
          <p:nvPr/>
        </p:nvSpPr>
        <p:spPr>
          <a:xfrm>
            <a:off x="4736592" y="2377440"/>
            <a:ext cx="40965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Alle Code-Pfade testbar  ·  Logikfehler werden erkannt  ·  Hohe Testabdeckung erreichbar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63440" y="2706624"/>
            <a:ext cx="4206240" cy="292608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0" name="Text 28"/>
          <p:cNvSpPr/>
          <p:nvPr/>
        </p:nvSpPr>
        <p:spPr>
          <a:xfrm>
            <a:off x="4736592" y="2706624"/>
            <a:ext cx="40965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Programmierkenntnisse erforderlich  ·  Fehlende Funktionalität bleibt unentdeckt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663440" y="3035808"/>
            <a:ext cx="42062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4754880" y="3054096"/>
            <a:ext cx="40690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Methoden: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Anweisungsüberdeckung · Zweigüberdeckung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Bedingungsüberdeckung · V(G)-Analyse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663440" y="3511296"/>
            <a:ext cx="4206240" cy="29260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4" name="Text 32"/>
          <p:cNvSpPr/>
          <p:nvPr/>
        </p:nvSpPr>
        <p:spPr>
          <a:xfrm>
            <a:off x="4754880" y="3511296"/>
            <a:ext cx="40690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Durchgeführt von: Entwickler, erfahrene Tester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390448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6" name="Text 34"/>
          <p:cNvSpPr/>
          <p:nvPr/>
        </p:nvSpPr>
        <p:spPr>
          <a:xfrm>
            <a:off x="365760" y="390448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Praxis: Beide Methoden ergänzen sich – Blackbox für Anforderungen, Whitebox für Code-Qualität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Äquivalenzklassenbildung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6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Eingabedaten werden in Klassen aufgeteilt – alle Werte einer Klasse werden gleich behandelt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Altersvalidierung – gültig: 18–65 Jahre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1901952"/>
            <a:ext cx="8229600" cy="0"/>
          </a:xfrm>
          <a:prstGeom prst="line">
            <a:avLst/>
          </a:prstGeom>
          <a:noFill/>
          <a:ln w="25400">
            <a:solidFill>
              <a:srgbClr val="59595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1792224"/>
            <a:ext cx="0" cy="219456"/>
          </a:xfrm>
          <a:prstGeom prst="line">
            <a:avLst/>
          </a:prstGeom>
          <a:noFill/>
          <a:ln w="19050">
            <a:solidFill>
              <a:srgbClr val="59595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1938528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43200" y="1792224"/>
            <a:ext cx="0" cy="219456"/>
          </a:xfrm>
          <a:prstGeom prst="line">
            <a:avLst/>
          </a:prstGeom>
          <a:noFill/>
          <a:ln w="19050">
            <a:solidFill>
              <a:srgbClr val="59595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60320" y="1938528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858000" y="1792224"/>
            <a:ext cx="0" cy="219456"/>
          </a:xfrm>
          <a:prstGeom prst="line">
            <a:avLst/>
          </a:prstGeom>
          <a:noFill/>
          <a:ln w="19050">
            <a:solidFill>
              <a:srgbClr val="59595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75120" y="1938528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686800" y="1792224"/>
            <a:ext cx="0" cy="219456"/>
          </a:xfrm>
          <a:prstGeom prst="line">
            <a:avLst/>
          </a:prstGeom>
          <a:noFill/>
          <a:ln w="19050">
            <a:solidFill>
              <a:srgbClr val="59595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03920" y="1938528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∞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1481328"/>
            <a:ext cx="2286000" cy="384048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12064" y="1499616"/>
            <a:ext cx="2194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1 (ungültig)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&lt; 18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743200" y="1481328"/>
            <a:ext cx="4114800" cy="384048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2798064" y="1499616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2 (gültig)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≤ Alter ≤ 65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858000" y="1481328"/>
            <a:ext cx="1828800" cy="384048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912864" y="1499616"/>
            <a:ext cx="1737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3 (ungültig)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&gt; 65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274320" y="2212848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9" name="Text 27"/>
          <p:cNvSpPr/>
          <p:nvPr/>
        </p:nvSpPr>
        <p:spPr>
          <a:xfrm>
            <a:off x="320040" y="221284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Äquivalenzklasse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560320" y="2212848"/>
            <a:ext cx="20848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2606040" y="221284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Beschreibung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212848"/>
            <a:ext cx="19933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3" name="Text 31"/>
          <p:cNvSpPr/>
          <p:nvPr/>
        </p:nvSpPr>
        <p:spPr>
          <a:xfrm>
            <a:off x="4709160" y="221284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Repräsentativer Testwert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675120" y="2212848"/>
            <a:ext cx="2039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5" name="Text 33"/>
          <p:cNvSpPr/>
          <p:nvPr/>
        </p:nvSpPr>
        <p:spPr>
          <a:xfrm>
            <a:off x="6720840" y="221284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Erwartetes Ergebnis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74320" y="2596896"/>
            <a:ext cx="22677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320040" y="259689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1 (ungültig)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2560320" y="2596896"/>
            <a:ext cx="20848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2606040" y="259689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&lt; 18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663440" y="2596896"/>
            <a:ext cx="19933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4709160" y="2596896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Testwert: 15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675120" y="2596896"/>
            <a:ext cx="2039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Text 41"/>
          <p:cNvSpPr/>
          <p:nvPr/>
        </p:nvSpPr>
        <p:spPr>
          <a:xfrm>
            <a:off x="6720840" y="2596896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 'Zu jung'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274320" y="2980944"/>
            <a:ext cx="22677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5" name="Text 43"/>
          <p:cNvSpPr/>
          <p:nvPr/>
        </p:nvSpPr>
        <p:spPr>
          <a:xfrm>
            <a:off x="320040" y="2980944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2 (gültig)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2560320" y="2980944"/>
            <a:ext cx="20848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7" name="Text 45"/>
          <p:cNvSpPr/>
          <p:nvPr/>
        </p:nvSpPr>
        <p:spPr>
          <a:xfrm>
            <a:off x="2606040" y="2980944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≤ Alter ≤ 65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4663440" y="2980944"/>
            <a:ext cx="19933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9" name="Text 47"/>
          <p:cNvSpPr/>
          <p:nvPr/>
        </p:nvSpPr>
        <p:spPr>
          <a:xfrm>
            <a:off x="4709160" y="2980944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Testwert: 30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6675120" y="2980944"/>
            <a:ext cx="2039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1" name="Text 49"/>
          <p:cNvSpPr/>
          <p:nvPr/>
        </p:nvSpPr>
        <p:spPr>
          <a:xfrm>
            <a:off x="6720840" y="2980944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274320" y="3364992"/>
            <a:ext cx="22677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320040" y="336499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ÄK 3 (ungültig)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2560320" y="3364992"/>
            <a:ext cx="20848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Text 53"/>
          <p:cNvSpPr/>
          <p:nvPr/>
        </p:nvSpPr>
        <p:spPr>
          <a:xfrm>
            <a:off x="2606040" y="336499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&gt; 65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4663440" y="3364992"/>
            <a:ext cx="19933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7" name="Text 55"/>
          <p:cNvSpPr/>
          <p:nvPr/>
        </p:nvSpPr>
        <p:spPr>
          <a:xfrm>
            <a:off x="4709160" y="336499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Testwert: 70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6675120" y="3364992"/>
            <a:ext cx="2039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9" name="Text 57"/>
          <p:cNvSpPr/>
          <p:nvPr/>
        </p:nvSpPr>
        <p:spPr>
          <a:xfrm>
            <a:off x="6720840" y="336499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 'Zu alt'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274320" y="4279392"/>
            <a:ext cx="8503920" cy="34747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1" name="Text 59"/>
          <p:cNvSpPr/>
          <p:nvPr/>
        </p:nvSpPr>
        <p:spPr>
          <a:xfrm>
            <a:off x="365760" y="4279392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Regel: </a:t>
            </a: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1 Testwert pro gültiger Klasse · Mindestens 1 Testwert pro ungültiger Klasse · Ungültige Klassen einzeln testen!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Grenzwertanalyse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7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Grenzen häufen sich Fehler – teste die Grenzwerte und die Werte direkt daneben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Altersvalidierung 18–65 → Typische Fehlerquelle: &lt; statt &lt;= (Off-by-One-Fehler)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1536192"/>
            <a:ext cx="1005840" cy="475488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5720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5720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ungültig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1645920" y="1536192"/>
            <a:ext cx="1005840" cy="475488"/>
          </a:xfrm>
          <a:prstGeom prst="rect">
            <a:avLst/>
          </a:prstGeom>
          <a:solidFill>
            <a:srgbClr val="F0A5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164592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64592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2834640" y="1536192"/>
            <a:ext cx="1005840" cy="475488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83464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283464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023360" y="1536192"/>
            <a:ext cx="1005840" cy="475488"/>
          </a:xfrm>
          <a:prstGeom prst="rect">
            <a:avLst/>
          </a:prstGeom>
          <a:solidFill>
            <a:srgbClr val="595959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02336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5212080" y="1536192"/>
            <a:ext cx="1005840" cy="475488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21208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64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521208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6400800" y="1536192"/>
            <a:ext cx="1005840" cy="475488"/>
          </a:xfrm>
          <a:prstGeom prst="rect">
            <a:avLst/>
          </a:prstGeom>
          <a:solidFill>
            <a:srgbClr val="F0A5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40080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40080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7589520" y="1536192"/>
            <a:ext cx="1005840" cy="475488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7589520" y="1536192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66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7589520" y="204825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ungültig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274320" y="2359152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4" name="Text 32"/>
          <p:cNvSpPr/>
          <p:nvPr/>
        </p:nvSpPr>
        <p:spPr>
          <a:xfrm>
            <a:off x="320040" y="235915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Testwert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1645920" y="2359152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6" name="Text 34"/>
          <p:cNvSpPr/>
          <p:nvPr/>
        </p:nvSpPr>
        <p:spPr>
          <a:xfrm>
            <a:off x="1691640" y="235915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3474720" y="2359152"/>
            <a:ext cx="3182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8" name="Text 36"/>
          <p:cNvSpPr/>
          <p:nvPr/>
        </p:nvSpPr>
        <p:spPr>
          <a:xfrm>
            <a:off x="3520440" y="235915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Begründung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675120" y="2359152"/>
            <a:ext cx="2039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0" name="Text 38"/>
          <p:cNvSpPr/>
          <p:nvPr/>
        </p:nvSpPr>
        <p:spPr>
          <a:xfrm>
            <a:off x="6720840" y="235915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Erwartetes Ergebnis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274320" y="2743200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20040" y="274320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645920" y="2743200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1691640" y="2743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Untere Grenze -1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3474720" y="2743200"/>
            <a:ext cx="3182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3520440" y="2743200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Gerade noch ungültig → Off-by-One prüfen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6675120" y="2743200"/>
            <a:ext cx="2039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720840" y="2743200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74320" y="3127248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320040" y="312724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1645920" y="3127248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1691640" y="3127248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Untere Grenze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3474720" y="3127248"/>
            <a:ext cx="3182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3520440" y="312724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Exakter Mindestwert – muss akzeptiert werden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6675120" y="3127248"/>
            <a:ext cx="2039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6720840" y="312724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274320" y="3511296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320040" y="351129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1645920" y="3511296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1691640" y="3511296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Untere Grenze +1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3474720" y="3511296"/>
            <a:ext cx="3182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3520440" y="3511296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 im gültigen Bereich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6675120" y="3511296"/>
            <a:ext cx="2039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4" name="Text 62"/>
          <p:cNvSpPr/>
          <p:nvPr/>
        </p:nvSpPr>
        <p:spPr>
          <a:xfrm>
            <a:off x="6720840" y="3511296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274320" y="3895344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6" name="Text 64"/>
          <p:cNvSpPr/>
          <p:nvPr/>
        </p:nvSpPr>
        <p:spPr>
          <a:xfrm>
            <a:off x="320040" y="389534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1050" dirty="0"/>
          </a:p>
        </p:txBody>
      </p:sp>
      <p:sp>
        <p:nvSpPr>
          <p:cNvPr id="67" name="Shape 65"/>
          <p:cNvSpPr/>
          <p:nvPr/>
        </p:nvSpPr>
        <p:spPr>
          <a:xfrm>
            <a:off x="1645920" y="3895344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8" name="Text 66"/>
          <p:cNvSpPr/>
          <p:nvPr/>
        </p:nvSpPr>
        <p:spPr>
          <a:xfrm>
            <a:off x="1691640" y="3895344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Obere Grenze -1</a:t>
            </a:r>
            <a:endParaRPr lang="en-US" sz="1050" dirty="0"/>
          </a:p>
        </p:txBody>
      </p:sp>
      <p:sp>
        <p:nvSpPr>
          <p:cNvPr id="69" name="Shape 67"/>
          <p:cNvSpPr/>
          <p:nvPr/>
        </p:nvSpPr>
        <p:spPr>
          <a:xfrm>
            <a:off x="3474720" y="3895344"/>
            <a:ext cx="3182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0" name="Text 68"/>
          <p:cNvSpPr/>
          <p:nvPr/>
        </p:nvSpPr>
        <p:spPr>
          <a:xfrm>
            <a:off x="3520440" y="3895344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 im gültigen Bereich</a:t>
            </a:r>
            <a:endParaRPr lang="en-US" sz="1050" dirty="0"/>
          </a:p>
        </p:txBody>
      </p:sp>
      <p:sp>
        <p:nvSpPr>
          <p:cNvPr id="71" name="Shape 69"/>
          <p:cNvSpPr/>
          <p:nvPr/>
        </p:nvSpPr>
        <p:spPr>
          <a:xfrm>
            <a:off x="6675120" y="3895344"/>
            <a:ext cx="2039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2" name="Text 70"/>
          <p:cNvSpPr/>
          <p:nvPr/>
        </p:nvSpPr>
        <p:spPr>
          <a:xfrm>
            <a:off x="6720840" y="3895344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274320" y="4279392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4" name="Text 72"/>
          <p:cNvSpPr/>
          <p:nvPr/>
        </p:nvSpPr>
        <p:spPr>
          <a:xfrm>
            <a:off x="320040" y="427939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1050" dirty="0"/>
          </a:p>
        </p:txBody>
      </p:sp>
      <p:sp>
        <p:nvSpPr>
          <p:cNvPr id="75" name="Shape 73"/>
          <p:cNvSpPr/>
          <p:nvPr/>
        </p:nvSpPr>
        <p:spPr>
          <a:xfrm>
            <a:off x="1645920" y="4279392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6" name="Text 74"/>
          <p:cNvSpPr/>
          <p:nvPr/>
        </p:nvSpPr>
        <p:spPr>
          <a:xfrm>
            <a:off x="1691640" y="427939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Obere Grenze</a:t>
            </a:r>
            <a:endParaRPr lang="en-US" sz="1050" dirty="0"/>
          </a:p>
        </p:txBody>
      </p:sp>
      <p:sp>
        <p:nvSpPr>
          <p:cNvPr id="77" name="Shape 75"/>
          <p:cNvSpPr/>
          <p:nvPr/>
        </p:nvSpPr>
        <p:spPr>
          <a:xfrm>
            <a:off x="3474720" y="4279392"/>
            <a:ext cx="3182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8" name="Text 76"/>
          <p:cNvSpPr/>
          <p:nvPr/>
        </p:nvSpPr>
        <p:spPr>
          <a:xfrm>
            <a:off x="3520440" y="427939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Exakter Maximalwert – muss akzeptiert werden</a:t>
            </a:r>
            <a:endParaRPr lang="en-US" sz="1050" dirty="0"/>
          </a:p>
        </p:txBody>
      </p:sp>
      <p:sp>
        <p:nvSpPr>
          <p:cNvPr id="79" name="Shape 77"/>
          <p:cNvSpPr/>
          <p:nvPr/>
        </p:nvSpPr>
        <p:spPr>
          <a:xfrm>
            <a:off x="6675120" y="4279392"/>
            <a:ext cx="2039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0" name="Text 78"/>
          <p:cNvSpPr/>
          <p:nvPr/>
        </p:nvSpPr>
        <p:spPr>
          <a:xfrm>
            <a:off x="6720840" y="427939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81" name="Shape 79"/>
          <p:cNvSpPr/>
          <p:nvPr/>
        </p:nvSpPr>
        <p:spPr>
          <a:xfrm>
            <a:off x="274320" y="4663440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2" name="Text 80"/>
          <p:cNvSpPr/>
          <p:nvPr/>
        </p:nvSpPr>
        <p:spPr>
          <a:xfrm>
            <a:off x="320040" y="466344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1050" dirty="0"/>
          </a:p>
        </p:txBody>
      </p:sp>
      <p:sp>
        <p:nvSpPr>
          <p:cNvPr id="83" name="Shape 81"/>
          <p:cNvSpPr/>
          <p:nvPr/>
        </p:nvSpPr>
        <p:spPr>
          <a:xfrm>
            <a:off x="1645920" y="4663440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4" name="Text 82"/>
          <p:cNvSpPr/>
          <p:nvPr/>
        </p:nvSpPr>
        <p:spPr>
          <a:xfrm>
            <a:off x="1691640" y="466344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Obere Grenze +1</a:t>
            </a:r>
            <a:endParaRPr lang="en-US" sz="1050" dirty="0"/>
          </a:p>
        </p:txBody>
      </p:sp>
      <p:sp>
        <p:nvSpPr>
          <p:cNvPr id="85" name="Shape 83"/>
          <p:cNvSpPr/>
          <p:nvPr/>
        </p:nvSpPr>
        <p:spPr>
          <a:xfrm>
            <a:off x="3474720" y="4663440"/>
            <a:ext cx="3182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6" name="Text 84"/>
          <p:cNvSpPr/>
          <p:nvPr/>
        </p:nvSpPr>
        <p:spPr>
          <a:xfrm>
            <a:off x="3520440" y="4663440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Gerade noch ungültig → Off-by-One prüfen</a:t>
            </a:r>
            <a:endParaRPr lang="en-US" sz="1050" dirty="0"/>
          </a:p>
        </p:txBody>
      </p:sp>
      <p:sp>
        <p:nvSpPr>
          <p:cNvPr id="87" name="Shape 85"/>
          <p:cNvSpPr/>
          <p:nvPr/>
        </p:nvSpPr>
        <p:spPr>
          <a:xfrm>
            <a:off x="6675120" y="4663440"/>
            <a:ext cx="2039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8" name="Text 86"/>
          <p:cNvSpPr/>
          <p:nvPr/>
        </p:nvSpPr>
        <p:spPr>
          <a:xfrm>
            <a:off x="6720840" y="4663440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</a:t>
            </a:r>
            <a:endParaRPr lang="en-US" sz="1050" dirty="0"/>
          </a:p>
        </p:txBody>
      </p:sp>
      <p:sp>
        <p:nvSpPr>
          <p:cNvPr id="89" name="Shape 87"/>
          <p:cNvSpPr/>
          <p:nvPr/>
        </p:nvSpPr>
        <p:spPr>
          <a:xfrm>
            <a:off x="274320" y="4553712"/>
            <a:ext cx="850392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90" name="Text 88"/>
          <p:cNvSpPr/>
          <p:nvPr/>
        </p:nvSpPr>
        <p:spPr>
          <a:xfrm>
            <a:off x="365760" y="4553712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Kombiniert mit Äquivalenzklassen: 6 Testwerte für die Grenzwertanalyse decken auch die 3 ÄKs ab!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Entscheidungstabellen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8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Systematische Darstellung aller Kombinationen von Bedingungen und Aktionen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Kreditvergabe (Einkommen &gt; 2.000 € UND Schufa positiv)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44752"/>
            <a:ext cx="2267712" cy="365760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" y="144475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560320" y="1444752"/>
            <a:ext cx="1536192" cy="3657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2606040" y="144475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1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0" y="1444752"/>
            <a:ext cx="1536192" cy="3657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4160520" y="144475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2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669280" y="1444752"/>
            <a:ext cx="1536192" cy="3657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5715000" y="144475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3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223760" y="1444752"/>
            <a:ext cx="1536192" cy="3657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7269480" y="144475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4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1847088"/>
            <a:ext cx="226771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320040" y="1847088"/>
            <a:ext cx="2194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Einkommen &gt; 2.000 €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2560320" y="1847088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26" name="Text 24"/>
          <p:cNvSpPr/>
          <p:nvPr/>
        </p:nvSpPr>
        <p:spPr>
          <a:xfrm>
            <a:off x="2606040" y="184708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114800" y="1847088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28" name="Text 26"/>
          <p:cNvSpPr/>
          <p:nvPr/>
        </p:nvSpPr>
        <p:spPr>
          <a:xfrm>
            <a:off x="4160520" y="184708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669280" y="1847088"/>
            <a:ext cx="1536192" cy="356616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0" name="Text 28"/>
          <p:cNvSpPr/>
          <p:nvPr/>
        </p:nvSpPr>
        <p:spPr>
          <a:xfrm>
            <a:off x="5715000" y="184708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7223760" y="1847088"/>
            <a:ext cx="1536192" cy="356616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2" name="Text 30"/>
          <p:cNvSpPr/>
          <p:nvPr/>
        </p:nvSpPr>
        <p:spPr>
          <a:xfrm>
            <a:off x="7269480" y="184708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274320" y="2231136"/>
            <a:ext cx="226771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320040" y="2231136"/>
            <a:ext cx="2194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Schufa positiv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2560320" y="2231136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6" name="Text 34"/>
          <p:cNvSpPr/>
          <p:nvPr/>
        </p:nvSpPr>
        <p:spPr>
          <a:xfrm>
            <a:off x="2606040" y="223113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4114800" y="2231136"/>
            <a:ext cx="1536192" cy="356616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8" name="Text 36"/>
          <p:cNvSpPr/>
          <p:nvPr/>
        </p:nvSpPr>
        <p:spPr>
          <a:xfrm>
            <a:off x="4160520" y="223113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5669280" y="2231136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0" name="Text 38"/>
          <p:cNvSpPr/>
          <p:nvPr/>
        </p:nvSpPr>
        <p:spPr>
          <a:xfrm>
            <a:off x="5715000" y="223113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7223760" y="2231136"/>
            <a:ext cx="1536192" cy="356616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42" name="Text 40"/>
          <p:cNvSpPr/>
          <p:nvPr/>
        </p:nvSpPr>
        <p:spPr>
          <a:xfrm>
            <a:off x="7269480" y="223113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274320" y="2633472"/>
            <a:ext cx="8503920" cy="4572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4" name="Shape 42"/>
          <p:cNvSpPr/>
          <p:nvPr/>
        </p:nvSpPr>
        <p:spPr>
          <a:xfrm>
            <a:off x="274320" y="2715768"/>
            <a:ext cx="2267712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5" name="Text 43"/>
          <p:cNvSpPr/>
          <p:nvPr/>
        </p:nvSpPr>
        <p:spPr>
          <a:xfrm>
            <a:off x="320040" y="2715768"/>
            <a:ext cx="2194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Kredit bewilligt</a:t>
            </a:r>
            <a:endParaRPr lang="en-US" sz="1150" dirty="0"/>
          </a:p>
        </p:txBody>
      </p:sp>
      <p:sp>
        <p:nvSpPr>
          <p:cNvPr id="46" name="Shape 44"/>
          <p:cNvSpPr/>
          <p:nvPr/>
        </p:nvSpPr>
        <p:spPr>
          <a:xfrm>
            <a:off x="2560320" y="2715768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7" name="Text 45"/>
          <p:cNvSpPr/>
          <p:nvPr/>
        </p:nvSpPr>
        <p:spPr>
          <a:xfrm>
            <a:off x="2606040" y="271576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48" name="Shape 46"/>
          <p:cNvSpPr/>
          <p:nvPr/>
        </p:nvSpPr>
        <p:spPr>
          <a:xfrm>
            <a:off x="4114800" y="2715768"/>
            <a:ext cx="153619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9" name="Text 47"/>
          <p:cNvSpPr/>
          <p:nvPr/>
        </p:nvSpPr>
        <p:spPr>
          <a:xfrm>
            <a:off x="4160520" y="271576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50" name="Shape 48"/>
          <p:cNvSpPr/>
          <p:nvPr/>
        </p:nvSpPr>
        <p:spPr>
          <a:xfrm>
            <a:off x="5669280" y="2715768"/>
            <a:ext cx="153619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1" name="Text 49"/>
          <p:cNvSpPr/>
          <p:nvPr/>
        </p:nvSpPr>
        <p:spPr>
          <a:xfrm>
            <a:off x="5715000" y="271576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52" name="Shape 50"/>
          <p:cNvSpPr/>
          <p:nvPr/>
        </p:nvSpPr>
        <p:spPr>
          <a:xfrm>
            <a:off x="7223760" y="2715768"/>
            <a:ext cx="153619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3" name="Text 51"/>
          <p:cNvSpPr/>
          <p:nvPr/>
        </p:nvSpPr>
        <p:spPr>
          <a:xfrm>
            <a:off x="7269480" y="2715768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54" name="Shape 52"/>
          <p:cNvSpPr/>
          <p:nvPr/>
        </p:nvSpPr>
        <p:spPr>
          <a:xfrm>
            <a:off x="274320" y="3099816"/>
            <a:ext cx="2267712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5" name="Text 53"/>
          <p:cNvSpPr/>
          <p:nvPr/>
        </p:nvSpPr>
        <p:spPr>
          <a:xfrm>
            <a:off x="320040" y="3099816"/>
            <a:ext cx="2194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Antrag ablehnen</a:t>
            </a:r>
            <a:endParaRPr lang="en-US" sz="1150" dirty="0"/>
          </a:p>
        </p:txBody>
      </p:sp>
      <p:sp>
        <p:nvSpPr>
          <p:cNvPr id="56" name="Shape 54"/>
          <p:cNvSpPr/>
          <p:nvPr/>
        </p:nvSpPr>
        <p:spPr>
          <a:xfrm>
            <a:off x="2560320" y="3099816"/>
            <a:ext cx="1536192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7" name="Text 55"/>
          <p:cNvSpPr/>
          <p:nvPr/>
        </p:nvSpPr>
        <p:spPr>
          <a:xfrm>
            <a:off x="2606040" y="309981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150" dirty="0"/>
          </a:p>
        </p:txBody>
      </p:sp>
      <p:sp>
        <p:nvSpPr>
          <p:cNvPr id="58" name="Shape 56"/>
          <p:cNvSpPr/>
          <p:nvPr/>
        </p:nvSpPr>
        <p:spPr>
          <a:xfrm>
            <a:off x="4114800" y="3099816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9" name="Text 57"/>
          <p:cNvSpPr/>
          <p:nvPr/>
        </p:nvSpPr>
        <p:spPr>
          <a:xfrm>
            <a:off x="4160520" y="309981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60" name="Shape 58"/>
          <p:cNvSpPr/>
          <p:nvPr/>
        </p:nvSpPr>
        <p:spPr>
          <a:xfrm>
            <a:off x="5669280" y="3099816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61" name="Text 59"/>
          <p:cNvSpPr/>
          <p:nvPr/>
        </p:nvSpPr>
        <p:spPr>
          <a:xfrm>
            <a:off x="5715000" y="309981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62" name="Shape 60"/>
          <p:cNvSpPr/>
          <p:nvPr/>
        </p:nvSpPr>
        <p:spPr>
          <a:xfrm>
            <a:off x="7223760" y="3099816"/>
            <a:ext cx="1536192" cy="356616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63" name="Text 61"/>
          <p:cNvSpPr/>
          <p:nvPr/>
        </p:nvSpPr>
        <p:spPr>
          <a:xfrm>
            <a:off x="7269480" y="3099816"/>
            <a:ext cx="14630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150" dirty="0"/>
          </a:p>
        </p:txBody>
      </p:sp>
      <p:sp>
        <p:nvSpPr>
          <p:cNvPr id="64" name="Shape 62"/>
          <p:cNvSpPr/>
          <p:nvPr/>
        </p:nvSpPr>
        <p:spPr>
          <a:xfrm>
            <a:off x="274320" y="3584448"/>
            <a:ext cx="8503920" cy="32004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5" name="Text 63"/>
          <p:cNvSpPr/>
          <p:nvPr/>
        </p:nvSpPr>
        <p:spPr>
          <a:xfrm>
            <a:off x="365760" y="358444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Regeln = 2^Anzahl Bedingungen  →  2 Bedingungen = 4 Regeln  |  3 Bedingungen = 8 Regeln</a:t>
            </a:r>
            <a:endParaRPr lang="en-US" sz="1100" dirty="0"/>
          </a:p>
        </p:txBody>
      </p:sp>
      <p:sp>
        <p:nvSpPr>
          <p:cNvPr id="66" name="Text 64"/>
          <p:cNvSpPr/>
          <p:nvPr/>
        </p:nvSpPr>
        <p:spPr>
          <a:xfrm>
            <a:off x="274320" y="3977640"/>
            <a:ext cx="8503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Keine Kombination wird vergessen · Widersprüche und Redundanzen werden sichtbar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Whitebox-Test – Überdeckungsgrade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9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Strukturorientiertes Testen – Ziel: jeden Teil des Codes mindestens einmal ausführen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51560"/>
            <a:ext cx="25420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20040" y="105156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Überdeckung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834640" y="1051560"/>
            <a:ext cx="80467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880360" y="1051560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Kürzel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657600" y="1051560"/>
            <a:ext cx="25420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3703320" y="105156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217920" y="1051560"/>
            <a:ext cx="11704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6263640" y="1051560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406640" y="1051560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7452360" y="105156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Praxisempfehlung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1435608"/>
            <a:ext cx="25420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320040" y="1435608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Anweisungsüberdeckung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834640" y="1435608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2880360" y="1435608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C0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657600" y="1435608"/>
            <a:ext cx="25420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703320" y="1435608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Anweisung mind. 1× ausführen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217920" y="1435608"/>
            <a:ext cx="11704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6263640" y="1435608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Niedrig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406640" y="1435608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7452360" y="143560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Mindeststandard (70–80%)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74320" y="1819656"/>
            <a:ext cx="25420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320040" y="181965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Zweigüberdeckung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2834640" y="1819656"/>
            <a:ext cx="80467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2880360" y="1819656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3657600" y="1819656"/>
            <a:ext cx="25420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703320" y="181965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Jeden Zweig (wahr/falsch) mind. 1× durchlaufen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217920" y="1819656"/>
            <a:ext cx="11704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6263640" y="1819656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Mittel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7406640" y="1819656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7452360" y="181965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(80–90%)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203704"/>
            <a:ext cx="25420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20040" y="22037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Einfache Bedingungsüberdeckung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834640" y="2203704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880360" y="2203704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C2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3657600" y="2203704"/>
            <a:ext cx="25420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3703320" y="22037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atomare Bedingung mind. 1× wahr und falsch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6217920" y="2203704"/>
            <a:ext cx="11704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263640" y="2203704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Mittel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7406640" y="2203704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7452360" y="220370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Empfohlen bei Logik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274320" y="2587752"/>
            <a:ext cx="25420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320040" y="2587752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Pfadüberdeckung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2834640" y="2587752"/>
            <a:ext cx="80467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2880360" y="2587752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C∞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3657600" y="2587752"/>
            <a:ext cx="25420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3703320" y="2587752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möglichen Pfade durchlaufen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6217920" y="2587752"/>
            <a:ext cx="11704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8" name="Text 56"/>
          <p:cNvSpPr/>
          <p:nvPr/>
        </p:nvSpPr>
        <p:spPr>
          <a:xfrm>
            <a:off x="6263640" y="2587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hoch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7406640" y="2587752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0" name="Text 58"/>
          <p:cNvSpPr/>
          <p:nvPr/>
        </p:nvSpPr>
        <p:spPr>
          <a:xfrm>
            <a:off x="7452360" y="258775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 Systeme (90–100%)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274320" y="3639312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2" name="Text 60"/>
          <p:cNvSpPr/>
          <p:nvPr/>
        </p:nvSpPr>
        <p:spPr>
          <a:xfrm>
            <a:off x="365760" y="363931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Formel C0: (Ausgeführte Anweisungen / Gesamte Anweisungen) × 100%</a:t>
            </a:r>
            <a:endParaRPr lang="en-US" sz="1200" dirty="0"/>
          </a:p>
        </p:txBody>
      </p:sp>
      <p:sp>
        <p:nvSpPr>
          <p:cNvPr id="63" name="Shape 61"/>
          <p:cNvSpPr/>
          <p:nvPr/>
        </p:nvSpPr>
        <p:spPr>
          <a:xfrm>
            <a:off x="274320" y="4005072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4" name="Text 62"/>
          <p:cNvSpPr/>
          <p:nvPr/>
        </p:nvSpPr>
        <p:spPr>
          <a:xfrm>
            <a:off x="365760" y="400507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Formel C1: (Durchlaufene Zweige / Gesamte Zweige) × 100%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Anweisungsüberdeckung (C0)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10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Jede Anweisung im Code wird mindestens einmal ausgeführt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11480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" y="1078992"/>
            <a:ext cx="40050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C#-Beispiel: BewerteNote(int punkte)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26464"/>
            <a:ext cx="4114800" cy="2112264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499616"/>
            <a:ext cx="3950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string BewerteNote(int punkte) {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746504"/>
            <a:ext cx="3950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(punkte &gt;= 90)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1993392"/>
            <a:ext cx="3950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"Sehr gut";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40280"/>
            <a:ext cx="3950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 if (punkte &gt;= 75)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487168"/>
            <a:ext cx="3950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"Gut";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34056"/>
            <a:ext cx="3950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2980944"/>
            <a:ext cx="3950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"Befriedigend";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27832"/>
            <a:ext cx="39502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572000" y="1078992"/>
            <a:ext cx="429768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3" name="Text 21"/>
          <p:cNvSpPr/>
          <p:nvPr/>
        </p:nvSpPr>
        <p:spPr>
          <a:xfrm>
            <a:off x="4645152" y="1078992"/>
            <a:ext cx="41879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Testfälle für 100% C0-Überdeckung: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0" y="1426464"/>
            <a:ext cx="10789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5" name="Text 23"/>
          <p:cNvSpPr/>
          <p:nvPr/>
        </p:nvSpPr>
        <p:spPr>
          <a:xfrm>
            <a:off x="4617720" y="142646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669280" y="1426464"/>
            <a:ext cx="10789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7" name="Text 25"/>
          <p:cNvSpPr/>
          <p:nvPr/>
        </p:nvSpPr>
        <p:spPr>
          <a:xfrm>
            <a:off x="5715000" y="142646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punkte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766560" y="1426464"/>
            <a:ext cx="16276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9" name="Text 27"/>
          <p:cNvSpPr/>
          <p:nvPr/>
        </p:nvSpPr>
        <p:spPr>
          <a:xfrm>
            <a:off x="6812280" y="1426464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8412480" y="1426464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8458200" y="142646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Zeilen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0" y="1810512"/>
            <a:ext cx="10789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4617720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TC-1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669280" y="1810512"/>
            <a:ext cx="10789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5715000" y="1810512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766560" y="1810512"/>
            <a:ext cx="16276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6812280" y="181051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gut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8412480" y="1810512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8458200" y="181051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1, 2, 3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572000" y="2194560"/>
            <a:ext cx="10789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4617720" y="219456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TC-2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669280" y="2194560"/>
            <a:ext cx="10789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3" name="Text 41"/>
          <p:cNvSpPr/>
          <p:nvPr/>
        </p:nvSpPr>
        <p:spPr>
          <a:xfrm>
            <a:off x="5715000" y="219456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6766560" y="2194560"/>
            <a:ext cx="162763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5" name="Text 43"/>
          <p:cNvSpPr/>
          <p:nvPr/>
        </p:nvSpPr>
        <p:spPr>
          <a:xfrm>
            <a:off x="6812280" y="219456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8412480" y="2194560"/>
            <a:ext cx="13533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7" name="Text 45"/>
          <p:cNvSpPr/>
          <p:nvPr/>
        </p:nvSpPr>
        <p:spPr>
          <a:xfrm>
            <a:off x="8458200" y="219456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1, 2, 4, 5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4572000" y="2578608"/>
            <a:ext cx="10789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4617720" y="2578608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TC-3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5669280" y="2578608"/>
            <a:ext cx="10789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1" name="Text 49"/>
          <p:cNvSpPr/>
          <p:nvPr/>
        </p:nvSpPr>
        <p:spPr>
          <a:xfrm>
            <a:off x="5715000" y="2578608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6766560" y="2578608"/>
            <a:ext cx="162763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6812280" y="257860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Befriedigend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8412480" y="2578608"/>
            <a:ext cx="13533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Text 53"/>
          <p:cNvSpPr/>
          <p:nvPr/>
        </p:nvSpPr>
        <p:spPr>
          <a:xfrm>
            <a:off x="8458200" y="257860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1, 2, 4, 6, 7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4572000" y="3310128"/>
            <a:ext cx="429768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7" name="Text 55"/>
          <p:cNvSpPr/>
          <p:nvPr/>
        </p:nvSpPr>
        <p:spPr>
          <a:xfrm>
            <a:off x="4645152" y="3310128"/>
            <a:ext cx="418795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C0 = 5 von 5 Anweisungen = 100%</a:t>
            </a:r>
            <a:endParaRPr lang="en-US" sz="1300" dirty="0"/>
          </a:p>
        </p:txBody>
      </p:sp>
      <p:sp>
        <p:nvSpPr>
          <p:cNvPr id="58" name="Shape 56"/>
          <p:cNvSpPr/>
          <p:nvPr/>
        </p:nvSpPr>
        <p:spPr>
          <a:xfrm>
            <a:off x="4572000" y="3694176"/>
            <a:ext cx="4297680" cy="65836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9" name="Text 57"/>
          <p:cNvSpPr/>
          <p:nvPr/>
        </p:nvSpPr>
        <p:spPr>
          <a:xfrm>
            <a:off x="4645152" y="3730752"/>
            <a:ext cx="418795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Anweisungen: return-Statements und Bedingungsprüfungen (nicht Deklarationen)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Alle 5 Anweisungen werden durch die 3 Tests abgedeckt.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274320" y="3703320"/>
            <a:ext cx="4114800" cy="6400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1" name="Text 59"/>
          <p:cNvSpPr/>
          <p:nvPr/>
        </p:nvSpPr>
        <p:spPr>
          <a:xfrm>
            <a:off x="347472" y="3730752"/>
            <a:ext cx="400507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 von C0: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Else-Zweig wird nicht geprüft (wenn Bedingung immer wahr ist)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C1 (Zweigüberdeckung) schließt diese Lücke!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Zweigüberdeckung (C1)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11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Jeder Zweig (wahr/falsch) jeder Entscheidung wird mindestens einmal durchlaufen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1605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" y="1078992"/>
            <a:ext cx="40599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C#-Beispiel: IstRabattGueltig(int alter, bool mitglied)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74320" y="1426464"/>
            <a:ext cx="4160520" cy="161848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499616"/>
            <a:ext cx="39959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bool IstRabattGueltig(int alter, bool mitglied) {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746504"/>
            <a:ext cx="39959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(alter &lt; 18 || mitglied) {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1993392"/>
            <a:ext cx="39959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true;  // Rabatt gewährt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40280"/>
            <a:ext cx="39959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487168"/>
            <a:ext cx="39959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return false;  // Kein Rabatt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34056"/>
            <a:ext cx="39959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274320" y="2971800"/>
            <a:ext cx="416052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1" name="Text 19"/>
          <p:cNvSpPr/>
          <p:nvPr/>
        </p:nvSpPr>
        <p:spPr>
          <a:xfrm>
            <a:off x="347472" y="2971800"/>
            <a:ext cx="40599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Zweige der Entscheidung: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74320" y="3337560"/>
            <a:ext cx="416052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23" name="Text 21"/>
          <p:cNvSpPr/>
          <p:nvPr/>
        </p:nvSpPr>
        <p:spPr>
          <a:xfrm>
            <a:off x="347472" y="3337560"/>
            <a:ext cx="40599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 WAHR → return true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74320" y="3721608"/>
            <a:ext cx="416052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5" name="Text 23"/>
          <p:cNvSpPr/>
          <p:nvPr/>
        </p:nvSpPr>
        <p:spPr>
          <a:xfrm>
            <a:off x="347472" y="3721608"/>
            <a:ext cx="40599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 FALSCH → return false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0" y="1078992"/>
            <a:ext cx="429768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7" name="Text 25"/>
          <p:cNvSpPr/>
          <p:nvPr/>
        </p:nvSpPr>
        <p:spPr>
          <a:xfrm>
            <a:off x="4645152" y="1078992"/>
            <a:ext cx="41879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Testfälle für 100% C1-Überdeckung: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1426464"/>
            <a:ext cx="896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9" name="Text 27"/>
          <p:cNvSpPr/>
          <p:nvPr/>
        </p:nvSpPr>
        <p:spPr>
          <a:xfrm>
            <a:off x="4617720" y="1426464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486400" y="1426464"/>
            <a:ext cx="80467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5532120" y="1426464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309360" y="1426464"/>
            <a:ext cx="9875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3" name="Text 31"/>
          <p:cNvSpPr/>
          <p:nvPr/>
        </p:nvSpPr>
        <p:spPr>
          <a:xfrm>
            <a:off x="6355080" y="1426464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mitglied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315200" y="1426464"/>
            <a:ext cx="896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5" name="Text 33"/>
          <p:cNvSpPr/>
          <p:nvPr/>
        </p:nvSpPr>
        <p:spPr>
          <a:xfrm>
            <a:off x="7360920" y="1426464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8229600" y="1426464"/>
            <a:ext cx="15361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7" name="Text 35"/>
          <p:cNvSpPr/>
          <p:nvPr/>
        </p:nvSpPr>
        <p:spPr>
          <a:xfrm>
            <a:off x="8275320" y="142646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Zweig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572000" y="1810512"/>
            <a:ext cx="896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4617720" y="18105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TC-1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5486400" y="1810512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5532120" y="1810512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309360" y="1810512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Text 41"/>
          <p:cNvSpPr/>
          <p:nvPr/>
        </p:nvSpPr>
        <p:spPr>
          <a:xfrm>
            <a:off x="6355080" y="1810512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7315200" y="1810512"/>
            <a:ext cx="896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Text 43"/>
          <p:cNvSpPr/>
          <p:nvPr/>
        </p:nvSpPr>
        <p:spPr>
          <a:xfrm>
            <a:off x="7360920" y="18105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8229600" y="1810512"/>
            <a:ext cx="15361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8275320" y="1810512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WAHR (alter&lt;18)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4572000" y="2194560"/>
            <a:ext cx="896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9" name="Text 47"/>
          <p:cNvSpPr/>
          <p:nvPr/>
        </p:nvSpPr>
        <p:spPr>
          <a:xfrm>
            <a:off x="4617720" y="2194560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TC-2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5486400" y="2194560"/>
            <a:ext cx="80467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1" name="Text 49"/>
          <p:cNvSpPr/>
          <p:nvPr/>
        </p:nvSpPr>
        <p:spPr>
          <a:xfrm>
            <a:off x="5532120" y="2194560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6309360" y="2194560"/>
            <a:ext cx="9875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3" name="Text 51"/>
          <p:cNvSpPr/>
          <p:nvPr/>
        </p:nvSpPr>
        <p:spPr>
          <a:xfrm>
            <a:off x="6355080" y="219456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7315200" y="2194560"/>
            <a:ext cx="8961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5" name="Text 53"/>
          <p:cNvSpPr/>
          <p:nvPr/>
        </p:nvSpPr>
        <p:spPr>
          <a:xfrm>
            <a:off x="7360920" y="2194560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8229600" y="2194560"/>
            <a:ext cx="15361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7" name="Text 55"/>
          <p:cNvSpPr/>
          <p:nvPr/>
        </p:nvSpPr>
        <p:spPr>
          <a:xfrm>
            <a:off x="8275320" y="219456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WAHR (mitglied)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4572000" y="2578608"/>
            <a:ext cx="896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9" name="Text 57"/>
          <p:cNvSpPr/>
          <p:nvPr/>
        </p:nvSpPr>
        <p:spPr>
          <a:xfrm>
            <a:off x="4617720" y="257860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TC-3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5486400" y="2578608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1" name="Text 59"/>
          <p:cNvSpPr/>
          <p:nvPr/>
        </p:nvSpPr>
        <p:spPr>
          <a:xfrm>
            <a:off x="5532120" y="2578608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50" dirty="0"/>
          </a:p>
        </p:txBody>
      </p:sp>
      <p:sp>
        <p:nvSpPr>
          <p:cNvPr id="62" name="Shape 60"/>
          <p:cNvSpPr/>
          <p:nvPr/>
        </p:nvSpPr>
        <p:spPr>
          <a:xfrm>
            <a:off x="6309360" y="2578608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3" name="Text 61"/>
          <p:cNvSpPr/>
          <p:nvPr/>
        </p:nvSpPr>
        <p:spPr>
          <a:xfrm>
            <a:off x="6355080" y="2578608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</a:t>
            </a:r>
            <a:endParaRPr lang="en-US" sz="1050" dirty="0"/>
          </a:p>
        </p:txBody>
      </p:sp>
      <p:sp>
        <p:nvSpPr>
          <p:cNvPr id="64" name="Shape 62"/>
          <p:cNvSpPr/>
          <p:nvPr/>
        </p:nvSpPr>
        <p:spPr>
          <a:xfrm>
            <a:off x="7315200" y="2578608"/>
            <a:ext cx="8961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5" name="Text 63"/>
          <p:cNvSpPr/>
          <p:nvPr/>
        </p:nvSpPr>
        <p:spPr>
          <a:xfrm>
            <a:off x="7360920" y="257860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</a:t>
            </a:r>
            <a:endParaRPr lang="en-US" sz="1050" dirty="0"/>
          </a:p>
        </p:txBody>
      </p:sp>
      <p:sp>
        <p:nvSpPr>
          <p:cNvPr id="66" name="Shape 64"/>
          <p:cNvSpPr/>
          <p:nvPr/>
        </p:nvSpPr>
        <p:spPr>
          <a:xfrm>
            <a:off x="8229600" y="2578608"/>
            <a:ext cx="15361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7" name="Text 65"/>
          <p:cNvSpPr/>
          <p:nvPr/>
        </p:nvSpPr>
        <p:spPr>
          <a:xfrm>
            <a:off x="8275320" y="2578608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FALSCH (beide)</a:t>
            </a:r>
            <a:endParaRPr lang="en-US" sz="1050" dirty="0"/>
          </a:p>
        </p:txBody>
      </p:sp>
      <p:sp>
        <p:nvSpPr>
          <p:cNvPr id="68" name="Shape 66"/>
          <p:cNvSpPr/>
          <p:nvPr/>
        </p:nvSpPr>
        <p:spPr>
          <a:xfrm>
            <a:off x="4572000" y="3310128"/>
            <a:ext cx="429768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69" name="Text 67"/>
          <p:cNvSpPr/>
          <p:nvPr/>
        </p:nvSpPr>
        <p:spPr>
          <a:xfrm>
            <a:off x="4645152" y="3310128"/>
            <a:ext cx="418795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 = 2 von 2 Zweigen = 100%</a:t>
            </a:r>
            <a:endParaRPr lang="en-US" sz="1300" dirty="0"/>
          </a:p>
        </p:txBody>
      </p:sp>
      <p:sp>
        <p:nvSpPr>
          <p:cNvPr id="70" name="Shape 68"/>
          <p:cNvSpPr/>
          <p:nvPr/>
        </p:nvSpPr>
        <p:spPr>
          <a:xfrm>
            <a:off x="4572000" y="3694176"/>
            <a:ext cx="4297680" cy="65836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1" name="Text 69"/>
          <p:cNvSpPr/>
          <p:nvPr/>
        </p:nvSpPr>
        <p:spPr>
          <a:xfrm>
            <a:off x="4645152" y="3730752"/>
            <a:ext cx="418795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 deckt C0 immer ab: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alle Zweige durchlaufen werden, werden automatisch auch alle Anweisungen ausgeführt.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 ⊇ C0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Zyklomatische Komplexität &amp; V(G)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12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V(G) gibt die Anzahl linear unabhängiger Pfade an = Mindestanzahl Testfälle für vollständige Pfadabdeckung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206240" cy="658368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97280"/>
            <a:ext cx="40690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V(G)  =  Anzahl Entscheidungen  +  1</a:t>
            </a:r>
            <a:endParaRPr lang="en-US" sz="1600" dirty="0"/>
          </a:p>
          <a:p>
            <a:pPr marL="0" indent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V(G)  =  Kanten  –  Knoten  +  2  (formale Definition)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74320" y="1828800"/>
            <a:ext cx="4206240" cy="2359152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90195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string Bewerte(int x) {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214884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(x &gt; 100)         // E1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39572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"Groß";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64261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 if (x &gt; 50)    // E2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88950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"Mittel";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31363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 if (x &gt; 0)     // E3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3832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"Klein";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6301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return "Ungültig";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8770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4160520"/>
            <a:ext cx="420624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24" name="Text 22"/>
          <p:cNvSpPr/>
          <p:nvPr/>
        </p:nvSpPr>
        <p:spPr>
          <a:xfrm>
            <a:off x="347472" y="4160520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V(G) = 3 Entscheidungen (E1, E2, E3) + 1 = 4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63440" y="1078992"/>
            <a:ext cx="420624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6" name="Text 24"/>
          <p:cNvSpPr/>
          <p:nvPr/>
        </p:nvSpPr>
        <p:spPr>
          <a:xfrm>
            <a:off x="4736592" y="1078992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V(G) interpretieren: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663440" y="1463040"/>
            <a:ext cx="9875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4709160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V(G)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669280" y="1463040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0" name="Text 28"/>
          <p:cNvSpPr/>
          <p:nvPr/>
        </p:nvSpPr>
        <p:spPr>
          <a:xfrm>
            <a:off x="5715000" y="146304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Bedeutung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955280" y="1463040"/>
            <a:ext cx="17647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2" name="Text 30"/>
          <p:cNvSpPr/>
          <p:nvPr/>
        </p:nvSpPr>
        <p:spPr>
          <a:xfrm>
            <a:off x="8001000" y="1463040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Einschätzung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663440" y="1847088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4709160" y="1847088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669280" y="1847088"/>
            <a:ext cx="22677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5715000" y="184708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Verzweigung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7955280" y="1847088"/>
            <a:ext cx="17647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8001000" y="1847088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Trivial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663440" y="2231136"/>
            <a:ext cx="9875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4709160" y="223113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2–4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5669280" y="2231136"/>
            <a:ext cx="22677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5715000" y="223113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 Zweige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7955280" y="2231136"/>
            <a:ext cx="17647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4" name="Text 42"/>
          <p:cNvSpPr/>
          <p:nvPr/>
        </p:nvSpPr>
        <p:spPr>
          <a:xfrm>
            <a:off x="8001000" y="2231136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 testbar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663440" y="2615184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4709160" y="2615184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5–10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669280" y="2615184"/>
            <a:ext cx="22677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5715000" y="2615184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Pfade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7955280" y="2615184"/>
            <a:ext cx="17647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8001000" y="2615184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Mittlere Komplexität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4663440" y="2999232"/>
            <a:ext cx="9875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4709160" y="2999232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11–20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5669280" y="2999232"/>
            <a:ext cx="22677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5715000" y="299923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Pfade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7955280" y="2999232"/>
            <a:ext cx="17647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8001000" y="2999232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Komplex – gut testen!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4663440" y="3383280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4709160" y="33832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20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5669280" y="3383280"/>
            <a:ext cx="22677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5715000" y="338328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viele Pfade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7955280" y="3383280"/>
            <a:ext cx="17647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8001000" y="3383280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Refaktorieren empfohlen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4663440" y="3401568"/>
            <a:ext cx="4206240" cy="65836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4" name="Text 62"/>
          <p:cNvSpPr/>
          <p:nvPr/>
        </p:nvSpPr>
        <p:spPr>
          <a:xfrm>
            <a:off x="4736592" y="3438144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V(G) für das Beispiel links: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Entscheidungen + 1 = 4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Mindestens 4 Testfälle für vollständige Pfadabdeckung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Empfohlene Mindestanzahl für C1-Überdeckung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Kontrollflussgraph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13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Visuell: Knoten = Anweisungsblöcke, Kanten = Übergänge, Rauten = Entscheidungen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365760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" y="1078992"/>
            <a:ext cx="35478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C# Code: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26464"/>
            <a:ext cx="3657600" cy="285292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499616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Node 1: Start + Eingabe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746504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note = LeseNote();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1993392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Node 2: Entscheidung A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40280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(note &gt;= 1 &amp;&amp; note &lt;= 6) {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487168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// Node 3: Entscheidung B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34056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(note &lt;= 4)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2980944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"Bestanden"; // N4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27832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474720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"Durchgef."; // N5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721608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else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5760" y="3968496"/>
            <a:ext cx="34930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return "Ungültig";    // N6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114800" y="1078992"/>
            <a:ext cx="475488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6" name="Text 24"/>
          <p:cNvSpPr/>
          <p:nvPr/>
        </p:nvSpPr>
        <p:spPr>
          <a:xfrm>
            <a:off x="4187952" y="1078992"/>
            <a:ext cx="4645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Kontrollflussgraph: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669280" y="1481328"/>
            <a:ext cx="548640" cy="347472"/>
          </a:xfrm>
          <a:prstGeom prst="line">
            <a:avLst/>
          </a:prstGeom>
          <a:solidFill>
            <a:srgbClr val="006633"/>
          </a:solidFill>
          <a:ln/>
        </p:spPr>
      </p:sp>
      <p:sp>
        <p:nvSpPr>
          <p:cNvPr id="28" name="Text 26"/>
          <p:cNvSpPr/>
          <p:nvPr/>
        </p:nvSpPr>
        <p:spPr>
          <a:xfrm>
            <a:off x="5669280" y="1481328"/>
            <a:ext cx="548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N1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5943600" y="1847088"/>
            <a:ext cx="0" cy="256032"/>
          </a:xfrm>
          <a:prstGeom prst="line">
            <a:avLst/>
          </a:prstGeom>
          <a:noFill/>
          <a:ln w="19050">
            <a:solidFill>
              <a:srgbClr val="59595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0680" y="2121408"/>
            <a:ext cx="1005840" cy="384048"/>
          </a:xfrm>
          <a:prstGeom prst="rect">
            <a:avLst/>
          </a:prstGeom>
          <a:solidFill>
            <a:srgbClr val="F0A5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5440680" y="2121408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N2</a:t>
            </a:r>
            <a:endParaRPr lang="en-US" sz="750" dirty="0"/>
          </a:p>
          <a:p>
            <a:pPr marL="0" indent="0" algn="ctr">
              <a:buNone/>
            </a:pPr>
            <a:r>
              <a:rPr lang="en-US" sz="7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A: 1≤note≤6?</a:t>
            </a:r>
            <a:endParaRPr lang="en-US" sz="750" dirty="0"/>
          </a:p>
        </p:txBody>
      </p:sp>
      <p:sp>
        <p:nvSpPr>
          <p:cNvPr id="32" name="Shape 30"/>
          <p:cNvSpPr/>
          <p:nvPr/>
        </p:nvSpPr>
        <p:spPr>
          <a:xfrm>
            <a:off x="6446520" y="2313432"/>
            <a:ext cx="1234440" cy="0"/>
          </a:xfrm>
          <a:prstGeom prst="line">
            <a:avLst/>
          </a:prstGeom>
          <a:noFill/>
          <a:ln w="19050">
            <a:solidFill>
              <a:srgbClr val="AA220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92240" y="2148840"/>
            <a:ext cx="6400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7772400" y="2121408"/>
            <a:ext cx="685800" cy="384048"/>
          </a:xfrm>
          <a:prstGeom prst="line">
            <a:avLst/>
          </a:prstGeom>
          <a:solidFill>
            <a:srgbClr val="AA2200"/>
          </a:solidFill>
          <a:ln/>
        </p:spPr>
      </p:sp>
      <p:sp>
        <p:nvSpPr>
          <p:cNvPr id="35" name="Text 33"/>
          <p:cNvSpPr/>
          <p:nvPr/>
        </p:nvSpPr>
        <p:spPr>
          <a:xfrm>
            <a:off x="7772400" y="2121408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N6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Ungültig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5943600" y="2523744"/>
            <a:ext cx="0" cy="256032"/>
          </a:xfrm>
          <a:prstGeom prst="line">
            <a:avLst/>
          </a:prstGeom>
          <a:noFill/>
          <a:ln w="19050">
            <a:solidFill>
              <a:srgbClr val="00663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989320" y="2542032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5440680" y="2798064"/>
            <a:ext cx="1005840" cy="384048"/>
          </a:xfrm>
          <a:prstGeom prst="rect">
            <a:avLst/>
          </a:prstGeom>
          <a:solidFill>
            <a:srgbClr val="F0A5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5440680" y="279806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N3</a:t>
            </a:r>
            <a:endParaRPr lang="en-US" sz="750" dirty="0"/>
          </a:p>
          <a:p>
            <a:pPr marL="0" indent="0" algn="ctr">
              <a:buNone/>
            </a:pPr>
            <a:r>
              <a:rPr lang="en-US" sz="7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B: note≤4?</a:t>
            </a:r>
            <a:endParaRPr lang="en-US" sz="750" dirty="0"/>
          </a:p>
        </p:txBody>
      </p:sp>
      <p:sp>
        <p:nvSpPr>
          <p:cNvPr id="40" name="Shape 38"/>
          <p:cNvSpPr/>
          <p:nvPr/>
        </p:nvSpPr>
        <p:spPr>
          <a:xfrm>
            <a:off x="5440680" y="2990088"/>
            <a:ext cx="0" cy="0"/>
          </a:xfrm>
          <a:prstGeom prst="line">
            <a:avLst/>
          </a:prstGeom>
          <a:noFill/>
          <a:ln w="19050">
            <a:solidFill>
              <a:srgbClr val="006633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480560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023360" y="2798064"/>
            <a:ext cx="685800" cy="384048"/>
          </a:xfrm>
          <a:prstGeom prst="line">
            <a:avLst/>
          </a:prstGeom>
          <a:solidFill>
            <a:srgbClr val="006633"/>
          </a:solidFill>
          <a:ln/>
        </p:spPr>
      </p:sp>
      <p:sp>
        <p:nvSpPr>
          <p:cNvPr id="43" name="Text 41"/>
          <p:cNvSpPr/>
          <p:nvPr/>
        </p:nvSpPr>
        <p:spPr>
          <a:xfrm>
            <a:off x="4023360" y="2798064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N4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Best.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6446520" y="2990088"/>
            <a:ext cx="868680" cy="0"/>
          </a:xfrm>
          <a:prstGeom prst="line">
            <a:avLst/>
          </a:prstGeom>
          <a:noFill/>
          <a:ln w="19050">
            <a:solidFill>
              <a:srgbClr val="AA220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492240" y="2834640"/>
            <a:ext cx="6400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7360920" y="2798064"/>
            <a:ext cx="685800" cy="384048"/>
          </a:xfrm>
          <a:prstGeom prst="line">
            <a:avLst/>
          </a:prstGeom>
          <a:solidFill>
            <a:srgbClr val="AA2200"/>
          </a:solidFill>
          <a:ln/>
        </p:spPr>
      </p:sp>
      <p:sp>
        <p:nvSpPr>
          <p:cNvPr id="47" name="Text 45"/>
          <p:cNvSpPr/>
          <p:nvPr/>
        </p:nvSpPr>
        <p:spPr>
          <a:xfrm>
            <a:off x="7360920" y="2798064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N5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Durch.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4114800" y="3310128"/>
            <a:ext cx="4754880" cy="53035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9" name="Text 47"/>
          <p:cNvSpPr/>
          <p:nvPr/>
        </p:nvSpPr>
        <p:spPr>
          <a:xfrm>
            <a:off x="4187952" y="3337560"/>
            <a:ext cx="46451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V(G) = Kanten – Knoten + 2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Kanten = 6  |  Knoten (N1–N6) = 6  |  V(G) = 6 – 6 + 2 = 2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oder einfacher: 2 Entscheidungen (EA + EB) + 1 = 3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274320" y="4160520"/>
            <a:ext cx="850392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1" name="Text 49"/>
          <p:cNvSpPr/>
          <p:nvPr/>
        </p:nvSpPr>
        <p:spPr>
          <a:xfrm>
            <a:off x="347472" y="4160520"/>
            <a:ext cx="83941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unabhängigen Pfade (mind. V(G) = 3 Testfälle nötig für Pfadüberdeckung):</a:t>
            </a:r>
            <a:endParaRPr lang="en-US" sz="1150" dirty="0"/>
          </a:p>
        </p:txBody>
      </p:sp>
      <p:sp>
        <p:nvSpPr>
          <p:cNvPr id="52" name="Shape 50"/>
          <p:cNvSpPr/>
          <p:nvPr/>
        </p:nvSpPr>
        <p:spPr>
          <a:xfrm>
            <a:off x="274320" y="4526280"/>
            <a:ext cx="2697480" cy="27432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3" name="Text 51"/>
          <p:cNvSpPr/>
          <p:nvPr/>
        </p:nvSpPr>
        <p:spPr>
          <a:xfrm>
            <a:off x="347472" y="4526280"/>
            <a:ext cx="25968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Pfad 1:  N1→N2→N3→N4  (Bestanden)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3017520" y="4526280"/>
            <a:ext cx="2697480" cy="27432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55" name="Text 53"/>
          <p:cNvSpPr/>
          <p:nvPr/>
        </p:nvSpPr>
        <p:spPr>
          <a:xfrm>
            <a:off x="3090672" y="4526280"/>
            <a:ext cx="25968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Pfad 2:  N1→N2→N3→N5  (Durchgefallen)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5760720" y="4526280"/>
            <a:ext cx="301752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57" name="Text 55"/>
          <p:cNvSpPr/>
          <p:nvPr/>
        </p:nvSpPr>
        <p:spPr>
          <a:xfrm>
            <a:off x="5833872" y="4526280"/>
            <a:ext cx="29077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Pfad 3:  N1→N2→N6  (Ungültige Note)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Testdokumentation – Testfallvorlage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14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Testfall muss vollständig und reproduzierbar dokumentiert sein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Testfallvorlage – Beispiel: Altersvalidierung (Äquivalenzklassen)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9875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Testfall-ID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280160" y="1463040"/>
            <a:ext cx="15361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1325880" y="146304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Beschreibung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834640" y="1463040"/>
            <a:ext cx="12161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2880360" y="146304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Vorbedingung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069080" y="1463040"/>
            <a:ext cx="80467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0" y="1463040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Eingabe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892040" y="1463040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146304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Erwartetes Ergebnis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720840" y="1463040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6766560" y="146304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Tatsächliches Ergebnis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549640" y="1463040"/>
            <a:ext cx="7589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8595360" y="1463040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74320" y="1847088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320040" y="1847088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TC-001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1280160" y="1847088"/>
            <a:ext cx="15361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1325880" y="1847088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Gültiges Alter (ÄK2)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834640" y="1847088"/>
            <a:ext cx="12161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880360" y="1847088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gestartet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069080" y="1847088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4114800" y="1847088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= 30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892040" y="1847088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4937760" y="1847088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720840" y="1847088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6766560" y="1847088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8549640" y="1847088"/>
            <a:ext cx="7589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8595360" y="1847088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Bestanden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231136"/>
            <a:ext cx="9875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320040" y="223113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TC-002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280160" y="2231136"/>
            <a:ext cx="15361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4" name="Text 42"/>
          <p:cNvSpPr/>
          <p:nvPr/>
        </p:nvSpPr>
        <p:spPr>
          <a:xfrm>
            <a:off x="1325880" y="2231136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jung (ÄK1)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2834640" y="2231136"/>
            <a:ext cx="12161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2880360" y="2231136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gestartet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4069080" y="2231136"/>
            <a:ext cx="80467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4114800" y="2231136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= 15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4892040" y="2231136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4937760" y="2231136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Fehlermeldung: 'Zu jung'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6720840" y="2231136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6766560" y="2231136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Fehlermeldung: 'Zu jung'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8549640" y="2231136"/>
            <a:ext cx="7589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8595360" y="2231136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Bestanden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274320" y="2615184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320040" y="2615184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TC-003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1280160" y="2615184"/>
            <a:ext cx="15361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1325880" y="26151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alt (ÄK3)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2834640" y="2615184"/>
            <a:ext cx="12161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2880360" y="2615184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gestartet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4069080" y="2615184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4114800" y="2615184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= 70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4892040" y="2615184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4" name="Text 62"/>
          <p:cNvSpPr/>
          <p:nvPr/>
        </p:nvSpPr>
        <p:spPr>
          <a:xfrm>
            <a:off x="4937760" y="2615184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Fehlermeldung: 'Zu alt'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6720840" y="2615184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6" name="Text 64"/>
          <p:cNvSpPr/>
          <p:nvPr/>
        </p:nvSpPr>
        <p:spPr>
          <a:xfrm>
            <a:off x="6766560" y="2615184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Fehler – Zugang!</a:t>
            </a:r>
            <a:endParaRPr lang="en-US" sz="1050" dirty="0"/>
          </a:p>
        </p:txBody>
      </p:sp>
      <p:sp>
        <p:nvSpPr>
          <p:cNvPr id="67" name="Shape 65"/>
          <p:cNvSpPr/>
          <p:nvPr/>
        </p:nvSpPr>
        <p:spPr>
          <a:xfrm>
            <a:off x="8549640" y="2615184"/>
            <a:ext cx="7589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8" name="Text 66"/>
          <p:cNvSpPr/>
          <p:nvPr/>
        </p:nvSpPr>
        <p:spPr>
          <a:xfrm>
            <a:off x="8595360" y="2615184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Fehler!</a:t>
            </a:r>
            <a:endParaRPr lang="en-US" sz="1050" dirty="0"/>
          </a:p>
        </p:txBody>
      </p:sp>
      <p:sp>
        <p:nvSpPr>
          <p:cNvPr id="69" name="Shape 67"/>
          <p:cNvSpPr/>
          <p:nvPr/>
        </p:nvSpPr>
        <p:spPr>
          <a:xfrm>
            <a:off x="274320" y="2999232"/>
            <a:ext cx="9875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0" name="Text 68"/>
          <p:cNvSpPr/>
          <p:nvPr/>
        </p:nvSpPr>
        <p:spPr>
          <a:xfrm>
            <a:off x="320040" y="2999232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TC-004</a:t>
            </a:r>
            <a:endParaRPr lang="en-US" sz="1050" dirty="0"/>
          </a:p>
        </p:txBody>
      </p:sp>
      <p:sp>
        <p:nvSpPr>
          <p:cNvPr id="71" name="Shape 69"/>
          <p:cNvSpPr/>
          <p:nvPr/>
        </p:nvSpPr>
        <p:spPr>
          <a:xfrm>
            <a:off x="1280160" y="2999232"/>
            <a:ext cx="153619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2" name="Text 70"/>
          <p:cNvSpPr/>
          <p:nvPr/>
        </p:nvSpPr>
        <p:spPr>
          <a:xfrm>
            <a:off x="1325880" y="2999232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Untergrenze (GWA)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2834640" y="2999232"/>
            <a:ext cx="12161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4" name="Text 72"/>
          <p:cNvSpPr/>
          <p:nvPr/>
        </p:nvSpPr>
        <p:spPr>
          <a:xfrm>
            <a:off x="2880360" y="2999232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gestartet</a:t>
            </a:r>
            <a:endParaRPr lang="en-US" sz="1050" dirty="0"/>
          </a:p>
        </p:txBody>
      </p:sp>
      <p:sp>
        <p:nvSpPr>
          <p:cNvPr id="75" name="Shape 73"/>
          <p:cNvSpPr/>
          <p:nvPr/>
        </p:nvSpPr>
        <p:spPr>
          <a:xfrm>
            <a:off x="4069080" y="2999232"/>
            <a:ext cx="80467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6" name="Text 74"/>
          <p:cNvSpPr/>
          <p:nvPr/>
        </p:nvSpPr>
        <p:spPr>
          <a:xfrm>
            <a:off x="4114800" y="2999232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= 18</a:t>
            </a:r>
            <a:endParaRPr lang="en-US" sz="1050" dirty="0"/>
          </a:p>
        </p:txBody>
      </p:sp>
      <p:sp>
        <p:nvSpPr>
          <p:cNvPr id="77" name="Shape 75"/>
          <p:cNvSpPr/>
          <p:nvPr/>
        </p:nvSpPr>
        <p:spPr>
          <a:xfrm>
            <a:off x="4892040" y="2999232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8" name="Text 76"/>
          <p:cNvSpPr/>
          <p:nvPr/>
        </p:nvSpPr>
        <p:spPr>
          <a:xfrm>
            <a:off x="4937760" y="29992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79" name="Shape 77"/>
          <p:cNvSpPr/>
          <p:nvPr/>
        </p:nvSpPr>
        <p:spPr>
          <a:xfrm>
            <a:off x="6720840" y="2999232"/>
            <a:ext cx="181051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0" name="Text 78"/>
          <p:cNvSpPr/>
          <p:nvPr/>
        </p:nvSpPr>
        <p:spPr>
          <a:xfrm>
            <a:off x="6766560" y="29992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gewährt</a:t>
            </a:r>
            <a:endParaRPr lang="en-US" sz="1050" dirty="0"/>
          </a:p>
        </p:txBody>
      </p:sp>
      <p:sp>
        <p:nvSpPr>
          <p:cNvPr id="81" name="Shape 79"/>
          <p:cNvSpPr/>
          <p:nvPr/>
        </p:nvSpPr>
        <p:spPr>
          <a:xfrm>
            <a:off x="8549640" y="2999232"/>
            <a:ext cx="758952" cy="38404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2" name="Text 80"/>
          <p:cNvSpPr/>
          <p:nvPr/>
        </p:nvSpPr>
        <p:spPr>
          <a:xfrm>
            <a:off x="8595360" y="2999232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Bestanden</a:t>
            </a:r>
            <a:endParaRPr lang="en-US" sz="1050" dirty="0"/>
          </a:p>
        </p:txBody>
      </p:sp>
      <p:sp>
        <p:nvSpPr>
          <p:cNvPr id="83" name="Shape 81"/>
          <p:cNvSpPr/>
          <p:nvPr/>
        </p:nvSpPr>
        <p:spPr>
          <a:xfrm>
            <a:off x="274320" y="3383280"/>
            <a:ext cx="9875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4" name="Text 82"/>
          <p:cNvSpPr/>
          <p:nvPr/>
        </p:nvSpPr>
        <p:spPr>
          <a:xfrm>
            <a:off x="320040" y="33832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TC-005</a:t>
            </a:r>
            <a:endParaRPr lang="en-US" sz="1050" dirty="0"/>
          </a:p>
        </p:txBody>
      </p:sp>
      <p:sp>
        <p:nvSpPr>
          <p:cNvPr id="85" name="Shape 83"/>
          <p:cNvSpPr/>
          <p:nvPr/>
        </p:nvSpPr>
        <p:spPr>
          <a:xfrm>
            <a:off x="1280160" y="3383280"/>
            <a:ext cx="153619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6" name="Text 84"/>
          <p:cNvSpPr/>
          <p:nvPr/>
        </p:nvSpPr>
        <p:spPr>
          <a:xfrm>
            <a:off x="1325880" y="338328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Untergrenze-1 (GWA)</a:t>
            </a:r>
            <a:endParaRPr lang="en-US" sz="1050" dirty="0"/>
          </a:p>
        </p:txBody>
      </p:sp>
      <p:sp>
        <p:nvSpPr>
          <p:cNvPr id="87" name="Shape 85"/>
          <p:cNvSpPr/>
          <p:nvPr/>
        </p:nvSpPr>
        <p:spPr>
          <a:xfrm>
            <a:off x="2834640" y="3383280"/>
            <a:ext cx="12161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8" name="Text 86"/>
          <p:cNvSpPr/>
          <p:nvPr/>
        </p:nvSpPr>
        <p:spPr>
          <a:xfrm>
            <a:off x="2880360" y="338328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gestartet</a:t>
            </a:r>
            <a:endParaRPr lang="en-US" sz="1050" dirty="0"/>
          </a:p>
        </p:txBody>
      </p:sp>
      <p:sp>
        <p:nvSpPr>
          <p:cNvPr id="89" name="Shape 87"/>
          <p:cNvSpPr/>
          <p:nvPr/>
        </p:nvSpPr>
        <p:spPr>
          <a:xfrm>
            <a:off x="4069080" y="3383280"/>
            <a:ext cx="80467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0" name="Text 88"/>
          <p:cNvSpPr/>
          <p:nvPr/>
        </p:nvSpPr>
        <p:spPr>
          <a:xfrm>
            <a:off x="4114800" y="3383280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 = 17</a:t>
            </a:r>
            <a:endParaRPr lang="en-US" sz="1050" dirty="0"/>
          </a:p>
        </p:txBody>
      </p:sp>
      <p:sp>
        <p:nvSpPr>
          <p:cNvPr id="91" name="Shape 89"/>
          <p:cNvSpPr/>
          <p:nvPr/>
        </p:nvSpPr>
        <p:spPr>
          <a:xfrm>
            <a:off x="4892040" y="3383280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2" name="Text 90"/>
          <p:cNvSpPr/>
          <p:nvPr/>
        </p:nvSpPr>
        <p:spPr>
          <a:xfrm>
            <a:off x="4937760" y="338328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Fehlermeldung: 'Zu jung'</a:t>
            </a:r>
            <a:endParaRPr lang="en-US" sz="1050" dirty="0"/>
          </a:p>
        </p:txBody>
      </p:sp>
      <p:sp>
        <p:nvSpPr>
          <p:cNvPr id="93" name="Shape 91"/>
          <p:cNvSpPr/>
          <p:nvPr/>
        </p:nvSpPr>
        <p:spPr>
          <a:xfrm>
            <a:off x="6720840" y="3383280"/>
            <a:ext cx="181051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4" name="Text 92"/>
          <p:cNvSpPr/>
          <p:nvPr/>
        </p:nvSpPr>
        <p:spPr>
          <a:xfrm>
            <a:off x="6766560" y="338328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Fehlermeldung: 'Zu jung'</a:t>
            </a:r>
            <a:endParaRPr lang="en-US" sz="1050" dirty="0"/>
          </a:p>
        </p:txBody>
      </p:sp>
      <p:sp>
        <p:nvSpPr>
          <p:cNvPr id="95" name="Shape 93"/>
          <p:cNvSpPr/>
          <p:nvPr/>
        </p:nvSpPr>
        <p:spPr>
          <a:xfrm>
            <a:off x="8549640" y="3383280"/>
            <a:ext cx="758952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6" name="Text 94"/>
          <p:cNvSpPr/>
          <p:nvPr/>
        </p:nvSpPr>
        <p:spPr>
          <a:xfrm>
            <a:off x="8595360" y="3383280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Bestanden</a:t>
            </a:r>
            <a:endParaRPr lang="en-US" sz="1050" dirty="0"/>
          </a:p>
        </p:txBody>
      </p:sp>
      <p:sp>
        <p:nvSpPr>
          <p:cNvPr id="97" name="Shape 95"/>
          <p:cNvSpPr/>
          <p:nvPr/>
        </p:nvSpPr>
        <p:spPr>
          <a:xfrm>
            <a:off x="274320" y="4407408"/>
            <a:ext cx="8503920" cy="36576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98" name="Text 96"/>
          <p:cNvSpPr/>
          <p:nvPr/>
        </p:nvSpPr>
        <p:spPr>
          <a:xfrm>
            <a:off x="365760" y="4407408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TC-003 zeigt einen echten Fehler! 'Alter = 70' wird akzeptiert, obwohl es abgelehnt werden sollte → Bug-Report!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Testarten im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Strukturiertes Testen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15 von 16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wird auf verschiedenen Ebenen getestet – jede Ebene hat andere Ziele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20624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78992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Unit-Test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(Modultest)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90472"/>
            <a:ext cx="420624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690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Einzelne Methoden oder Klassen isoliert testen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Schnell, automatisierbar, frühe Fehlererkennung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386584"/>
            <a:ext cx="315468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6" name="Text 14"/>
          <p:cNvSpPr/>
          <p:nvPr/>
        </p:nvSpPr>
        <p:spPr>
          <a:xfrm>
            <a:off x="347472" y="2414016"/>
            <a:ext cx="306324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[Test] BerechnePreis_Menge50_KeineRabatt()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456432" y="2386584"/>
            <a:ext cx="1024128" cy="4114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3474720" y="2414016"/>
            <a:ext cx="987552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Entwickler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663440" y="1078992"/>
            <a:ext cx="4206240" cy="41148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754880" y="1078992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Integrationstest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663440" y="1490472"/>
            <a:ext cx="420624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754880" y="1536192"/>
            <a:ext cx="40690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 mehrerer Module testen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Schnittstellen und Datenfluss prüfen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63440" y="2386584"/>
            <a:ext cx="315468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4736592" y="2414016"/>
            <a:ext cx="306324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Datenbankzugriff + Business-Logik zusammen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7845552" y="2386584"/>
            <a:ext cx="1024128" cy="4114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6" name="Text 24"/>
          <p:cNvSpPr/>
          <p:nvPr/>
        </p:nvSpPr>
        <p:spPr>
          <a:xfrm>
            <a:off x="7863840" y="2414016"/>
            <a:ext cx="987552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Entwickler / Tester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274320" y="2907792"/>
            <a:ext cx="4206240" cy="411480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365760" y="2907792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Systemtest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74320" y="3319272"/>
            <a:ext cx="420624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365760" y="3364992"/>
            <a:ext cx="40690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gesamte System gegen die Anforderungen testen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Funktionale und nicht-funktionale Anforderungen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74320" y="4215384"/>
            <a:ext cx="315468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347472" y="4242816"/>
            <a:ext cx="306324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Vollständige User-Stories durchspielen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3456432" y="4215384"/>
            <a:ext cx="1024128" cy="411480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4" name="Text 32"/>
          <p:cNvSpPr/>
          <p:nvPr/>
        </p:nvSpPr>
        <p:spPr>
          <a:xfrm>
            <a:off x="3474720" y="4242816"/>
            <a:ext cx="987552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QA-Team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663440" y="2907792"/>
            <a:ext cx="4206240" cy="41148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4754880" y="2907792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Abnahmetest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(UAT)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663440" y="3319272"/>
            <a:ext cx="420624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4754880" y="3364992"/>
            <a:ext cx="40690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Kunden/Auftraggeber testet das System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 nach Lastenheft / Pflichtenheft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4663440" y="4215384"/>
            <a:ext cx="315468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4736592" y="4242816"/>
            <a:ext cx="306324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Kunden führt vorher definierte Szenarien durch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7845552" y="4215384"/>
            <a:ext cx="1024128" cy="41148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2" name="Text 40"/>
          <p:cNvSpPr/>
          <p:nvPr/>
        </p:nvSpPr>
        <p:spPr>
          <a:xfrm>
            <a:off x="7863840" y="4242816"/>
            <a:ext cx="987552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Auftraggeber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274320" y="1207008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207008"/>
            <a:ext cx="128016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1207008"/>
            <a:ext cx="1280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Blackbox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645920" y="1481328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Code: ÄK, GWA, Entscheidungstabellen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663440" y="1207008"/>
            <a:ext cx="128016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1207008"/>
            <a:ext cx="1280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Whitebox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035040" y="1481328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Code: C0 (Anweisungen), C1 (Zweige), C2 (Bedingungen)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74320" y="2414016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74320" y="2414016"/>
            <a:ext cx="128016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Text 12"/>
          <p:cNvSpPr/>
          <p:nvPr/>
        </p:nvSpPr>
        <p:spPr>
          <a:xfrm>
            <a:off x="274320" y="2414016"/>
            <a:ext cx="1280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V(G)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645920" y="2688336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Entscheidungen + 1  =  Mindestanzahl Testfälle für Pfadabdeckung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663440" y="2414016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663440" y="2414016"/>
            <a:ext cx="128016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8" name="Text 16"/>
          <p:cNvSpPr/>
          <p:nvPr/>
        </p:nvSpPr>
        <p:spPr>
          <a:xfrm>
            <a:off x="4663440" y="2414016"/>
            <a:ext cx="1280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Kontrollflussgraph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035040" y="2688336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= Blöcke, Kanten = Übergänge, Rauten = Entscheidungen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274320" y="3621024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3621024"/>
            <a:ext cx="128016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2" name="Text 20"/>
          <p:cNvSpPr/>
          <p:nvPr/>
        </p:nvSpPr>
        <p:spPr>
          <a:xfrm>
            <a:off x="274320" y="3621024"/>
            <a:ext cx="1280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Testdokumentation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645920" y="3895344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· Beschreibung · Vorbedingung · Eingabe · Erwartet · Tatsächlich · Status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663440" y="3621024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663440" y="3621024"/>
            <a:ext cx="128016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6" name="Text 24"/>
          <p:cNvSpPr/>
          <p:nvPr/>
        </p:nvSpPr>
        <p:spPr>
          <a:xfrm>
            <a:off x="4663440" y="3621024"/>
            <a:ext cx="1280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Testarten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035040" y="3895344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→ Integration → System → Abnahme (UAT)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  |  Modul F / Lernfeld 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2136</Words>
  <Application>Microsoft Office PowerPoint</Application>
  <PresentationFormat>Bildschirmpräsentation (16:9)</PresentationFormat>
  <Paragraphs>524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Consolas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Johannes Högner</cp:lastModifiedBy>
  <cp:revision>1</cp:revision>
  <dcterms:created xsi:type="dcterms:W3CDTF">2026-05-19T12:58:11Z</dcterms:created>
  <dcterms:modified xsi:type="dcterms:W3CDTF">2026-05-19T13:10:53Z</dcterms:modified>
</cp:coreProperties>
</file>