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10" d="100"/>
          <a:sy n="110" d="100"/>
        </p:scale>
        <p:origin x="390" y="-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5099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54864" cy="51435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" name="Shape 2"/>
          <p:cNvSpPr/>
          <p:nvPr/>
        </p:nvSpPr>
        <p:spPr>
          <a:xfrm>
            <a:off x="708660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58952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09244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08660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58952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9244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08660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8952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09244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08660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58952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09244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08660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58952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09244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640080"/>
            <a:ext cx="6217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</a:t>
            </a:r>
            <a:endParaRPr lang="en-US" sz="7200" dirty="0"/>
          </a:p>
        </p:txBody>
      </p:sp>
      <p:sp>
        <p:nvSpPr>
          <p:cNvPr id="20" name="Text 18"/>
          <p:cNvSpPr/>
          <p:nvPr/>
        </p:nvSpPr>
        <p:spPr>
          <a:xfrm>
            <a:off x="365760" y="173736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Query Language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365760" y="2267712"/>
            <a:ext cx="6217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 · DML · DQL · JOINs · Aggregatfunktionen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365760" y="2834640"/>
            <a:ext cx="3474720" cy="384048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" y="2834640"/>
            <a:ext cx="34747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/ Nachname  |  21.4.2026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040880" y="73152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040880" y="16002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040880" y="246888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040880" y="333756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JOIN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– Kategorien im Überblick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2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ist die Standardsprache für relationale Datenbanken – aufgeteilt in vier Kategorien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2011680" cy="50292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50976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Definition Language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5" name="Text 13"/>
          <p:cNvSpPr/>
          <p:nvPr/>
        </p:nvSpPr>
        <p:spPr>
          <a:xfrm>
            <a:off x="329184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 ·  ALTER  ·  DROP  ·  TRUNCATE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74320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65760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Datenbankstrukturen erstellen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verändern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2450592" y="1115568"/>
            <a:ext cx="2011680" cy="502920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450592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127248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Manipulation Language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450592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2" name="Text 20"/>
          <p:cNvSpPr/>
          <p:nvPr/>
        </p:nvSpPr>
        <p:spPr>
          <a:xfrm>
            <a:off x="2505456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 ·  UPDATE  ·  DELETE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2450592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2542032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einfügen, ändern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löschen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626864" y="1115568"/>
            <a:ext cx="2011680" cy="502920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626864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5303520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Query Language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626864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9" name="Text 27"/>
          <p:cNvSpPr/>
          <p:nvPr/>
        </p:nvSpPr>
        <p:spPr>
          <a:xfrm>
            <a:off x="4681728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 ·  FROM  ·  WHERE  ·  JOIN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626864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4718304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abfragen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filtern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6803136" y="1115568"/>
            <a:ext cx="2011680" cy="502920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6803136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DCL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7479792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Control Language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803136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6858000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GRANT  ·  REVOKE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6803136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6894576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Zugriffsrechte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verwalten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274320" y="2971800"/>
            <a:ext cx="850392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0" name="Text 38"/>
          <p:cNvSpPr/>
          <p:nvPr/>
        </p:nvSpPr>
        <p:spPr>
          <a:xfrm>
            <a:off x="365760" y="2971800"/>
            <a:ext cx="8366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Auswertungsreihenfolge einer SELECT-Abfrage: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274320" y="3364992"/>
            <a:ext cx="11430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 FROM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1481328" y="3364992"/>
            <a:ext cx="114300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4" name="Text 42"/>
          <p:cNvSpPr/>
          <p:nvPr/>
        </p:nvSpPr>
        <p:spPr>
          <a:xfrm>
            <a:off x="1517904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 WHERE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2688336" y="3364992"/>
            <a:ext cx="1143000" cy="347472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46" name="Text 44"/>
          <p:cNvSpPr/>
          <p:nvPr/>
        </p:nvSpPr>
        <p:spPr>
          <a:xfrm>
            <a:off x="2724912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3. GROUP BY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3895344" y="3364992"/>
            <a:ext cx="114300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8" name="Text 46"/>
          <p:cNvSpPr/>
          <p:nvPr/>
        </p:nvSpPr>
        <p:spPr>
          <a:xfrm>
            <a:off x="3931920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 HAVING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5102352" y="3364992"/>
            <a:ext cx="1143000" cy="347472"/>
          </a:xfrm>
          <a:prstGeom prst="rect">
            <a:avLst/>
          </a:prstGeom>
          <a:solidFill>
            <a:srgbClr val="0088BB"/>
          </a:solidFill>
          <a:ln/>
        </p:spPr>
      </p:sp>
      <p:sp>
        <p:nvSpPr>
          <p:cNvPr id="50" name="Text 48"/>
          <p:cNvSpPr/>
          <p:nvPr/>
        </p:nvSpPr>
        <p:spPr>
          <a:xfrm>
            <a:off x="5138928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 SELECT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6309360" y="3364992"/>
            <a:ext cx="1143000" cy="347472"/>
          </a:xfrm>
          <a:prstGeom prst="rect">
            <a:avLst/>
          </a:prstGeom>
          <a:solidFill>
            <a:srgbClr val="006644"/>
          </a:solidFill>
          <a:ln/>
        </p:spPr>
      </p:sp>
      <p:sp>
        <p:nvSpPr>
          <p:cNvPr id="52" name="Text 50"/>
          <p:cNvSpPr/>
          <p:nvPr/>
        </p:nvSpPr>
        <p:spPr>
          <a:xfrm>
            <a:off x="6345936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 ORDER BY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7516368" y="3364992"/>
            <a:ext cx="1143000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54" name="Text 52"/>
          <p:cNvSpPr/>
          <p:nvPr/>
        </p:nvSpPr>
        <p:spPr>
          <a:xfrm>
            <a:off x="7552944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 LIMIT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274320" y="3794760"/>
            <a:ext cx="850392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56" name="Text 54"/>
          <p:cNvSpPr/>
          <p:nvPr/>
        </p:nvSpPr>
        <p:spPr>
          <a:xfrm>
            <a:off x="365760" y="3794760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Bekannte DBMS: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>
            <a:off x="274320" y="4142232"/>
            <a:ext cx="8503920" cy="3200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8" name="Text 56"/>
          <p:cNvSpPr/>
          <p:nvPr/>
        </p:nvSpPr>
        <p:spPr>
          <a:xfrm>
            <a:off x="365760" y="414223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MySQL  ·  PostgreSQL  ·  Microsoft SQL Server  ·  Oracle Database  ·  SQLite  ·  MariaDB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Tabellenstruktur verstehen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3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Tabelle = Spalten (Attribute) + Zeilen (Datensätze / Tupel)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10896" y="111556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645920" y="1115568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1682496" y="1115568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474720" y="1115568"/>
            <a:ext cx="19933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3511296" y="1115568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486400" y="1115568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5522976" y="111556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Stadt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858000" y="1115568"/>
            <a:ext cx="14447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6894576" y="111556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PLZ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1499616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310896" y="1499616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645920" y="1499616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1682496" y="149961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Müller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3474720" y="1499616"/>
            <a:ext cx="19933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3511296" y="1499616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max@mail.de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486400" y="1499616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5522976" y="1499616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Lübeck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6858000" y="1499616"/>
            <a:ext cx="14447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6894576" y="1499616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23560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74320" y="1847088"/>
            <a:ext cx="13533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310896" y="1847088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1645920" y="1847088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1682496" y="1847088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 Schmidt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3474720" y="1847088"/>
            <a:ext cx="19933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511296" y="1847088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anna@mail.de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5486400" y="1847088"/>
            <a:ext cx="13533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5522976" y="1847088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Hamburg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6858000" y="1847088"/>
            <a:ext cx="14447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6894576" y="1847088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20095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2194560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2194560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1645920" y="2194560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1682496" y="2194560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Weber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3474720" y="2194560"/>
            <a:ext cx="19933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3511296" y="2194560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tom@web.de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5486400" y="2194560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5522976" y="2194560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Berlin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6858000" y="2194560"/>
            <a:ext cx="14447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6894576" y="2194560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10115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274320" y="2724912"/>
            <a:ext cx="4206240" cy="34747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2" name="Text 50"/>
          <p:cNvSpPr/>
          <p:nvPr/>
        </p:nvSpPr>
        <p:spPr>
          <a:xfrm>
            <a:off x="365760" y="27249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Primärschlüssel (PK)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>
            <a:off x="274320" y="30906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4" name="Text 52"/>
          <p:cNvSpPr/>
          <p:nvPr/>
        </p:nvSpPr>
        <p:spPr>
          <a:xfrm>
            <a:off x="365760" y="31181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 – eindeutig, NOT NULL, identifiziert jede Zeile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4663440" y="2724912"/>
            <a:ext cx="4206240" cy="34747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6" name="Text 54"/>
          <p:cNvSpPr/>
          <p:nvPr/>
        </p:nvSpPr>
        <p:spPr>
          <a:xfrm>
            <a:off x="4754880" y="27249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Fremdschlüssel (FK)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>
            <a:off x="4663440" y="30906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8" name="Text 56"/>
          <p:cNvSpPr/>
          <p:nvPr/>
        </p:nvSpPr>
        <p:spPr>
          <a:xfrm>
            <a:off x="4754880" y="31181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Verweist auf PK einer anderen Tabelle → referentielle Integrität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274320" y="3639312"/>
            <a:ext cx="4206240" cy="347472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0" name="Text 58"/>
          <p:cNvSpPr/>
          <p:nvPr/>
        </p:nvSpPr>
        <p:spPr>
          <a:xfrm>
            <a:off x="365760" y="36393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</a:t>
            </a:r>
            <a:endParaRPr lang="en-US" sz="1200" dirty="0"/>
          </a:p>
        </p:txBody>
      </p:sp>
      <p:sp>
        <p:nvSpPr>
          <p:cNvPr id="61" name="Shape 59"/>
          <p:cNvSpPr/>
          <p:nvPr/>
        </p:nvSpPr>
        <p:spPr>
          <a:xfrm>
            <a:off x="274320" y="40050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2" name="Text 60"/>
          <p:cNvSpPr/>
          <p:nvPr/>
        </p:nvSpPr>
        <p:spPr>
          <a:xfrm>
            <a:off x="365760" y="40325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Wert – nicht gleich 0 oder leer! Abfrage: IS NULL / IS NOT NULL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4663440" y="3639312"/>
            <a:ext cx="4206240" cy="347472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4" name="Text 62"/>
          <p:cNvSpPr/>
          <p:nvPr/>
        </p:nvSpPr>
        <p:spPr>
          <a:xfrm>
            <a:off x="4754880" y="36393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Datentypen</a:t>
            </a:r>
            <a:endParaRPr lang="en-US" sz="1200" dirty="0"/>
          </a:p>
        </p:txBody>
      </p:sp>
      <p:sp>
        <p:nvSpPr>
          <p:cNvPr id="65" name="Shape 63"/>
          <p:cNvSpPr/>
          <p:nvPr/>
        </p:nvSpPr>
        <p:spPr>
          <a:xfrm>
            <a:off x="4663440" y="40050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6" name="Text 64"/>
          <p:cNvSpPr/>
          <p:nvPr/>
        </p:nvSpPr>
        <p:spPr>
          <a:xfrm>
            <a:off x="4754880" y="40325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INT, VARCHAR(n), CHAR(n), DATE, DECIMAL(p,s), BOOLEAN, TEXT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 – CREATE TABLE &amp; Constraints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4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 anlegen und Regeln für Dateneingabe definieren (Constraints)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937760" cy="2112264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TABLE Kunden (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KundenID  INT          PRIMARY KEY,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Name      VARCHAR(100) NOT NULL,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Email     VARCHAR(150) UNIQUE,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PLZ       CHAR(5),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Stadt     VARCHAR(50)  DEFAULT 'Unbekannt',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Alter     INT          CHECK (Alter &gt;= 0)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349240" y="1115568"/>
            <a:ext cx="352044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1" name="Text 19"/>
          <p:cNvSpPr/>
          <p:nvPr/>
        </p:nvSpPr>
        <p:spPr>
          <a:xfrm>
            <a:off x="5440680" y="111556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Constraints: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349240" y="1463040"/>
            <a:ext cx="1417320" cy="356616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3" name="Text 21"/>
          <p:cNvSpPr/>
          <p:nvPr/>
        </p:nvSpPr>
        <p:spPr>
          <a:xfrm>
            <a:off x="5394960" y="1472184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PRIMARY KEY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793992" y="1463040"/>
            <a:ext cx="2075688" cy="3566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6839712" y="1472184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 + NOT NULL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349240" y="1847088"/>
            <a:ext cx="1417320" cy="35661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7" name="Text 25"/>
          <p:cNvSpPr/>
          <p:nvPr/>
        </p:nvSpPr>
        <p:spPr>
          <a:xfrm>
            <a:off x="5394960" y="1856232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 NULL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793992" y="1847088"/>
            <a:ext cx="2075688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9" name="Text 27"/>
          <p:cNvSpPr/>
          <p:nvPr/>
        </p:nvSpPr>
        <p:spPr>
          <a:xfrm>
            <a:off x="6839712" y="1856232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Darf nicht leer sein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349240" y="2231136"/>
            <a:ext cx="1417320" cy="356616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1" name="Text 29"/>
          <p:cNvSpPr/>
          <p:nvPr/>
        </p:nvSpPr>
        <p:spPr>
          <a:xfrm>
            <a:off x="5394960" y="2240280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UNIQUE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793992" y="2231136"/>
            <a:ext cx="2075688" cy="3566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6839712" y="2240280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Muss eindeutig sein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5349240" y="2615184"/>
            <a:ext cx="1417320" cy="35661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5" name="Text 33"/>
          <p:cNvSpPr/>
          <p:nvPr/>
        </p:nvSpPr>
        <p:spPr>
          <a:xfrm>
            <a:off x="5394960" y="2624328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DEFAULT wert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793992" y="2615184"/>
            <a:ext cx="2075688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7" name="Text 35"/>
          <p:cNvSpPr/>
          <p:nvPr/>
        </p:nvSpPr>
        <p:spPr>
          <a:xfrm>
            <a:off x="6839712" y="2624328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Standardwert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5349240" y="2999232"/>
            <a:ext cx="1417320" cy="356616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9" name="Text 37"/>
          <p:cNvSpPr/>
          <p:nvPr/>
        </p:nvSpPr>
        <p:spPr>
          <a:xfrm>
            <a:off x="5394960" y="3008376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CHECK (Bed.)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6793992" y="2999232"/>
            <a:ext cx="2075688" cy="3566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6839712" y="3008376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 prüfen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5349240" y="3383280"/>
            <a:ext cx="352044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3" name="Text 41"/>
          <p:cNvSpPr/>
          <p:nvPr/>
        </p:nvSpPr>
        <p:spPr>
          <a:xfrm>
            <a:off x="5394960" y="3383280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FOREIGN KEY → Verweis auf andere Tabelle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274320" y="3794760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5" name="Text 43"/>
          <p:cNvSpPr/>
          <p:nvPr/>
        </p:nvSpPr>
        <p:spPr>
          <a:xfrm>
            <a:off x="365760" y="3794760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Fremdschlüssel-Beispiel: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274320" y="4142232"/>
            <a:ext cx="8503920" cy="38404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7" name="Text 45"/>
          <p:cNvSpPr/>
          <p:nvPr/>
        </p:nvSpPr>
        <p:spPr>
          <a:xfrm>
            <a:off x="365760" y="4215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FOREIGN KEY (KundenID) REFERENCES Kunden(KundenID)  ON DELETE CASCADE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 – ALTER TABLE &amp; DROP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5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Bestehende Tabellenstrukturen ändern und entfernen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206240" cy="32004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Spalte hinzufügen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63040"/>
            <a:ext cx="4206240" cy="38404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Kunden ADD COLUMN Telefon VARCHAR(20);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663440" y="1115568"/>
            <a:ext cx="4206240" cy="320040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75488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Spalte ändern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663440" y="1463040"/>
            <a:ext cx="4206240" cy="38404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75488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Kunden MODIFY COLUMN Name VARCHAR(200);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74320" y="2596896"/>
            <a:ext cx="4206240" cy="320040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65760" y="2596896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Spalte löschen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74320" y="2944368"/>
            <a:ext cx="4206240" cy="38404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6576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Kunden DROP COLUMN Telefon;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663440" y="2596896"/>
            <a:ext cx="4206240" cy="320040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754880" y="2596896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FK hinzufügen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663440" y="2944368"/>
            <a:ext cx="4206240" cy="630936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Bestellungen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75488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ADD FOREIGN KEY (KundenID) REFERENCES Kunden(KundenID);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274320" y="4160520"/>
            <a:ext cx="4206240" cy="347472"/>
          </a:xfrm>
          <a:prstGeom prst="rect">
            <a:avLst/>
          </a:prstGeom>
          <a:solidFill>
            <a:srgbClr val="AA22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347472" y="4160520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DROP TABLE Kunden;  -- KOMPLETT löschen!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663440" y="4160520"/>
            <a:ext cx="4206240" cy="347472"/>
          </a:xfrm>
          <a:prstGeom prst="rect">
            <a:avLst/>
          </a:prstGeom>
          <a:solidFill>
            <a:srgbClr val="CC77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4736592" y="4160520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TRUNCATE TABLE Kunden;  -- alle Zeilen weg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 – INSERT INTO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6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Datensätze in eine Tabelle einfügen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115568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Syntax:  INSERT INTO Tabelle (Spalten) VALUES (Werte);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81328"/>
            <a:ext cx="8503920" cy="2112264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5448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Einzelner Datensatz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80136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INTO Kunden (Name, Email, Stadt, PLZ)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04825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VALUES ('Max Müller', 'max@mail.de', 'Lübeck', '23560');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29514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54203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Mehrere Datensätze auf einmal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7889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INTO Kunden (Name, Email, Stadt, PLZ) VALUES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0358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('Anna Schmidt', 'anna@mail.de', 'Hamburg', '20095'),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2826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('Tom Weber',    'tom@web.de',   'Berlin',  '10115');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274320" y="3639312"/>
            <a:ext cx="850392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" y="3639312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  Text in Hochkommas: 'Lübeck'  –  Zahlen ohne Hochkommas: 42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4320" y="4023360"/>
            <a:ext cx="8503920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365760" y="4023360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  AUTO_INCREMENT: PK nicht angeben – wird automatisch gesetzt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74320" y="4407408"/>
            <a:ext cx="850392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7" name="Text 25"/>
          <p:cNvSpPr/>
          <p:nvPr/>
        </p:nvSpPr>
        <p:spPr>
          <a:xfrm>
            <a:off x="365760" y="4407408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  NULL einfügen: NULL als Wert angeben – nur wenn Spalte nullable ist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 – UPDATE und DELETE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7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ändern und löschen – IMMER mit WHERE!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20624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– Daten ändern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63040"/>
            <a:ext cx="4206240" cy="2359152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Kunden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78308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Email = 'neu@mail.de'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02996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= 1;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27685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52374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Mehrere Spalten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77063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Kunden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Email = 'neu@mail.de',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Stadt = 'Hamburg'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51129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= 1;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663440" y="1115568"/>
            <a:ext cx="4206240" cy="32004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4" name="Text 22"/>
          <p:cNvSpPr/>
          <p:nvPr/>
        </p:nvSpPr>
        <p:spPr>
          <a:xfrm>
            <a:off x="475488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– Zeilen löschen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663440" y="1463040"/>
            <a:ext cx="4206240" cy="2359152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FROM Kunden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754880" y="178308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= 1;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754880" y="202996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4754880" y="227685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Mehrere nach Bedingung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754880" y="252374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FROM Kunden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754880" y="277063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Stadt = 'Hamburg';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75488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475488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ALLE löschen (gefährlich!)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4754880" y="351129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FROM Kunden;  -- kein WHERE!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3858768"/>
            <a:ext cx="8503920" cy="621792"/>
          </a:xfrm>
          <a:prstGeom prst="rect">
            <a:avLst/>
          </a:prstGeom>
          <a:solidFill>
            <a:srgbClr val="AA22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365760" y="3895344"/>
            <a:ext cx="83210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ACHTUNG: 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und DELETE ohne WHERE wirken auf ALLE Zeilen!</a:t>
            </a:r>
            <a:endParaRPr lang="en-US" sz="1400" dirty="0"/>
          </a:p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Tipp: erst mit SELECT * FROM Kunden WHERE ... prüfen, dann UPDATE/DELETE.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 – SELECT · FROM · WHERE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8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aus Tabellen abfragen und filtern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846320" cy="285292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Alle Spalten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Kunden;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Bestimmte Spalten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Name, Email FROM Kunden;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Mit Alias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 AS Kundenname FROM Kunden;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Mit Filter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WHERE Stadt = 'Lübeck';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257800" y="1115568"/>
            <a:ext cx="361188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5349240" y="111556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WHERE-Operatoren: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257800" y="1463040"/>
            <a:ext cx="155448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5303520" y="147218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 / != / &lt;&gt;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839712" y="1463040"/>
            <a:ext cx="2029968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6885432" y="147218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 / Ungleich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5257800" y="1828800"/>
            <a:ext cx="1554480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0" name="Text 28"/>
          <p:cNvSpPr/>
          <p:nvPr/>
        </p:nvSpPr>
        <p:spPr>
          <a:xfrm>
            <a:off x="5303520" y="183794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 &gt; &lt;= &gt;=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839712" y="1828800"/>
            <a:ext cx="2029968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6885432" y="183794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5257800" y="2194560"/>
            <a:ext cx="155448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4" name="Text 32"/>
          <p:cNvSpPr/>
          <p:nvPr/>
        </p:nvSpPr>
        <p:spPr>
          <a:xfrm>
            <a:off x="5303520" y="220370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 / OR / NOT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839712" y="2194560"/>
            <a:ext cx="2029968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6885432" y="220370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Logisch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5257800" y="2560320"/>
            <a:ext cx="1554480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8" name="Text 36"/>
          <p:cNvSpPr/>
          <p:nvPr/>
        </p:nvSpPr>
        <p:spPr>
          <a:xfrm>
            <a:off x="5303520" y="256946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LIKE 'M%'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6839712" y="2560320"/>
            <a:ext cx="2029968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6885432" y="256946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= beliebig viele Zeichen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5257800" y="2926080"/>
            <a:ext cx="155448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2" name="Text 40"/>
          <p:cNvSpPr/>
          <p:nvPr/>
        </p:nvSpPr>
        <p:spPr>
          <a:xfrm>
            <a:off x="5303520" y="293522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LIKE '_X_'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6839712" y="2926080"/>
            <a:ext cx="2029968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6885432" y="293522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 = genau 1 Zeichen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5257800" y="3291840"/>
            <a:ext cx="1554480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6" name="Text 44"/>
          <p:cNvSpPr/>
          <p:nvPr/>
        </p:nvSpPr>
        <p:spPr>
          <a:xfrm>
            <a:off x="5303520" y="330098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 (a,b,c)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6839712" y="3291840"/>
            <a:ext cx="2029968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6885432" y="330098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 in Liste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5257800" y="3657600"/>
            <a:ext cx="155448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50" name="Text 48"/>
          <p:cNvSpPr/>
          <p:nvPr/>
        </p:nvSpPr>
        <p:spPr>
          <a:xfrm>
            <a:off x="5303520" y="366674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BETWEEN a AND b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6839712" y="3657600"/>
            <a:ext cx="2029968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2" name="Text 50"/>
          <p:cNvSpPr/>
          <p:nvPr/>
        </p:nvSpPr>
        <p:spPr>
          <a:xfrm>
            <a:off x="6885432" y="366674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Bereich (inklusiv)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5257800" y="4023360"/>
            <a:ext cx="1554480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54" name="Text 52"/>
          <p:cNvSpPr/>
          <p:nvPr/>
        </p:nvSpPr>
        <p:spPr>
          <a:xfrm>
            <a:off x="5303520" y="403250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 NULL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6839712" y="4023360"/>
            <a:ext cx="2029968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6" name="Text 54"/>
          <p:cNvSpPr/>
          <p:nvPr/>
        </p:nvSpPr>
        <p:spPr>
          <a:xfrm>
            <a:off x="6885432" y="403250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NULL-Prüfung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 – ORDER BY · LIMIT · DISTINCT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9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Ergebnisse sortieren, begrenzen und Duplikate ausblenden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285292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Sortierung aufsteigend (Standard) / absteigend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ORDER BY Name ASC;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ORDER BY Name DESC;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ORDER BY Stadt ASC, Name ASC;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Erste N Ergebnisse / ab Zeile N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ORDER BY Name LIMIT 10;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LIMIT 10 OFFSET 20;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Duplikate ausblenden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DISTINCT Stadt FROM Kunden;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" y="4041648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365760" y="4041648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Auswertungsreihenfolge: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4320" y="4407408"/>
            <a:ext cx="11430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301752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1.FROM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1481328" y="4407408"/>
            <a:ext cx="114300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8" name="Text 26"/>
          <p:cNvSpPr/>
          <p:nvPr/>
        </p:nvSpPr>
        <p:spPr>
          <a:xfrm>
            <a:off x="1508760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2.WHERE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2688336" y="4407408"/>
            <a:ext cx="1143000" cy="347472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0" name="Text 28"/>
          <p:cNvSpPr/>
          <p:nvPr/>
        </p:nvSpPr>
        <p:spPr>
          <a:xfrm>
            <a:off x="2715768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3.GROUP BY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3895344" y="4407408"/>
            <a:ext cx="114300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2" name="Text 30"/>
          <p:cNvSpPr/>
          <p:nvPr/>
        </p:nvSpPr>
        <p:spPr>
          <a:xfrm>
            <a:off x="3922776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4.HAVING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5102352" y="4407408"/>
            <a:ext cx="1143000" cy="347472"/>
          </a:xfrm>
          <a:prstGeom prst="rect">
            <a:avLst/>
          </a:prstGeom>
          <a:solidFill>
            <a:srgbClr val="0088BB"/>
          </a:solidFill>
          <a:ln/>
        </p:spPr>
      </p:sp>
      <p:sp>
        <p:nvSpPr>
          <p:cNvPr id="34" name="Text 32"/>
          <p:cNvSpPr/>
          <p:nvPr/>
        </p:nvSpPr>
        <p:spPr>
          <a:xfrm>
            <a:off x="5129784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5.SELECT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6309360" y="4407408"/>
            <a:ext cx="1143000" cy="347472"/>
          </a:xfrm>
          <a:prstGeom prst="rect">
            <a:avLst/>
          </a:prstGeom>
          <a:solidFill>
            <a:srgbClr val="006644"/>
          </a:solidFill>
          <a:ln/>
        </p:spPr>
      </p:sp>
      <p:sp>
        <p:nvSpPr>
          <p:cNvPr id="36" name="Text 34"/>
          <p:cNvSpPr/>
          <p:nvPr/>
        </p:nvSpPr>
        <p:spPr>
          <a:xfrm>
            <a:off x="6336792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6.ORDER BY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7516368" y="4407408"/>
            <a:ext cx="1143000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38" name="Text 36"/>
          <p:cNvSpPr/>
          <p:nvPr/>
        </p:nvSpPr>
        <p:spPr>
          <a:xfrm>
            <a:off x="7543800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7.LIMIT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Aggregatfunktionen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10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Berechnen Werte über mehrere Zeilen – immer mit SELECT kombinieren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10896" y="1115568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103120" y="1115568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2139696" y="1115568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Bedeutung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389120" y="1115568"/>
            <a:ext cx="4325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4425696" y="1115568"/>
            <a:ext cx="4270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1499616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310896" y="149961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COUNT(*)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103120" y="1499616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2139696" y="149961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Anzahl aller Zeilen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389120" y="1499616"/>
            <a:ext cx="43251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4425696" y="1499616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COUNT(*) FROM Kunden;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" y="1847088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310896" y="1847088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COUNT(Spalte)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2103120" y="1847088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2139696" y="1847088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Anzahl nicht-NULL-Werte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389120" y="1847088"/>
            <a:ext cx="43251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8" name="Text 26"/>
          <p:cNvSpPr/>
          <p:nvPr/>
        </p:nvSpPr>
        <p:spPr>
          <a:xfrm>
            <a:off x="4425696" y="1847088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COUNT(Email) FROM Kunden;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74320" y="2194560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310896" y="2194560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SUM(Spalte)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103120" y="2194560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2139696" y="2194560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389120" y="2194560"/>
            <a:ext cx="43251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4425696" y="2194560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SUM(Betrag) FROM Bestellungen;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2542032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10896" y="2542032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AVG(Spalte)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2103120" y="2542032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2139696" y="254203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Durchschnitt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389120" y="2542032"/>
            <a:ext cx="43251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4425696" y="2542032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AVG(Betrag) FROM Bestellungen;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2889504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2889504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MIN(Spalte)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2103120" y="2889504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2139696" y="2889504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Kleinster Wert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4389120" y="2889504"/>
            <a:ext cx="43251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4425696" y="2889504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MIN(Betrag) FROM Bestellungen;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274320" y="3236976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310896" y="323697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MAX(Spalte)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2103120" y="3236976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2139696" y="323697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Größter Wert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4389120" y="3236976"/>
            <a:ext cx="43251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4425696" y="3236976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MAX(Betrag) FROM Bestellungen;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274320" y="3694176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54" name="Text 52"/>
          <p:cNvSpPr/>
          <p:nvPr/>
        </p:nvSpPr>
        <p:spPr>
          <a:xfrm>
            <a:off x="365760" y="3694176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Kombiniertes Beispiel:</a:t>
            </a:r>
            <a:endParaRPr lang="en-US" sz="1200" dirty="0"/>
          </a:p>
        </p:txBody>
      </p:sp>
      <p:sp>
        <p:nvSpPr>
          <p:cNvPr id="55" name="Shape 53"/>
          <p:cNvSpPr/>
          <p:nvPr/>
        </p:nvSpPr>
        <p:spPr>
          <a:xfrm>
            <a:off x="274320" y="4041648"/>
            <a:ext cx="8503920" cy="877824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6" name="Text 54"/>
          <p:cNvSpPr/>
          <p:nvPr/>
        </p:nvSpPr>
        <p:spPr>
          <a:xfrm>
            <a:off x="365760" y="41148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COUNT(*) AS Anzahl, SUM(Betrag) AS Umsatz,</a:t>
            </a:r>
            <a:endParaRPr lang="en-US" sz="1050" dirty="0"/>
          </a:p>
        </p:txBody>
      </p:sp>
      <p:sp>
        <p:nvSpPr>
          <p:cNvPr id="57" name="Text 55"/>
          <p:cNvSpPr/>
          <p:nvPr/>
        </p:nvSpPr>
        <p:spPr>
          <a:xfrm>
            <a:off x="365760" y="436168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AVG(Betrag) AS Schnitt, MIN(Betrag) AS Min, MAX(Betrag) AS Max</a:t>
            </a:r>
            <a:endParaRPr lang="en-US" sz="1050" dirty="0"/>
          </a:p>
        </p:txBody>
      </p:sp>
      <p:sp>
        <p:nvSpPr>
          <p:cNvPr id="58" name="Text 56"/>
          <p:cNvSpPr/>
          <p:nvPr/>
        </p:nvSpPr>
        <p:spPr>
          <a:xfrm>
            <a:off x="365760" y="460857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Bestellungen;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BY und HAVING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11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BY gruppiert Zeilen – HAVING filtert nach Aggregatwerten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285292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Kunden pro Stadt zählen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Stadt, COUNT(*) AS Anzahl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 BY Stadt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 BY Anzahl DESC;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Umsatz pro Kunde – nur Kunden mit Umsatz &gt; 500 EUR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k.Name, SUM(b.Betrag) AS Umsatz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 k JOIN Bestellungen b ON k.KundenID = b.KundenID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 BY k.KundenID, k.Name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HAVING SUM(b.Betrag) &gt; 500  ORDER BY Umsatz DESC;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" y="4041648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4" name="Text 22"/>
          <p:cNvSpPr/>
          <p:nvPr/>
        </p:nvSpPr>
        <p:spPr>
          <a:xfrm>
            <a:off x="365760" y="4041648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vs. HAVING – der wichtigste Unterschied: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4320" y="4407408"/>
            <a:ext cx="420624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6" name="Text 24"/>
          <p:cNvSpPr/>
          <p:nvPr/>
        </p:nvSpPr>
        <p:spPr>
          <a:xfrm>
            <a:off x="347472" y="4407408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WHERE: filtert Zeilen VOR der Gruppierung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663440" y="4407408"/>
            <a:ext cx="420624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28" name="Text 26"/>
          <p:cNvSpPr/>
          <p:nvPr/>
        </p:nvSpPr>
        <p:spPr>
          <a:xfrm>
            <a:off x="4736592" y="4407408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HAVING: filtert Gruppen NACH der Aggregation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 – Überblick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12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 verknüpfen Daten aus mehreren Tabellen über gemeinsame Schlüssel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658368" cy="153619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1556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∩</a:t>
            </a:r>
            <a:endParaRPr lang="en-US" sz="3000" dirty="0"/>
          </a:p>
        </p:txBody>
      </p:sp>
      <p:sp>
        <p:nvSpPr>
          <p:cNvPr id="13" name="Shape 11"/>
          <p:cNvSpPr/>
          <p:nvPr/>
        </p:nvSpPr>
        <p:spPr>
          <a:xfrm>
            <a:off x="960120" y="1115568"/>
            <a:ext cx="3520440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1024128" y="11155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JOIN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60120" y="149961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1024128" y="153619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Zeilen mit Match in BEIDEN Tabellen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60120" y="218541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8" name="Text 16"/>
          <p:cNvSpPr/>
          <p:nvPr/>
        </p:nvSpPr>
        <p:spPr>
          <a:xfrm>
            <a:off x="1024128" y="22128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z.B.: Kunden die Bestellungen haben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663440" y="1115568"/>
            <a:ext cx="658368" cy="153619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663440" y="111556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⊃</a:t>
            </a:r>
            <a:endParaRPr lang="en-US" sz="3000" dirty="0"/>
          </a:p>
        </p:txBody>
      </p:sp>
      <p:sp>
        <p:nvSpPr>
          <p:cNvPr id="21" name="Shape 19"/>
          <p:cNvSpPr/>
          <p:nvPr/>
        </p:nvSpPr>
        <p:spPr>
          <a:xfrm>
            <a:off x="5349240" y="1115568"/>
            <a:ext cx="3520440" cy="38404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2" name="Text 20"/>
          <p:cNvSpPr/>
          <p:nvPr/>
        </p:nvSpPr>
        <p:spPr>
          <a:xfrm>
            <a:off x="5413248" y="11155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JOIN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349240" y="149961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5413248" y="153619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links + Match rechts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(rechts NULL wenn kein Match)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349240" y="218541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5413248" y="22128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z.B.: Alle Kunden, auch ohne Bestellung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74320" y="2898648"/>
            <a:ext cx="658368" cy="1536192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274320" y="289864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⊂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960120" y="2898648"/>
            <a:ext cx="3520440" cy="384048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0" name="Text 28"/>
          <p:cNvSpPr/>
          <p:nvPr/>
        </p:nvSpPr>
        <p:spPr>
          <a:xfrm>
            <a:off x="1024128" y="28986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JOIN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960120" y="328269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1024128" y="331927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rechts + Match links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(links NULL wenn kein Match)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60120" y="396849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1024128" y="399592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z.B.: Selten – lieber LEFT JOIN mit</a:t>
            </a:r>
            <a:endParaRPr lang="en-US" sz="1050" dirty="0"/>
          </a:p>
          <a:p>
            <a:pPr marL="0" indent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vertauschten Tabellen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4663440" y="2898648"/>
            <a:ext cx="658368" cy="1536192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4663440" y="289864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∪</a:t>
            </a:r>
            <a:endParaRPr lang="en-US" sz="3000" dirty="0"/>
          </a:p>
        </p:txBody>
      </p:sp>
      <p:sp>
        <p:nvSpPr>
          <p:cNvPr id="37" name="Shape 35"/>
          <p:cNvSpPr/>
          <p:nvPr/>
        </p:nvSpPr>
        <p:spPr>
          <a:xfrm>
            <a:off x="5349240" y="2898648"/>
            <a:ext cx="3520440" cy="384048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8" name="Text 36"/>
          <p:cNvSpPr/>
          <p:nvPr/>
        </p:nvSpPr>
        <p:spPr>
          <a:xfrm>
            <a:off x="5413248" y="28986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OUTER JOIN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5349240" y="328269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5413248" y="331927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beider Tabellen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(NULL wo kein Match)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5349240" y="396849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5413248" y="399592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z.B.: Vollständige Übersicht</a:t>
            </a:r>
            <a:endParaRPr lang="en-US" sz="1050" dirty="0"/>
          </a:p>
          <a:p>
            <a:pPr marL="0" indent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(nicht alle DBMS!)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JOIN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13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Verknüpft nur Zeilen mit übereinstimmenden Werten in beiden Tabellen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161848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Kunden mit Bestellungen (INNER JOIN)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k.KundenID, k.Name, b.BestellID, b.Betrag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 k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INNER JOIN Bestellungen b ON k.KundenID = b.KundenID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b.Betrag &gt; 100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 BY b.Betrag DESC;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2798064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2798064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– nur Kunden MIT Bestellungen (Anna + Sarah fehlen!):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145536"/>
            <a:ext cx="14447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1" name="Text 19"/>
          <p:cNvSpPr/>
          <p:nvPr/>
        </p:nvSpPr>
        <p:spPr>
          <a:xfrm>
            <a:off x="310896" y="3145536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737360" y="3145536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3" name="Text 21"/>
          <p:cNvSpPr/>
          <p:nvPr/>
        </p:nvSpPr>
        <p:spPr>
          <a:xfrm>
            <a:off x="1773936" y="3145536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023360" y="3145536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5" name="Text 23"/>
          <p:cNvSpPr/>
          <p:nvPr/>
        </p:nvSpPr>
        <p:spPr>
          <a:xfrm>
            <a:off x="4059936" y="3145536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BestellID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852160" y="3145536"/>
            <a:ext cx="21305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7" name="Text 25"/>
          <p:cNvSpPr/>
          <p:nvPr/>
        </p:nvSpPr>
        <p:spPr>
          <a:xfrm>
            <a:off x="5888736" y="3145536"/>
            <a:ext cx="2075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Betrag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74320" y="3529584"/>
            <a:ext cx="14447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310896" y="3529584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1737360" y="3529584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1773936" y="3529584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Müller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023360" y="3529584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4059936" y="3529584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852160" y="3529584"/>
            <a:ext cx="21305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5888736" y="3529584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149,99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274320" y="3877056"/>
            <a:ext cx="14447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7" name="Text 35"/>
          <p:cNvSpPr/>
          <p:nvPr/>
        </p:nvSpPr>
        <p:spPr>
          <a:xfrm>
            <a:off x="310896" y="3877056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1737360" y="3877056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9" name="Text 37"/>
          <p:cNvSpPr/>
          <p:nvPr/>
        </p:nvSpPr>
        <p:spPr>
          <a:xfrm>
            <a:off x="1773936" y="387705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Weber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4023360" y="3877056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1" name="Text 39"/>
          <p:cNvSpPr/>
          <p:nvPr/>
        </p:nvSpPr>
        <p:spPr>
          <a:xfrm>
            <a:off x="4059936" y="387705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5852160" y="3877056"/>
            <a:ext cx="21305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3" name="Text 41"/>
          <p:cNvSpPr/>
          <p:nvPr/>
        </p:nvSpPr>
        <p:spPr>
          <a:xfrm>
            <a:off x="5888736" y="3877056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299,00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274320" y="4261104"/>
            <a:ext cx="8503920" cy="34747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45" name="Text 43"/>
          <p:cNvSpPr/>
          <p:nvPr/>
        </p:nvSpPr>
        <p:spPr>
          <a:xfrm>
            <a:off x="347472" y="4261104"/>
            <a:ext cx="8366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INNER JOIN: Kunden OHNE Bestellungen erscheinen NICHT – für vollständige Liste: LEFT JOIN!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JOIN – alle linken Zeilen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14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der linken Tabelle – auch ohne passenden Eintrag rechts (dann NULL)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2359152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ALLE Kunden – auch ohne Bestellungen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k.Name, b.BestellID, b.Betrag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 k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 JOIN Bestellungen b ON k.KundenID = b.KundenID;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Nur Kunden OHNE Bestellung (NULL-Filter)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 FROM Kunden k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 JOIN Bestellungen b ON k.KundenID = b.KundenID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b.BestellID IS NULL;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74320" y="3547872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3547872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(alle Kunden – fehlende Bestelldaten = NULL):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3895344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310896" y="3895344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560320" y="3895344"/>
            <a:ext cx="35021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2596896" y="3895344"/>
            <a:ext cx="3447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BestellID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080760" y="3895344"/>
            <a:ext cx="22219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8" name="Text 26"/>
          <p:cNvSpPr/>
          <p:nvPr/>
        </p:nvSpPr>
        <p:spPr>
          <a:xfrm>
            <a:off x="6117336" y="3895344"/>
            <a:ext cx="2167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Betrag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4279392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310896" y="427939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Müller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560320" y="4279392"/>
            <a:ext cx="35021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2596896" y="4279392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6080760" y="4279392"/>
            <a:ext cx="22219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6117336" y="4279392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149,99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4626864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10896" y="4626864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 Schmidt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2560320" y="4626864"/>
            <a:ext cx="35021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2596896" y="4626864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  ← kein Match!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6080760" y="4626864"/>
            <a:ext cx="22219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6117336" y="4626864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4974336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497433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Weber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2560320" y="4974336"/>
            <a:ext cx="35021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2596896" y="4974336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6080760" y="4974336"/>
            <a:ext cx="22219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6117336" y="4974336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299,00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274320" y="5321808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310896" y="5321808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Sarah Braun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2560320" y="5321808"/>
            <a:ext cx="35021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2596896" y="5321808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  ← kein Match!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6080760" y="5321808"/>
            <a:ext cx="22219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6117336" y="5321808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Subqueries (Unterabfragen)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15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SELECT-Abfrage als Teil einer anderen – flexibel, manchmal langsamer als JOIN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3593592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IN-Subquery: Kunden die mind. 1 Bestellung haben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 FROM Kunden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IN (SELECT KundenID FROM Bestellungen);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Vergleich mit Aggregat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 FROM Kunden WHERE KundenID IN (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SELECT KundenID FROM Bestellungen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GROUP BY KundenID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HAVING SUM(Betrag) &gt; (SELECT AVG(Betrag) FROM Bestellungen)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65760" y="390448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EXISTS-Variante (oft schneller)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65760" y="415137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 FROM Kunden k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65760" y="439826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EXISTS (SELECT 1 FROM Bestellungen b WHERE b.KundenID = k.KundenID);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 – BEGIN · COMMIT · ROLLBACK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16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 bündeln mehrere SQL-Befehle zu einer atomaren Einheit (ACID)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937760" cy="3346704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Banküberweisung: atomar!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BEGIN;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Konten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Saldo = Saldo - 500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KontoID = 1;  -- Abbuchung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Konten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Saldo = Saldo + 500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KontoID = 2;  -- Gutschrift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65760" y="390448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COMMIT;  -- Speichern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65760" y="415137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oder: ROLLBACK;  -- alles zurück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440680" y="1115568"/>
            <a:ext cx="342900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5532120" y="111556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ACID-Eigenschaften: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440680" y="1463040"/>
            <a:ext cx="475488" cy="7772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8" name="Text 26"/>
          <p:cNvSpPr/>
          <p:nvPr/>
        </p:nvSpPr>
        <p:spPr>
          <a:xfrm>
            <a:off x="5440680" y="1463040"/>
            <a:ext cx="475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5943600" y="1463040"/>
            <a:ext cx="292608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007608" y="1499616"/>
            <a:ext cx="281635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Atomicity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oder nichts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5440680" y="2331720"/>
            <a:ext cx="475488" cy="7772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5440680" y="2331720"/>
            <a:ext cx="475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5943600" y="2331720"/>
            <a:ext cx="292608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6007608" y="2368296"/>
            <a:ext cx="281635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 bleibt konsistent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440680" y="3200400"/>
            <a:ext cx="475488" cy="777240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6" name="Text 34"/>
          <p:cNvSpPr/>
          <p:nvPr/>
        </p:nvSpPr>
        <p:spPr>
          <a:xfrm>
            <a:off x="5440680" y="3200400"/>
            <a:ext cx="475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5943600" y="3200400"/>
            <a:ext cx="292608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6007608" y="3236976"/>
            <a:ext cx="281635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Isolation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 beeinflussen sich nicht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5440680" y="4069080"/>
            <a:ext cx="475488" cy="777240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0" name="Text 38"/>
          <p:cNvSpPr/>
          <p:nvPr/>
        </p:nvSpPr>
        <p:spPr>
          <a:xfrm>
            <a:off x="5440680" y="4069080"/>
            <a:ext cx="475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5943600" y="4069080"/>
            <a:ext cx="292608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2" name="Text 40"/>
          <p:cNvSpPr/>
          <p:nvPr/>
        </p:nvSpPr>
        <p:spPr>
          <a:xfrm>
            <a:off x="6007608" y="4105656"/>
            <a:ext cx="281635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Durability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COMMIT-Daten bleiben dauerhaft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207008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207008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1207008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43000" y="1298448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· ALTER · DROP · TRUNCATE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709928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Tabellenstruktur – Spalten, Datentypen, Constraints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663440" y="1207008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1207008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1" name="Text 9"/>
          <p:cNvSpPr/>
          <p:nvPr/>
        </p:nvSpPr>
        <p:spPr>
          <a:xfrm>
            <a:off x="4663440" y="1207008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532120" y="1298448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· UPDATE · DELETE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532120" y="1709928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schreiben – IMMER WHERE bei UPDATE/DELETE!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2414016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74320" y="2414016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6" name="Text 14"/>
          <p:cNvSpPr/>
          <p:nvPr/>
        </p:nvSpPr>
        <p:spPr>
          <a:xfrm>
            <a:off x="274320" y="2414016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143000" y="2505456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· FROM · WHERE · ORDER BY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143000" y="2916936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lesen – Auswertungsreihenfolge: FROM→WHERE→GROUP BY→HAVING→SELECT→ORDER BY→LIMIT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663440" y="2414016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63440" y="2414016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1" name="Text 19"/>
          <p:cNvSpPr/>
          <p:nvPr/>
        </p:nvSpPr>
        <p:spPr>
          <a:xfrm>
            <a:off x="4663440" y="2414016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32120" y="2505456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 · SUM · AVG · MIN · MAX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532120" y="2916936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 mit GROUP BY wenn nach Spalten gruppiert wird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74320" y="3621024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274320" y="3621024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6" name="Text 24"/>
          <p:cNvSpPr/>
          <p:nvPr/>
        </p:nvSpPr>
        <p:spPr>
          <a:xfrm>
            <a:off x="274320" y="3621024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BY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143000" y="3712464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 HAVING für Aggregat-Filter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1143000" y="4123944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filtert Zeilen, HAVING filtert Gruppen – nicht verwechseln!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663440" y="3621024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663440" y="3621024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1" name="Text 29"/>
          <p:cNvSpPr/>
          <p:nvPr/>
        </p:nvSpPr>
        <p:spPr>
          <a:xfrm>
            <a:off x="4663440" y="3621024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532120" y="3712464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INNER · LEFT · RIGHT · FULL OUTER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532120" y="4123944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= Schnittmenge · LEFT = alle links + Match rechts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  |  Modul F / Lernfeld 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365760" y="132588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65760" y="1664208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– Grundlagen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65760" y="3017520"/>
            <a:ext cx="8412480" cy="621792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365760" y="3017520"/>
            <a:ext cx="8412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Aufgabe: Schreibe eine SQL-Abfrage, die alle Kunden aus Lübeck mit ihren Bestellungen zeigt (Name, Betrag, Datum), sortiert nach Betrag absteigend. Zeige nur Kunden mit Gesamtumsatz &gt; 100 EUR.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2081</Words>
  <Application>Microsoft Office PowerPoint</Application>
  <PresentationFormat>Bildschirmpräsentation (16:9)</PresentationFormat>
  <Paragraphs>428</Paragraphs>
  <Slides>18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Calibri</vt:lpstr>
      <vt:lpstr>Consolas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Johannes Högner</cp:lastModifiedBy>
  <cp:revision>1</cp:revision>
  <dcterms:created xsi:type="dcterms:W3CDTF">2026-04-21T07:40:13Z</dcterms:created>
  <dcterms:modified xsi:type="dcterms:W3CDTF">2026-05-05T09:42:29Z</dcterms:modified>
</cp:coreProperties>
</file>