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40080"/>
            <a:ext cx="6217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</a:t>
            </a:r>
            <a:endParaRPr lang="en-US" sz="6800" dirty="0"/>
          </a:p>
        </p:txBody>
      </p:sp>
      <p:sp>
        <p:nvSpPr>
          <p:cNvPr id="20" name="Text 18"/>
          <p:cNvSpPr/>
          <p:nvPr/>
        </p:nvSpPr>
        <p:spPr>
          <a:xfrm>
            <a:off x="365760" y="164592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Transact-SQL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365760" y="2176272"/>
            <a:ext cx="6217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SQL Server  |  DDL · DML · DQL · JOINs · Variablen · TRY…CATCH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65760" y="2743200"/>
            <a:ext cx="3474720" cy="384048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2743200"/>
            <a:ext cx="3474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7.5.2026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022592" y="82296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TOP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022592" y="169164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NVARCHAR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022592" y="256032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IDENTITY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022592" y="342900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TRY...CATCH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– Überblick und Kategorien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= Transact-SQL ist Microsofts Erweiterung des SQL-Standards für MS SQL Server und Azure SQL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2011680" cy="50292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50976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Definition Language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5" name="Text 13"/>
          <p:cNvSpPr/>
          <p:nvPr/>
        </p:nvSpPr>
        <p:spPr>
          <a:xfrm>
            <a:off x="329184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· ALTER · DROP · TRUNCATE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74320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Strukturen erstellen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verändern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450592" y="1115568"/>
            <a:ext cx="2011680" cy="50292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450592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127248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Manipulation Language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450592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2505456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· UPDATE · DELETE · MERGE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2450592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2542032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einfügen,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ändern und löschen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26864" y="1115568"/>
            <a:ext cx="2011680" cy="502920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626864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303520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Query Language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26864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4681728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· FROM · WHERE · JOIN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26864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18304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abfragen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filtern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803136" y="1115568"/>
            <a:ext cx="2011680" cy="50292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803136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TCL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479792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Control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03136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0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 TRAN · COMMIT · ROLLBACK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6803136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894576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+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TRY…CATCH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274320" y="294436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0" name="Text 38"/>
          <p:cNvSpPr/>
          <p:nvPr/>
        </p:nvSpPr>
        <p:spPr>
          <a:xfrm>
            <a:off x="365760" y="294436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vs. Standard-SQL – wichtigste Unterschiede: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274320" y="3291840"/>
            <a:ext cx="254203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329184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834640" y="3291840"/>
            <a:ext cx="27249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4" name="Text 42"/>
          <p:cNvSpPr/>
          <p:nvPr/>
        </p:nvSpPr>
        <p:spPr>
          <a:xfrm>
            <a:off x="2871216" y="3291840"/>
            <a:ext cx="2670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SQL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577840" y="3291840"/>
            <a:ext cx="31363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6" name="Text 44"/>
          <p:cNvSpPr/>
          <p:nvPr/>
        </p:nvSpPr>
        <p:spPr>
          <a:xfrm>
            <a:off x="5614416" y="3291840"/>
            <a:ext cx="3081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(MS SQL Server)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274320" y="3675888"/>
            <a:ext cx="254203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310896" y="3675888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N Zeilen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834640" y="3675888"/>
            <a:ext cx="27249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2871216" y="3675888"/>
            <a:ext cx="2670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10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5577840" y="3675888"/>
            <a:ext cx="3136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5614416" y="3675888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 /  OFFSET-FETCH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274320" y="4023360"/>
            <a:ext cx="254203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4" name="Text 52"/>
          <p:cNvSpPr/>
          <p:nvPr/>
        </p:nvSpPr>
        <p:spPr>
          <a:xfrm>
            <a:off x="310896" y="4023360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Auto-Inkrement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2834640" y="4023360"/>
            <a:ext cx="27249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2871216" y="4023360"/>
            <a:ext cx="2670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AUTO_INCREMENT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5577840" y="4023360"/>
            <a:ext cx="31363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8" name="Text 56"/>
          <p:cNvSpPr/>
          <p:nvPr/>
        </p:nvSpPr>
        <p:spPr>
          <a:xfrm>
            <a:off x="5614416" y="4023360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IDENTITY(1,1)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274320" y="4370832"/>
            <a:ext cx="254203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Text 58"/>
          <p:cNvSpPr/>
          <p:nvPr/>
        </p:nvSpPr>
        <p:spPr>
          <a:xfrm>
            <a:off x="310896" y="4370832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Unicode-Text</a:t>
            </a:r>
            <a:endParaRPr lang="en-US" sz="1050" dirty="0"/>
          </a:p>
        </p:txBody>
      </p:sp>
      <p:sp>
        <p:nvSpPr>
          <p:cNvPr id="61" name="Shape 59"/>
          <p:cNvSpPr/>
          <p:nvPr/>
        </p:nvSpPr>
        <p:spPr>
          <a:xfrm>
            <a:off x="2834640" y="4370832"/>
            <a:ext cx="27249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2871216" y="4370832"/>
            <a:ext cx="2670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VARCHAR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5577840" y="4370832"/>
            <a:ext cx="3136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5614416" y="4370832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NVARCHAR  |  N'Text'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274320" y="4718304"/>
            <a:ext cx="254203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6" name="Text 64"/>
          <p:cNvSpPr/>
          <p:nvPr/>
        </p:nvSpPr>
        <p:spPr>
          <a:xfrm>
            <a:off x="310896" y="4718304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Aktuelles Datum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2834640" y="4718304"/>
            <a:ext cx="27249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8" name="Text 66"/>
          <p:cNvSpPr/>
          <p:nvPr/>
        </p:nvSpPr>
        <p:spPr>
          <a:xfrm>
            <a:off x="2871216" y="4718304"/>
            <a:ext cx="2670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NOW() / CURRENT_TIMESTAMP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5577840" y="4718304"/>
            <a:ext cx="31363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0" name="Text 68"/>
          <p:cNvSpPr/>
          <p:nvPr/>
        </p:nvSpPr>
        <p:spPr>
          <a:xfrm>
            <a:off x="5614416" y="4718304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GETDATE() / SYSDATETIME()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274320" y="5065776"/>
            <a:ext cx="254203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2" name="Text 70"/>
          <p:cNvSpPr/>
          <p:nvPr/>
        </p:nvSpPr>
        <p:spPr>
          <a:xfrm>
            <a:off x="310896" y="5065776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Fehlerbehandlung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2834640" y="5065776"/>
            <a:ext cx="27249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4" name="Text 72"/>
          <p:cNvSpPr/>
          <p:nvPr/>
        </p:nvSpPr>
        <p:spPr>
          <a:xfrm>
            <a:off x="2871216" y="5065776"/>
            <a:ext cx="2670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(nicht standardisiert)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5577840" y="5065776"/>
            <a:ext cx="3136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6" name="Text 74"/>
          <p:cNvSpPr/>
          <p:nvPr/>
        </p:nvSpPr>
        <p:spPr>
          <a:xfrm>
            <a:off x="5614416" y="5065776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TRY...CATCH  |  THROW</a:t>
            </a:r>
            <a:endParaRPr lang="en-US" sz="1050" dirty="0"/>
          </a:p>
        </p:txBody>
      </p:sp>
      <p:sp>
        <p:nvSpPr>
          <p:cNvPr id="77" name="Shape 75"/>
          <p:cNvSpPr/>
          <p:nvPr/>
        </p:nvSpPr>
        <p:spPr>
          <a:xfrm>
            <a:off x="274320" y="5413248"/>
            <a:ext cx="254203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8" name="Text 76"/>
          <p:cNvSpPr/>
          <p:nvPr/>
        </p:nvSpPr>
        <p:spPr>
          <a:xfrm>
            <a:off x="310896" y="5413248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2834640" y="5413248"/>
            <a:ext cx="27249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0" name="Text 78"/>
          <p:cNvSpPr/>
          <p:nvPr/>
        </p:nvSpPr>
        <p:spPr>
          <a:xfrm>
            <a:off x="2871216" y="5413248"/>
            <a:ext cx="2670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(nicht standardisiert)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5577840" y="5413248"/>
            <a:ext cx="31363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82" name="Text 80"/>
          <p:cNvSpPr/>
          <p:nvPr/>
        </p:nvSpPr>
        <p:spPr>
          <a:xfrm>
            <a:off x="5614416" y="5413248"/>
            <a:ext cx="3081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 @var  |  SET @var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Tabellenstruktur in T-SQL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 in MS SQL Server liegen in einem Schema (Standard: dbo.) und einer Datenbank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6459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6824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474720" y="1115568"/>
            <a:ext cx="19933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3511296" y="111556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552297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858000" y="1115568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6894576" y="111556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PLZ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1089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6459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16824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474720" y="1499616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511296" y="1499616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max@mail.de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52297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Lübeck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858000" y="1499616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6894576" y="149961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23560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7432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1089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6459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6824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474720" y="1847088"/>
            <a:ext cx="19933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511296" y="1847088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anna@mail.de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48640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552297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Hamburg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858000" y="1847088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894576" y="1847088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20095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6459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16824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474720" y="2194560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511296" y="2194560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tom@web.de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552297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Berlin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6858000" y="2194560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894576" y="2194560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10115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274320" y="2724912"/>
            <a:ext cx="4206240" cy="34747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2" name="Text 50"/>
          <p:cNvSpPr/>
          <p:nvPr/>
        </p:nvSpPr>
        <p:spPr>
          <a:xfrm>
            <a:off x="36576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Primärschlüssel (PK)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27432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4" name="Text 52"/>
          <p:cNvSpPr/>
          <p:nvPr/>
        </p:nvSpPr>
        <p:spPr>
          <a:xfrm>
            <a:off x="36576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 – IDENTITY(1,1) – eindeutig, wird automatisch vergeben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4663440" y="2724912"/>
            <a:ext cx="4206240" cy="34747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6" name="Text 54"/>
          <p:cNvSpPr/>
          <p:nvPr/>
        </p:nvSpPr>
        <p:spPr>
          <a:xfrm>
            <a:off x="475488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 (FK)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466344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8" name="Text 56"/>
          <p:cNvSpPr/>
          <p:nvPr/>
        </p:nvSpPr>
        <p:spPr>
          <a:xfrm>
            <a:off x="475488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Verweist auf PK einer anderen Tabelle – referentielle Integrität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274320" y="3639312"/>
            <a:ext cx="4206240" cy="347472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0" name="Text 58"/>
          <p:cNvSpPr/>
          <p:nvPr/>
        </p:nvSpPr>
        <p:spPr>
          <a:xfrm>
            <a:off x="36576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27432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2" name="Text 60"/>
          <p:cNvSpPr/>
          <p:nvPr/>
        </p:nvSpPr>
        <p:spPr>
          <a:xfrm>
            <a:off x="36576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Wert vorhanden – Abfrage: IS NULL / IS NOT NULL – ISNULL(wert, ersatz)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4663440" y="3639312"/>
            <a:ext cx="4206240" cy="34747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4" name="Text 62"/>
          <p:cNvSpPr/>
          <p:nvPr/>
        </p:nvSpPr>
        <p:spPr>
          <a:xfrm>
            <a:off x="475488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Datentypen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466344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6" name="Text 64"/>
          <p:cNvSpPr/>
          <p:nvPr/>
        </p:nvSpPr>
        <p:spPr>
          <a:xfrm>
            <a:off x="475488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INT, BIGINT, DECIMAL(p,s), NVARCHAR(n), NCHAR(n), DATE, DATETIME2, BIT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CREATE TABLE &amp; Constraints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 anlegen mit T-SQL-spezifischen Datentypen und IDENTITY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937760" cy="2359152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TABLE dbo.Kunden (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KundenID   INT           IDENTITY(1,1) PRIMARY KEY,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Name       NVARCHAR(100) NOT NULL,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Email      NVARCHAR(150) UNIQUE,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PLZ        CHAR(5),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Stadt      NVARCHAR(50)  DEFAULT N'Unbekannt',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Alter      INT           CHECK (Alter &gt;= 0),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ErstelltAm DATE  DEFAULT CAST(GETDATE() AS DATE)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349240" y="1115568"/>
            <a:ext cx="352044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5440680" y="111556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 &amp; T-SQL: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349240" y="1463040"/>
            <a:ext cx="155448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5394960" y="1472184"/>
            <a:ext cx="14813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IDENTITY(1,1)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931152" y="1463040"/>
            <a:ext cx="193852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6976872" y="1472184"/>
            <a:ext cx="186537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Auto-Inkrement (Start, Schritt)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349240" y="1847088"/>
            <a:ext cx="155448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5394960" y="1856232"/>
            <a:ext cx="14813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 NULL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931152" y="1847088"/>
            <a:ext cx="193852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6976872" y="1856232"/>
            <a:ext cx="186537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Pflichtfeld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349240" y="2231136"/>
            <a:ext cx="155448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5394960" y="2240280"/>
            <a:ext cx="14813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UNIQUE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931152" y="2231136"/>
            <a:ext cx="193852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6976872" y="2240280"/>
            <a:ext cx="186537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349240" y="2615184"/>
            <a:ext cx="155448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6" name="Text 34"/>
          <p:cNvSpPr/>
          <p:nvPr/>
        </p:nvSpPr>
        <p:spPr>
          <a:xfrm>
            <a:off x="5394960" y="2624328"/>
            <a:ext cx="14813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DEFAULT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931152" y="2615184"/>
            <a:ext cx="193852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6976872" y="2624328"/>
            <a:ext cx="186537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Standardwert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5349240" y="2999232"/>
            <a:ext cx="155448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5394960" y="3008376"/>
            <a:ext cx="14813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 (Bed.)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931152" y="2999232"/>
            <a:ext cx="193852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6976872" y="3008376"/>
            <a:ext cx="186537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 prüfen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5349240" y="3383280"/>
            <a:ext cx="35204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4" name="Text 42"/>
          <p:cNvSpPr/>
          <p:nvPr/>
        </p:nvSpPr>
        <p:spPr>
          <a:xfrm>
            <a:off x="5394960" y="3383280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KEY → Verweis auf andere Tabelle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274320" y="376732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6" name="Text 44"/>
          <p:cNvSpPr/>
          <p:nvPr/>
        </p:nvSpPr>
        <p:spPr>
          <a:xfrm>
            <a:off x="365760" y="376732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Fremdschlüssel-Beispiel: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274320" y="4114800"/>
            <a:ext cx="850392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8" name="Text 46"/>
          <p:cNvSpPr/>
          <p:nvPr/>
        </p:nvSpPr>
        <p:spPr>
          <a:xfrm>
            <a:off x="365760" y="418795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FOREIGN KEY (KundenID) REFERENCES dbo.Kunden(KundenID)  ON DELETE CASCADE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ALTER TABLE &amp; DROP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Bestehende Tabellenstrukturen ändern und entfernen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hinzufügen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dbo.Kunden ADD Telefon NVARCHAR(20);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ändern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dbo.Kunden ALTER COLUMN Name NVARCHAR(200);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" y="2596896"/>
            <a:ext cx="4206240" cy="320040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löschen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2944368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dbo.Kunden DROP COLUMN Telefon;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2596896"/>
            <a:ext cx="4206240" cy="320040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5488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hinzufügen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2944368"/>
            <a:ext cx="4206240" cy="630936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dbo.Bestellungen ADD CONSTRAINT fk_kd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FOREIGN KEY (KundenID) REFERENCES dbo.Kunden(KundenID);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74320" y="4160520"/>
            <a:ext cx="420624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9" name="Text 27"/>
          <p:cNvSpPr/>
          <p:nvPr/>
        </p:nvSpPr>
        <p:spPr>
          <a:xfrm>
            <a:off x="34747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DROP TABLE dbo.Kunden;  -- komplett löschen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63440" y="4160520"/>
            <a:ext cx="4206240" cy="347472"/>
          </a:xfrm>
          <a:prstGeom prst="rect">
            <a:avLst/>
          </a:prstGeom>
          <a:solidFill>
            <a:srgbClr val="CC7700"/>
          </a:solidFill>
          <a:ln/>
        </p:spPr>
      </p:sp>
      <p:sp>
        <p:nvSpPr>
          <p:cNvPr id="31" name="Text 29"/>
          <p:cNvSpPr/>
          <p:nvPr/>
        </p:nvSpPr>
        <p:spPr>
          <a:xfrm>
            <a:off x="473659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TRUNCATE TABLE dbo.Kunden;  -- alle Zeilen weg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INSERT INTO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Datensätze einfügen – in T-SQL Unicode-Strings mit N-Präfix!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Syntax:  INSERT INTO dbo.Tabelle (Spalten) VALUES (Werte);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8503920" cy="211226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5448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Einzelner Datensatz  (IDENTITY-Spalte weglassen!)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80136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dbo.Kunden (Name, Email, Stadt, PLZ)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4825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 (N'Max Mueller', N'max@mail.de', N'Luebeck', '23560');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9514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4203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Datensaetze auf einmal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889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dbo.Kunden (Name, Email, Stadt, PLZ) VALUES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358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(N'Anna Schmidt', N'anna@mail.de', N'Hamburg', '20095'),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826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(N'Tom Weber',    N'tom@web.de',   N'Berlin',  '10115');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74320" y="3639312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363931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N-Praefix:  Unicode-Strings immer als N'Text' – nicht als 'Text'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4023360"/>
            <a:ext cx="8503920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" y="402336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IDENTITY:   KundenID NICHT angeben – wird automatisch vergeben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4407408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" y="4407408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OUTPUT:     INSERT ... OUTPUT INSERTED.KundenID – gibt neue ID zurueck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UPDATE und DELETE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ändern und löschen – IMMER mit WHERE! T-SQL: OUTPUT zeigt betroffene Zeilen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– Daten ändern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2606040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dbo.Kunden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N'neu@mail.de',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Stadt = N'Hamburg'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OUTPUT (T-SQL!)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dbo.Kunden SET Stadt = N'HH'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 DELETED.Stadt AS Alt,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INSERTED.Stadt AS Neu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75818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5" name="Text 23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– Zeilen löschen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63440" y="1463040"/>
            <a:ext cx="4206240" cy="285292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dbo.Kunden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75488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75488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75488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OUTPUT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5488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dbo.Kunden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75488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 DELETED.KundenID,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DELETED.Name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Stadt = N'Hamburg';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75488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754880" y="375818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loeschen (gefaehrlich!)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754880" y="400507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dbo.Kunden;  -- kein WHERE!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274320" y="4169664"/>
            <a:ext cx="8503920" cy="53035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39" name="Text 37"/>
          <p:cNvSpPr/>
          <p:nvPr/>
        </p:nvSpPr>
        <p:spPr>
          <a:xfrm>
            <a:off x="365760" y="4206240"/>
            <a:ext cx="8321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ACHTUNG: 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und DELETE ohne WHERE wirken auf ALLE Zeilen! Erst mit SELECT prüfen, dann UPDATE/DELETE.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SELECT · FROM · WHERE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aus Tabellen abfragen – T-SQL: Schema-Prefix dbo. und N-Präfix beachten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846320" cy="334670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Spalten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dbo.Kunden;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Bestimmte Spalten mit Alias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AS Kundenname FROM dbo.Kunden;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Filter (WHERE)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dbo.Kunden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Stadt = N'Luebeck';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NULL ersetzen mit ISNULL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Name, ISNULL(Telefon, N'unbekannt') AS Tel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dbo.Kunden;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257800" y="1115568"/>
            <a:ext cx="361188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349240" y="111556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WHERE-Operatoren: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257800" y="1463040"/>
            <a:ext cx="1664208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5303520" y="147218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/ &lt;&gt; / !=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949440" y="1463040"/>
            <a:ext cx="192024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6995160" y="147218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 / Ungleich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257800" y="1828800"/>
            <a:ext cx="1664208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5303520" y="183794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 &gt; &lt;= &gt;=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949440" y="1828800"/>
            <a:ext cx="192024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6995160" y="183794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257800" y="2194560"/>
            <a:ext cx="1664208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5303520" y="220370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 / OR / NOT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949440" y="2194560"/>
            <a:ext cx="192024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6995160" y="220370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Logisch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5257800" y="2560320"/>
            <a:ext cx="1664208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0" name="Text 38"/>
          <p:cNvSpPr/>
          <p:nvPr/>
        </p:nvSpPr>
        <p:spPr>
          <a:xfrm>
            <a:off x="5303520" y="256946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LIKE N'M%'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949440" y="2560320"/>
            <a:ext cx="192024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6995160" y="256946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= beliebig (Unicode!)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5257800" y="2926080"/>
            <a:ext cx="1664208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4" name="Text 42"/>
          <p:cNvSpPr/>
          <p:nvPr/>
        </p:nvSpPr>
        <p:spPr>
          <a:xfrm>
            <a:off x="5303520" y="293522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 (a,b,c)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6949440" y="2926080"/>
            <a:ext cx="192024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995160" y="293522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in Liste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5257800" y="3291840"/>
            <a:ext cx="1664208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8" name="Text 46"/>
          <p:cNvSpPr/>
          <p:nvPr/>
        </p:nvSpPr>
        <p:spPr>
          <a:xfrm>
            <a:off x="5303520" y="330098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BETWEEN a AND b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6949440" y="3291840"/>
            <a:ext cx="192024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6995160" y="330098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Bereich (inklusiv)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5257800" y="3657600"/>
            <a:ext cx="1664208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2" name="Text 50"/>
          <p:cNvSpPr/>
          <p:nvPr/>
        </p:nvSpPr>
        <p:spPr>
          <a:xfrm>
            <a:off x="5303520" y="366674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 NULL / IS NOT NULL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6949440" y="3657600"/>
            <a:ext cx="192024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Text 52"/>
          <p:cNvSpPr/>
          <p:nvPr/>
        </p:nvSpPr>
        <p:spPr>
          <a:xfrm>
            <a:off x="6995160" y="366674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NULL-Prüfung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5257800" y="4023360"/>
            <a:ext cx="1664208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6" name="Text 54"/>
          <p:cNvSpPr/>
          <p:nvPr/>
        </p:nvSpPr>
        <p:spPr>
          <a:xfrm>
            <a:off x="5303520" y="4032504"/>
            <a:ext cx="159105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ISNULL(wert,ersatz)</a:t>
            </a:r>
            <a:endParaRPr lang="en-US" sz="1000" dirty="0"/>
          </a:p>
        </p:txBody>
      </p:sp>
      <p:sp>
        <p:nvSpPr>
          <p:cNvPr id="57" name="Shape 55"/>
          <p:cNvSpPr/>
          <p:nvPr/>
        </p:nvSpPr>
        <p:spPr>
          <a:xfrm>
            <a:off x="6949440" y="4023360"/>
            <a:ext cx="1920240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8" name="Text 56"/>
          <p:cNvSpPr/>
          <p:nvPr/>
        </p:nvSpPr>
        <p:spPr>
          <a:xfrm>
            <a:off x="6995160" y="4032504"/>
            <a:ext cx="184708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ersetzen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TOP · OFFSET-FETCH · ORDER BY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T-SQL: kein LIMIT – stattdessen TOP und OFFSET-FETCH (ab SQL Server 2012)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099816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Erste N Zeilen (TOP)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TOP 10 * FROM dbo.Kunden ORDER BY Name;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TOP 10 PERCENT * FROM dbo.Kunden ORDER BY Name;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Paginierung mit OFFSET-FETCH (Seiten 21-30)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dbo.Kunden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Name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OFFSET 20 ROWS FETCH NEXT 10 ROWS ONLY;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Sortierung und DISTINCT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dbo.Kunden ORDER BY Name ASC;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DISTINCT Stadt FROM dbo.Kunden;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74320" y="4151376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" y="4151376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Auswertungsreihenfolge: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74320" y="4517136"/>
            <a:ext cx="11430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7" name="Text 25"/>
          <p:cNvSpPr/>
          <p:nvPr/>
        </p:nvSpPr>
        <p:spPr>
          <a:xfrm>
            <a:off x="301752" y="45171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1481328" y="4517136"/>
            <a:ext cx="114300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9" name="Text 27"/>
          <p:cNvSpPr/>
          <p:nvPr/>
        </p:nvSpPr>
        <p:spPr>
          <a:xfrm>
            <a:off x="1508760" y="45171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2688336" y="4517136"/>
            <a:ext cx="1143000" cy="32004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1" name="Text 29"/>
          <p:cNvSpPr/>
          <p:nvPr/>
        </p:nvSpPr>
        <p:spPr>
          <a:xfrm>
            <a:off x="2715768" y="45171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895344" y="4517136"/>
            <a:ext cx="1143000" cy="32004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3" name="Text 31"/>
          <p:cNvSpPr/>
          <p:nvPr/>
        </p:nvSpPr>
        <p:spPr>
          <a:xfrm>
            <a:off x="3922776" y="45171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HAVING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102352" y="4517136"/>
            <a:ext cx="1143000" cy="320040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35" name="Text 33"/>
          <p:cNvSpPr/>
          <p:nvPr/>
        </p:nvSpPr>
        <p:spPr>
          <a:xfrm>
            <a:off x="5129784" y="45171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309360" y="4517136"/>
            <a:ext cx="1143000" cy="320040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37" name="Text 35"/>
          <p:cNvSpPr/>
          <p:nvPr/>
        </p:nvSpPr>
        <p:spPr>
          <a:xfrm>
            <a:off x="6336792" y="45171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7516368" y="4517136"/>
            <a:ext cx="1143000" cy="320040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9" name="Text 37"/>
          <p:cNvSpPr/>
          <p:nvPr/>
        </p:nvSpPr>
        <p:spPr>
          <a:xfrm>
            <a:off x="7543800" y="4517136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TOP/OFS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– Variablen &amp; Kontrollfluss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T-SQL-Erweiterung: prozedurale Programmierung direkt in SQL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Variablen: DECLARE / SET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2606040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DECLARE @name  NVARCHAR(100);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DECLARE @preis DECIMAL(10,2) = 0.0;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@name = N'Max Mueller';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Aus SELECT befuellen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@preis = SUM(Betrag)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dbo.Bestellungen;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75818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 N'Summe: ' + CAST(@preis AS NVARCHAR);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5" name="Text 23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/ ELSE und WHILE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63440" y="1463040"/>
            <a:ext cx="4206240" cy="3099816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DECLARE @betrag DECIMAL(10,2) = 250.0;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75488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@betrag &gt; 100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75488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75488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 N'Grossbestellung';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5488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75488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 N'Normalbestellung';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75488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754880" y="375818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754880" y="400507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DECLARE @i INT = 1;  WHILE @i &lt;= 5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4754880" y="425196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  SET @i = @i + 1;  END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Aggregatfunktionen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Berechnen Werte über mehrere Zeilen – kombinierbar mit GROUP BY und HAVING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03120" y="1115568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139696" y="1115568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Bedeutung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389120" y="1115568"/>
            <a:ext cx="4325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425696" y="1115568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3108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COUNT(*)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103120" y="1499616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2139696" y="149961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389120" y="1499616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4425696" y="1499616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COUNT(*) FROM dbo.Kunden;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COUNT(Spalte)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103120" y="1847088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2139696" y="184708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Nicht-NULL-Werte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9120" y="1847088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4425696" y="1847088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COUNT(Email) FROM dbo.Kunden;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743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SUM(Spalte)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103120" y="2194560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139696" y="2194560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389120" y="2194560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4425696" y="2194560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SUM(Betrag) FROM dbo.Bestellungen;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2542032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2542032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AVG(Spalte)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103120" y="2542032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139696" y="254203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Durchschnitt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9120" y="2542032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4425696" y="2542032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AVG(Betrag) FROM dbo.Bestellungen;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88950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88950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 / MAX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103120" y="288950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139696" y="288950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Kleinster/größter Wert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389120" y="2889504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4425696" y="2889504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MIN(Betrag), MAX(Betrag) FROM...;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74320" y="3346704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8" name="Text 46"/>
          <p:cNvSpPr/>
          <p:nvPr/>
        </p:nvSpPr>
        <p:spPr>
          <a:xfrm>
            <a:off x="365760" y="3346704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 und HAVING: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274320" y="3694176"/>
            <a:ext cx="8503920" cy="1371600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0" name="Text 48"/>
          <p:cNvSpPr/>
          <p:nvPr/>
        </p:nvSpPr>
        <p:spPr>
          <a:xfrm>
            <a:off x="365760" y="376732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Stadt, COUNT(*) AS Anzahl, SUM(Alter) AS AlterSumme</a:t>
            </a:r>
            <a:endParaRPr lang="en-US" sz="1050" dirty="0"/>
          </a:p>
        </p:txBody>
      </p:sp>
      <p:sp>
        <p:nvSpPr>
          <p:cNvPr id="51" name="Text 49"/>
          <p:cNvSpPr/>
          <p:nvPr/>
        </p:nvSpPr>
        <p:spPr>
          <a:xfrm>
            <a:off x="365760" y="401421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dbo.Kunden</a:t>
            </a:r>
            <a:endParaRPr lang="en-US" sz="1050" dirty="0"/>
          </a:p>
        </p:txBody>
      </p:sp>
      <p:sp>
        <p:nvSpPr>
          <p:cNvPr id="52" name="Text 50"/>
          <p:cNvSpPr/>
          <p:nvPr/>
        </p:nvSpPr>
        <p:spPr>
          <a:xfrm>
            <a:off x="365760" y="426110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Stadt</a:t>
            </a:r>
            <a:endParaRPr lang="en-US" sz="1050" dirty="0"/>
          </a:p>
        </p:txBody>
      </p:sp>
      <p:sp>
        <p:nvSpPr>
          <p:cNvPr id="53" name="Text 51"/>
          <p:cNvSpPr/>
          <p:nvPr/>
        </p:nvSpPr>
        <p:spPr>
          <a:xfrm>
            <a:off x="365760" y="450799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HAVING COUNT(*) &gt; 2</a:t>
            </a:r>
            <a:endParaRPr lang="en-US" sz="1050" dirty="0"/>
          </a:p>
        </p:txBody>
      </p:sp>
      <p:sp>
        <p:nvSpPr>
          <p:cNvPr id="54" name="Text 52"/>
          <p:cNvSpPr/>
          <p:nvPr/>
        </p:nvSpPr>
        <p:spPr>
          <a:xfrm>
            <a:off x="365760" y="475488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Anzahl DESC;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274320" y="5111496"/>
            <a:ext cx="420624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6" name="Text 54"/>
          <p:cNvSpPr/>
          <p:nvPr/>
        </p:nvSpPr>
        <p:spPr>
          <a:xfrm>
            <a:off x="347472" y="5111496"/>
            <a:ext cx="40965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WHERE: filtert Zeilen VOR der Gruppierung</a:t>
            </a:r>
            <a:endParaRPr lang="en-US" sz="1150" dirty="0"/>
          </a:p>
        </p:txBody>
      </p:sp>
      <p:sp>
        <p:nvSpPr>
          <p:cNvPr id="57" name="Shape 55"/>
          <p:cNvSpPr/>
          <p:nvPr/>
        </p:nvSpPr>
        <p:spPr>
          <a:xfrm>
            <a:off x="4663440" y="5111496"/>
            <a:ext cx="4206240" cy="32004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58" name="Text 56"/>
          <p:cNvSpPr/>
          <p:nvPr/>
        </p:nvSpPr>
        <p:spPr>
          <a:xfrm>
            <a:off x="4736592" y="5111496"/>
            <a:ext cx="40965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HAVING: filtert Gruppen NACH der Aggregation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–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verknüpfen Tabellen über gemeinsame Schlüssel – T-SQL: Schema-Prefix beachten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solidFill>
            <a:srgbClr val="003366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∩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960120" y="1115568"/>
            <a:ext cx="3520440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02412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96012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02412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Zeilen mit Match in BEIDEN Tabellen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6012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102412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 die Bestellungen haben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solidFill>
            <a:srgbClr val="0066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⊃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5349240" y="1115568"/>
            <a:ext cx="3520440" cy="38404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2" name="Text 20"/>
          <p:cNvSpPr/>
          <p:nvPr/>
        </p:nvSpPr>
        <p:spPr>
          <a:xfrm>
            <a:off x="541324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OUTER JOIN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34924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41324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links + Match rechts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(rechts NULL wenn kein Match)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34924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541324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Kunden, auch ohne Bestellung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solidFill>
            <a:srgbClr val="0077AA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⊂</a:t>
            </a:r>
            <a:endParaRPr lang="en-US" sz="2800" dirty="0"/>
          </a:p>
        </p:txBody>
      </p:sp>
      <p:sp>
        <p:nvSpPr>
          <p:cNvPr id="29" name="Shape 27"/>
          <p:cNvSpPr/>
          <p:nvPr/>
        </p:nvSpPr>
        <p:spPr>
          <a:xfrm>
            <a:off x="960120" y="2898648"/>
            <a:ext cx="3520440" cy="384048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0" name="Text 28"/>
          <p:cNvSpPr/>
          <p:nvPr/>
        </p:nvSpPr>
        <p:spPr>
          <a:xfrm>
            <a:off x="102412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OUTER JOIN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96012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102412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rechts + Match links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(links NULL wenn kein Match)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6012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02412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Selten – besser LEFT mit getauschten Tabellen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solidFill>
            <a:srgbClr val="006633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∪</a:t>
            </a:r>
            <a:endParaRPr lang="en-US" sz="2800" dirty="0"/>
          </a:p>
        </p:txBody>
      </p:sp>
      <p:sp>
        <p:nvSpPr>
          <p:cNvPr id="37" name="Shape 35"/>
          <p:cNvSpPr/>
          <p:nvPr/>
        </p:nvSpPr>
        <p:spPr>
          <a:xfrm>
            <a:off x="5349240" y="2898648"/>
            <a:ext cx="3520440" cy="38404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8" name="Text 36"/>
          <p:cNvSpPr/>
          <p:nvPr/>
        </p:nvSpPr>
        <p:spPr>
          <a:xfrm>
            <a:off x="541324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OUTER JOIN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534924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41324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beider Tabellen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(NULL wo kein Match)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34924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41324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 Gegenüberstellung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Verknüpft nur Zeilen mit übereinstimmenden Werten in beiden Tabellen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161848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Kunden mit Bestellungen (INNER JOIN)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k.KundenID,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dbo.Kunden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INNER JOIN dbo.Bestellungen b ON k.KundenID = b.KundenID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b.Betrag &gt; 100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b.Betrag DESC;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2798064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2798064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– nur Kunden MIT Bestellungen (Anna + Sarah fehlen!):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145536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310896" y="3145536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737360" y="3145536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3" name="Text 21"/>
          <p:cNvSpPr/>
          <p:nvPr/>
        </p:nvSpPr>
        <p:spPr>
          <a:xfrm>
            <a:off x="1773936" y="3145536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023360" y="3145536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4059936" y="3145536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852160" y="3145536"/>
            <a:ext cx="2130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7" name="Text 25"/>
          <p:cNvSpPr/>
          <p:nvPr/>
        </p:nvSpPr>
        <p:spPr>
          <a:xfrm>
            <a:off x="5888736" y="3145536"/>
            <a:ext cx="2075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3529584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310896" y="3529584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737360" y="352958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1773936" y="352958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023360" y="352958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4059936" y="352958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852160" y="3529584"/>
            <a:ext cx="21305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888736" y="3529584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274320" y="3877056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310896" y="38770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1737360" y="3877056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9" name="Text 37"/>
          <p:cNvSpPr/>
          <p:nvPr/>
        </p:nvSpPr>
        <p:spPr>
          <a:xfrm>
            <a:off x="1773936" y="387705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023360" y="3877056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4059936" y="387705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852160" y="3877056"/>
            <a:ext cx="21305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5888736" y="3877056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274320" y="4261104"/>
            <a:ext cx="8503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45" name="Text 43"/>
          <p:cNvSpPr/>
          <p:nvPr/>
        </p:nvSpPr>
        <p:spPr>
          <a:xfrm>
            <a:off x="347472" y="4261104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INNER JOIN: Kunden OHNE Bestellungen erscheinen NICHT – für vollständige Liste: LEFT OUTER JOIN!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OUTER JOIN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der linken Tabelle – auch ohne passenden Eintrag rechts (dann NULL)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359152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Kunden – auch ohne Bestellungen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dbo.Kunden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OUTER JOIN dbo.Bestellungen b ON k.KundenID = b.KundenID;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Nur Kunden OHNE Bestellung (NULL-Filter)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 FROM dbo.Kunden k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OUTER JOIN dbo.Bestellungen b ON k.KundenID = b.KundenID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b.BestellID IS NULL;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74320" y="340156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40156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LEFT OUTER JOIN – fehlende Bestelldaten = NULL: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3749040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3749040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560320" y="3749040"/>
            <a:ext cx="35021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2596896" y="3749040"/>
            <a:ext cx="3447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080760" y="3749040"/>
            <a:ext cx="2221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6117336" y="3749040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4133088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413308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560320" y="4133088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596896" y="4133088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080760" y="4133088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6117336" y="4133088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4480560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4480560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560320" y="4480560"/>
            <a:ext cx="35021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596896" y="4480560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 ← kein Match!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080760" y="4480560"/>
            <a:ext cx="22219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117336" y="4480560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4828032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482803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560320" y="4828032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596896" y="4828032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080760" y="4828032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117336" y="4828032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CTEs – Common Table Expressions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CTEs (WITH) sind benannte temporäre Ergebnismengen – lesbarer als Subqueries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852928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Einfache CTE: Umsatz pro Kunde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WITH KundenUmsatz AS (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SELECT k.KundenID, k.Name, SUM(b.Betrag) AS Gesamtumsatz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FROM dbo.Kunden k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INNER JOIN dbo.Bestellungen b ON k.KundenID = b.KundenID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GROUP BY k.KundenID, k.Name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Name, Gesamtumsatz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KundenUmsatz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Gesamtumsatz &gt; 500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Gesamtumsatz DESC;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078224"/>
            <a:ext cx="850392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4078224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 von CTEs: lesbarer als Subqueries · mehrfach verwendbar · Grundlage für rekursive Abfragen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74320" y="4425696"/>
            <a:ext cx="850392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365760" y="4425696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CTEs:  WITH CTE1 AS (...), CTE2 AS (...) SELECT ... FROM CTE1 JOIN CTE2 ...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&amp; TRY…CATCH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T-SQL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+ Fehlerbehandlung – T-SQL-spezifisch mit TRY…CATCH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5029200" cy="3346704"/>
          </a:xfrm>
          <a:prstGeom prst="rect">
            <a:avLst/>
          </a:prstGeom>
          <a:solidFill>
            <a:srgbClr val="1A1A2E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 TRY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BEGIN TRANSACTION;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UPDATE dbo.Konten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SET Saldo = Saldo - 500 WHERE KontoID = 1;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UPDATE dbo.Konten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SET Saldo = Saldo + 500 WHERE KontoID = 2;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COMMIT TRANSACTION;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PRINT N'Erfolgreich!';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 TRY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 CATCH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ROLLBACK TRANSACTION;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PRINT ERROR_MESSAGE();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486460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 CATCH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212080" y="1115568"/>
            <a:ext cx="36576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303520" y="1115568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ACID-Eigenschaften: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212080" y="1463040"/>
            <a:ext cx="475488" cy="65836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5212080" y="1463040"/>
            <a:ext cx="4754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200" dirty="0"/>
          </a:p>
        </p:txBody>
      </p:sp>
      <p:sp>
        <p:nvSpPr>
          <p:cNvPr id="29" name="Shape 27"/>
          <p:cNvSpPr/>
          <p:nvPr/>
        </p:nvSpPr>
        <p:spPr>
          <a:xfrm>
            <a:off x="5715000" y="1463040"/>
            <a:ext cx="3154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5779008" y="1481328"/>
            <a:ext cx="304495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Atomicity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oder nichts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212080" y="2176272"/>
            <a:ext cx="475488" cy="65836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5212080" y="2176272"/>
            <a:ext cx="4754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200" dirty="0"/>
          </a:p>
        </p:txBody>
      </p:sp>
      <p:sp>
        <p:nvSpPr>
          <p:cNvPr id="33" name="Shape 31"/>
          <p:cNvSpPr/>
          <p:nvPr/>
        </p:nvSpPr>
        <p:spPr>
          <a:xfrm>
            <a:off x="5715000" y="2176272"/>
            <a:ext cx="3154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5779008" y="2194560"/>
            <a:ext cx="304495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bleibt konsistent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212080" y="2889504"/>
            <a:ext cx="475488" cy="658368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6" name="Text 34"/>
          <p:cNvSpPr/>
          <p:nvPr/>
        </p:nvSpPr>
        <p:spPr>
          <a:xfrm>
            <a:off x="5212080" y="2889504"/>
            <a:ext cx="4754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200" dirty="0"/>
          </a:p>
        </p:txBody>
      </p:sp>
      <p:sp>
        <p:nvSpPr>
          <p:cNvPr id="37" name="Shape 35"/>
          <p:cNvSpPr/>
          <p:nvPr/>
        </p:nvSpPr>
        <p:spPr>
          <a:xfrm>
            <a:off x="5715000" y="2889504"/>
            <a:ext cx="3154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5779008" y="2907792"/>
            <a:ext cx="304495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unabhängig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212080" y="3602736"/>
            <a:ext cx="475488" cy="65836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0" name="Text 38"/>
          <p:cNvSpPr/>
          <p:nvPr/>
        </p:nvSpPr>
        <p:spPr>
          <a:xfrm>
            <a:off x="5212080" y="3602736"/>
            <a:ext cx="4754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200" dirty="0"/>
          </a:p>
        </p:txBody>
      </p:sp>
      <p:sp>
        <p:nvSpPr>
          <p:cNvPr id="41" name="Shape 39"/>
          <p:cNvSpPr/>
          <p:nvPr/>
        </p:nvSpPr>
        <p:spPr>
          <a:xfrm>
            <a:off x="5715000" y="3602736"/>
            <a:ext cx="3154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5779008" y="3621024"/>
            <a:ext cx="304495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Durability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COMMIT-Daten bleiben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212080" y="4315968"/>
            <a:ext cx="365760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4" name="Text 42"/>
          <p:cNvSpPr/>
          <p:nvPr/>
        </p:nvSpPr>
        <p:spPr>
          <a:xfrm>
            <a:off x="5303520" y="4315968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Fehlerfunktionen: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5212080" y="4663440"/>
            <a:ext cx="3657600" cy="29260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5285232" y="4663440"/>
            <a:ext cx="354787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ERROR_NUMBER()  ·  ERROR_MESSAGE()  ·  @@ROWCOUNT  ·  SCOPE_IDENTITY()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– Zusammenfassung &amp; Prüfungstipps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27432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· ALTER · DROP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IDENTITY(1,1) statt AUTO_INCREMENT · NVARCHAR statt VARCHAR · dbo.-Schema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66344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1" name="Text 9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53212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· UPDATE · DELETE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53212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N-Präfix bei Strings · OUTPUT-Klausel · IMMER WHERE bei UPDATE/DELETE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7432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6" name="Text 14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14300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· TOP · OFFSET-FETCH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300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LIMIT – stattdessen TOP 10 oder OFFSET n ROWS FETCH NEXT m ROWS ONLY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6344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1" name="Text 19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53212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DECLARE @var · SET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53212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DECLARE @name NVARCHAR(100)  |  SET @name = N'Text'  |  PRINT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27432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CTEs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14300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WITH name AS (SELECT ...)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14300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Lesbarer als Subqueries · mehrfach verwendbar in einer Abfrage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66344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blurRad="508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1" name="Text 29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TRY…CATCH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53212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 TRY ... END CATCH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53212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TRANSACTION + COMMIT/ROLLBACK · ERROR_MESSAGE() · THROW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  |  Modul F / Lernfeld 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T-SQL – Grundlagen (MS SQL Server)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65760" y="3017520"/>
            <a:ext cx="8412480" cy="71323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3017520"/>
            <a:ext cx="8412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Schreibe einen T-SQL-Block mit TRY…CATCH der alle Kunden aus Lübeck mit ihrem Gesamtumsatz (LEFT JOIN + SUM) abfragt und mit PRINT ausgibt. Verwende eine CTE und @-Variablen!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2301</Words>
  <Application>Microsoft Office PowerPoint</Application>
  <PresentationFormat>Bildschirmpräsentation (16:9)</PresentationFormat>
  <Paragraphs>455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Högner</cp:lastModifiedBy>
  <cp:revision>1</cp:revision>
  <dcterms:created xsi:type="dcterms:W3CDTF">2026-05-07T09:31:51Z</dcterms:created>
  <dcterms:modified xsi:type="dcterms:W3CDTF">2026-05-08T08:35:42Z</dcterms:modified>
</cp:coreProperties>
</file>