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0"/>
  </p:normalViewPr>
  <p:slideViewPr>
    <p:cSldViewPr snapToGrid="0" snapToObjects="1">
      <p:cViewPr varScale="1">
        <p:scale>
          <a:sx n="149" d="100"/>
          <a:sy n="149" d="100"/>
        </p:scale>
        <p:origin x="54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8767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3794760"/>
            <a:ext cx="8942832" cy="134874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· FIAE / FISI · Modul 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100584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Projektmanagement</a:t>
            </a:r>
            <a:endParaRPr lang="en-US" sz="4600" dirty="0"/>
          </a:p>
        </p:txBody>
      </p:sp>
      <p:sp>
        <p:nvSpPr>
          <p:cNvPr id="6" name="Text 4"/>
          <p:cNvSpPr/>
          <p:nvPr/>
        </p:nvSpPr>
        <p:spPr>
          <a:xfrm>
            <a:off x="457200" y="3858768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Projektphasen · Lastenheft/Pflichtenheft · PSP &amp; Gantt</a:t>
            </a:r>
            <a:endParaRPr lang="en-US" sz="1300" dirty="0"/>
          </a:p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Netzplan &amp; kritischer Pfad · Scrum &amp; Kanban · Risikomatrix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57200" y="489204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  ·  31.03.2026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Inhaltsübersicht – 6 Tage Projektmanagement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Inhaltsübersicht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2 von 24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804672"/>
            <a:ext cx="28346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804672"/>
            <a:ext cx="402336" cy="173736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46888" y="1371600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 1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04088" y="877824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Grundlagen &amp; Phasen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04088" y="1261872"/>
            <a:ext cx="2286000" cy="1188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ein Projekt?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Projektphasen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Lastenheft vs. Pflichtenheft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154680" y="804672"/>
            <a:ext cx="28346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154680" y="804672"/>
            <a:ext cx="402336" cy="173736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172968" y="1371600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 2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3630168" y="877824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PSP &amp; Gantt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630168" y="1261872"/>
            <a:ext cx="2286000" cy="1188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Projektstrukturplan (PSP)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Gantt-Diagramm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Meilensteine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6080760" y="804672"/>
            <a:ext cx="28346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080760" y="804672"/>
            <a:ext cx="402336" cy="173736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099048" y="1371600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 3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556248" y="877824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Netzplan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556248" y="1261872"/>
            <a:ext cx="2286000" cy="1188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Vorgangsknoten (VKN)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Vorwärts-/Rückwärtsrechnung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Kritischer Pfad &amp; Puffer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228600" y="2788920"/>
            <a:ext cx="28346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8600" y="2788920"/>
            <a:ext cx="402336" cy="173736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46888" y="3355848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 4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704088" y="2862072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 &amp; Kosten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04088" y="3246120"/>
            <a:ext cx="2286000" cy="1188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Risikomatrix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Aufwandsschätzung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Projektkosten &amp; Break-Even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3154680" y="2788920"/>
            <a:ext cx="28346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154680" y="2788920"/>
            <a:ext cx="402336" cy="173736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172968" y="3355848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 5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3630168" y="2862072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 vs. Klassisch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3630168" y="3246120"/>
            <a:ext cx="2286000" cy="1188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Scrum (Rollen, Artefakte, Events)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Kanban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Vergleich klass. ↔ agil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6080760" y="2788920"/>
            <a:ext cx="28346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080760" y="2788920"/>
            <a:ext cx="402336" cy="173736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099048" y="3355848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 6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6556248" y="2862072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Wiederholung &amp; Klausur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6556248" y="3246120"/>
            <a:ext cx="2286000" cy="1188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Netzplan-Übungen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IHK-Aufgaben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Klausur 90 Min. / 90 Pkte.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ein Projekt? – Definition &amp; Merkmale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Grundlagen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3 von 24  |  31.03.2026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795528"/>
            <a:ext cx="8412480" cy="548640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101600" tIns="101600" rIns="101600" bIns="10160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 69901: Ein Vorhaben, das durch Einmaligkeit, Zielvorgabe, zeitliche und finanzielle Begrenzung sowie projektspezifische Organisation gekennzeichnet ist.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28600" y="1435608"/>
            <a:ext cx="2834640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8600" y="1435608"/>
            <a:ext cx="283464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0040" y="147218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Einmaligkeit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38328" y="1764792"/>
            <a:ext cx="2633472" cy="109728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Routinevorgang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Spezifisches Ergebnis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Neue Situation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3172968" y="1435608"/>
            <a:ext cx="2834640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172968" y="1435608"/>
            <a:ext cx="28346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64408" y="147218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Zielvorgabe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282696" y="1764792"/>
            <a:ext cx="2633472" cy="109728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Klares, messbares Ziel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SMART-Kriterien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Anforderungen definiert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117336" y="1435608"/>
            <a:ext cx="2834640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117336" y="1435608"/>
            <a:ext cx="2834640" cy="29260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208776" y="147218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Zeitbegrenzung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227064" y="1764792"/>
            <a:ext cx="2633472" cy="109728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Definierter Start &amp; Ende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Terminplan (Gantt)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Meilensteine geplant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228600" y="2999232"/>
            <a:ext cx="4206240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28600" y="2999232"/>
            <a:ext cx="4206240" cy="292608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20040" y="3035808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Ressourcenbegrenzung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38328" y="3328416"/>
            <a:ext cx="4005072" cy="109728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 definiert &amp; limitiert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Personaleinsatz begrenzt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Sachmittel geplant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4663440" y="2999232"/>
            <a:ext cx="4206240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663440" y="2999232"/>
            <a:ext cx="4206240" cy="292608"/>
          </a:xfrm>
          <a:prstGeom prst="rect">
            <a:avLst/>
          </a:prstGeom>
          <a:solidFill>
            <a:srgbClr val="4A148C"/>
          </a:solidFill>
          <a:ln w="12700">
            <a:solidFill>
              <a:srgbClr val="4A148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754880" y="3035808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Projektorganisation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773168" y="3328416"/>
            <a:ext cx="4005072" cy="109728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Eigene Teamstruktur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Abteilungsübergreifend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als zentrale Rolle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Projektphasen – Von der Idee bis zum Abschluss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Projektphasen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4 von 24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169164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795528"/>
            <a:ext cx="169164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832104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Initiierung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" y="1124712"/>
            <a:ext cx="1490472" cy="322783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Projektziel &amp; Machbarkeit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 identifizieren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Projektauftrag erstellen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Lastenheft (vom AG)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1965960" y="795528"/>
            <a:ext cx="169164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965960" y="795528"/>
            <a:ext cx="16916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057400" y="832104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Planung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2075688" y="1124712"/>
            <a:ext cx="1490472" cy="322783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PSP, Gantt, Netzplan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 &amp; Ressourcen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Risikoanalyse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Pflichtenheft (vom AN)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703320" y="795528"/>
            <a:ext cx="169164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703320" y="795528"/>
            <a:ext cx="1691640" cy="29260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794760" y="832104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Durchführung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813048" y="1124712"/>
            <a:ext cx="1490472" cy="322783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Arbeitspakete bearbeiten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Fortschritt überwachen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Meilensteine prüfen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Statusberichte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440680" y="795528"/>
            <a:ext cx="169164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440680" y="795528"/>
            <a:ext cx="1691640" cy="292608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532120" y="832104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Überwachung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5550408" y="1124712"/>
            <a:ext cx="1490472" cy="322783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Soll-Ist-Vergleich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Eskalation bei Abw.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Qualitätssicherung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Projektcontrolling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7178040" y="795528"/>
            <a:ext cx="169164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178040" y="795528"/>
            <a:ext cx="1691640" cy="292608"/>
          </a:xfrm>
          <a:prstGeom prst="rect">
            <a:avLst/>
          </a:prstGeom>
          <a:solidFill>
            <a:srgbClr val="4A148C"/>
          </a:solidFill>
          <a:ln w="12700">
            <a:solidFill>
              <a:srgbClr val="4A148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269480" y="832104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Abschluss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287768" y="1124712"/>
            <a:ext cx="1490472" cy="322783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Abnahme durch AG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Lessons Learned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Dokumentation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Ressourcen freigeben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274320" y="4480560"/>
            <a:ext cx="8595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Phasen können sich überlappen – Planung und Steuerung laufen parallel zur Durchführung.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Lastenheft &amp; Pflichtenheft – Was &amp; Wie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Lastenheft / Pflichtenheft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5 von 24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4160520" cy="3246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795528"/>
            <a:ext cx="416052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832104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Lastenheft (vom Auftraggeber)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" y="1124712"/>
            <a:ext cx="3959352" cy="286207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Beschreibt WAS geliefert werden soll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Erstellt vom Auftraggeber (AG)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Grundlage für Ausschreibung &amp; Vertrag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Enthält: Anforderungen, Rahmenbedingungen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Qualitätsanforderungen und Funktionen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IHK: AG = Kunde schreibt das Lastenheft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663440" y="795528"/>
            <a:ext cx="4160520" cy="3246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663440" y="795528"/>
            <a:ext cx="416052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54880" y="832104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Pflichtenheft (vom Auftragnehmer)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73168" y="1124712"/>
            <a:ext cx="3959352" cy="286207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Beschreibt WIE Anforderungen umgesetzt werden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Erstellt vom Auftragnehmer (AN)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Verbindliche technische Spezifikation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Enthält: Architektur, Schnittstellen, Daten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Basis für Entwicklung und Abnahme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IHK: AN = Dienstleister schreibt Pflichtenheft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274320" y="4133088"/>
            <a:ext cx="8595360" cy="384048"/>
          </a:xfrm>
          <a:prstGeom prst="rect">
            <a:avLst/>
          </a:prstGeom>
          <a:solidFill>
            <a:srgbClr val="0066AA"/>
          </a:solidFill>
          <a:ln/>
        </p:spPr>
        <p:txBody>
          <a:bodyPr wrap="square" lIns="88900" tIns="88900" rIns="88900" bIns="8890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Merksatz: Lastenheft = WAS (Auftraggeber wünscht) → Pflichtenheft = WIE (Auftragnehmer umsetzt)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6002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Projektstrukturplan &amp; Gantt-Diagramm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26060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Strukturieren – Planen – Visualisieren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PSP &amp; Gantt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6 von 24  |  31.03.2026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Projektstrukturplan (PSP) – Strukturierung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PSP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7 von 24  |  31.03.2026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795528"/>
            <a:ext cx="8412480" cy="347472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88900" tIns="88900" rIns="88900" bIns="8890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PSP gliedert das Projekt vollständig in überschaubare Arbeitspakete (AP) – die Basis jeder Projektplanung.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657600" y="1243584"/>
            <a:ext cx="1828800" cy="47548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0" y="1243584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SoftNord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572000" y="1719072"/>
            <a:ext cx="0" cy="0"/>
          </a:xfrm>
          <a:prstGeom prst="line">
            <a:avLst/>
          </a:prstGeom>
          <a:noFill/>
          <a:ln w="19050">
            <a:solidFill>
              <a:srgbClr val="0066A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23544" y="1719072"/>
            <a:ext cx="6217920" cy="0"/>
          </a:xfrm>
          <a:prstGeom prst="line">
            <a:avLst/>
          </a:prstGeom>
          <a:noFill/>
          <a:ln w="19050">
            <a:solidFill>
              <a:srgbClr val="0066A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23544" y="1719072"/>
            <a:ext cx="0" cy="274320"/>
          </a:xfrm>
          <a:prstGeom prst="line">
            <a:avLst/>
          </a:prstGeom>
          <a:noFill/>
          <a:ln w="19050">
            <a:solidFill>
              <a:srgbClr val="0066A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28600" y="1993392"/>
            <a:ext cx="1389888" cy="402336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28600" y="1993392"/>
            <a:ext cx="1389888" cy="4023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Initiierung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478024" y="1719072"/>
            <a:ext cx="0" cy="274320"/>
          </a:xfrm>
          <a:prstGeom prst="line">
            <a:avLst/>
          </a:prstGeom>
          <a:noFill/>
          <a:ln w="19050">
            <a:solidFill>
              <a:srgbClr val="0066A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783080" y="1993392"/>
            <a:ext cx="1389888" cy="402336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783080" y="1993392"/>
            <a:ext cx="1389888" cy="4023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Planung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032504" y="1719072"/>
            <a:ext cx="0" cy="274320"/>
          </a:xfrm>
          <a:prstGeom prst="line">
            <a:avLst/>
          </a:prstGeom>
          <a:noFill/>
          <a:ln w="19050">
            <a:solidFill>
              <a:srgbClr val="0066A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337560" y="1993392"/>
            <a:ext cx="1389888" cy="402336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337560" y="1993392"/>
            <a:ext cx="1389888" cy="4023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Entwicklung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5586984" y="1719072"/>
            <a:ext cx="0" cy="274320"/>
          </a:xfrm>
          <a:prstGeom prst="line">
            <a:avLst/>
          </a:prstGeom>
          <a:noFill/>
          <a:ln w="19050">
            <a:solidFill>
              <a:srgbClr val="0066A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892040" y="1993392"/>
            <a:ext cx="1389888" cy="402336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892040" y="1993392"/>
            <a:ext cx="1389888" cy="4023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Test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7141464" y="1719072"/>
            <a:ext cx="0" cy="274320"/>
          </a:xfrm>
          <a:prstGeom prst="line">
            <a:avLst/>
          </a:prstGeom>
          <a:noFill/>
          <a:ln w="19050">
            <a:solidFill>
              <a:srgbClr val="0066A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446520" y="1993392"/>
            <a:ext cx="1389888" cy="402336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446520" y="1993392"/>
            <a:ext cx="1389888" cy="4023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Abschluss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4032504" y="2395728"/>
            <a:ext cx="0" cy="0"/>
          </a:xfrm>
          <a:prstGeom prst="line">
            <a:avLst/>
          </a:prstGeom>
          <a:noFill/>
          <a:ln w="19050">
            <a:solidFill>
              <a:srgbClr val="1565C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68980" y="2395728"/>
            <a:ext cx="2651760" cy="0"/>
          </a:xfrm>
          <a:prstGeom prst="line">
            <a:avLst/>
          </a:prstGeom>
          <a:noFill/>
          <a:ln w="19050">
            <a:solidFill>
              <a:srgbClr val="1565C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268980" y="2395728"/>
            <a:ext cx="0" cy="256032"/>
          </a:xfrm>
          <a:prstGeom prst="line">
            <a:avLst/>
          </a:prstGeom>
          <a:noFill/>
          <a:ln w="19050">
            <a:solidFill>
              <a:srgbClr val="1565C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651760" y="2651760"/>
            <a:ext cx="1234440" cy="38404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2651760" y="2651760"/>
            <a:ext cx="1234440" cy="38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 Datenbank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4594860" y="2395728"/>
            <a:ext cx="0" cy="256032"/>
          </a:xfrm>
          <a:prstGeom prst="line">
            <a:avLst/>
          </a:prstGeom>
          <a:noFill/>
          <a:ln w="19050">
            <a:solidFill>
              <a:srgbClr val="1565C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977640" y="2651760"/>
            <a:ext cx="1234440" cy="38404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977640" y="2651760"/>
            <a:ext cx="1234440" cy="38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 Backend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5920740" y="2395728"/>
            <a:ext cx="0" cy="256032"/>
          </a:xfrm>
          <a:prstGeom prst="line">
            <a:avLst/>
          </a:prstGeom>
          <a:noFill/>
          <a:ln w="19050">
            <a:solidFill>
              <a:srgbClr val="1565C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303520" y="2651760"/>
            <a:ext cx="1234440" cy="38404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303520" y="2651760"/>
            <a:ext cx="1234440" cy="38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 Frontend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228600" y="3218688"/>
            <a:ext cx="868680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28600" y="3218688"/>
            <a:ext cx="8686800" cy="292608"/>
          </a:xfrm>
          <a:prstGeom prst="rect">
            <a:avLst/>
          </a:prstGeom>
          <a:solidFill>
            <a:srgbClr val="006064"/>
          </a:solidFill>
          <a:ln w="12700">
            <a:solidFill>
              <a:srgbClr val="006064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20040" y="3255264"/>
            <a:ext cx="8503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Regeln für den PSP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338328" y="3547872"/>
            <a:ext cx="8485632" cy="80467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100%-Regel: Der PSP muss alle Leistungen des Projekts vollständig abbilden (keine Lücken!)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Arbeitspaket (AP): kleinste Einheit – zuweisbar, schätzbar, kontrollierbar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Nummerierung: 1, 1.1, 1.1.1 usw. | Gliederung: objektorientiert, funktionsorientiert oder phasenorientiert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Gantt-Diagramm – Terminplanung &amp; Abhängigkeiten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Gantt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8 von 24  |  31.03.2026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795528"/>
            <a:ext cx="8412480" cy="329184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76200" tIns="76200" rIns="76200" bIns="7620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Vorgänge als Balken auf AT-Zeitachse (0–18). Abhängigkeiten zeigen Vorgänger-Nachfolger-Beziehungen.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212848" y="1225296"/>
            <a:ext cx="1124712" cy="27432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212848" y="1225296"/>
            <a:ext cx="11247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AT0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3337560" y="1225296"/>
            <a:ext cx="1124712" cy="274320"/>
          </a:xfrm>
          <a:prstGeom prst="rect">
            <a:avLst/>
          </a:prstGeom>
          <a:solidFill>
            <a:srgbClr val="003B75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337560" y="1225296"/>
            <a:ext cx="11247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AT3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4462272" y="1225296"/>
            <a:ext cx="1124712" cy="27432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462272" y="1225296"/>
            <a:ext cx="11247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AT6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5586984" y="1225296"/>
            <a:ext cx="1124712" cy="274320"/>
          </a:xfrm>
          <a:prstGeom prst="rect">
            <a:avLst/>
          </a:prstGeom>
          <a:solidFill>
            <a:srgbClr val="003B75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586984" y="1225296"/>
            <a:ext cx="11247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AT9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6711696" y="1225296"/>
            <a:ext cx="1124712" cy="27432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711696" y="1225296"/>
            <a:ext cx="11247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AT12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7836408" y="1225296"/>
            <a:ext cx="1124712" cy="274320"/>
          </a:xfrm>
          <a:prstGeom prst="rect">
            <a:avLst/>
          </a:prstGeom>
          <a:solidFill>
            <a:srgbClr val="003B75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836408" y="1225296"/>
            <a:ext cx="11247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AT15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8961120" y="1225296"/>
            <a:ext cx="1124712" cy="27432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961120" y="1225296"/>
            <a:ext cx="11247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AT18</a:t>
            </a:r>
            <a:endParaRPr lang="en-US" sz="800" dirty="0"/>
          </a:p>
        </p:txBody>
      </p:sp>
      <p:sp>
        <p:nvSpPr>
          <p:cNvPr id="23" name="Shape 21"/>
          <p:cNvSpPr/>
          <p:nvPr/>
        </p:nvSpPr>
        <p:spPr>
          <a:xfrm>
            <a:off x="182880" y="1499616"/>
            <a:ext cx="1984248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201168" y="1536192"/>
            <a:ext cx="19385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 Anforderungsanalyse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2212848" y="149961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337560" y="149961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462272" y="149961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586984" y="149961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711696" y="149961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836408" y="149961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961120" y="149961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240280" y="1554480"/>
            <a:ext cx="1069848" cy="256032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2240280" y="1554480"/>
            <a:ext cx="1069848" cy="256032"/>
          </a:xfrm>
          <a:prstGeom prst="rect">
            <a:avLst/>
          </a:prstGeom>
          <a:solidFill>
            <a:srgbClr val="FFFFFF">
              <a:alpha val="0"/>
            </a:srgbClr>
          </a:solidFill>
          <a:ln w="22860">
            <a:solidFill>
              <a:srgbClr val="B71C1C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2240280" y="1554480"/>
            <a:ext cx="10698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3AT</a:t>
            </a:r>
            <a:endParaRPr lang="en-US" sz="800" dirty="0"/>
          </a:p>
        </p:txBody>
      </p:sp>
      <p:sp>
        <p:nvSpPr>
          <p:cNvPr id="35" name="Shape 33"/>
          <p:cNvSpPr/>
          <p:nvPr/>
        </p:nvSpPr>
        <p:spPr>
          <a:xfrm>
            <a:off x="182880" y="1865376"/>
            <a:ext cx="1984248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201168" y="1901952"/>
            <a:ext cx="19385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B: Systemdesign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2212848" y="186537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337560" y="186537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4462272" y="186537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586984" y="186537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711696" y="186537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7836408" y="186537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8961120" y="186537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364992" y="1920240"/>
            <a:ext cx="1444752" cy="256032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364992" y="1920240"/>
            <a:ext cx="1444752" cy="256032"/>
          </a:xfrm>
          <a:prstGeom prst="rect">
            <a:avLst/>
          </a:prstGeom>
          <a:solidFill>
            <a:srgbClr val="FFFFFF">
              <a:alpha val="0"/>
            </a:srgbClr>
          </a:solidFill>
          <a:ln w="22860">
            <a:solidFill>
              <a:srgbClr val="B71C1C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3364992" y="1920240"/>
            <a:ext cx="14447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4AT</a:t>
            </a:r>
            <a:endParaRPr lang="en-US" sz="800" dirty="0"/>
          </a:p>
        </p:txBody>
      </p:sp>
      <p:sp>
        <p:nvSpPr>
          <p:cNvPr id="47" name="Shape 45"/>
          <p:cNvSpPr/>
          <p:nvPr/>
        </p:nvSpPr>
        <p:spPr>
          <a:xfrm>
            <a:off x="182880" y="2231136"/>
            <a:ext cx="1984248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201168" y="2267712"/>
            <a:ext cx="19385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C: Datenbankdesign</a:t>
            </a:r>
            <a:endParaRPr lang="en-US" sz="900" dirty="0"/>
          </a:p>
        </p:txBody>
      </p:sp>
      <p:sp>
        <p:nvSpPr>
          <p:cNvPr id="49" name="Shape 47"/>
          <p:cNvSpPr/>
          <p:nvPr/>
        </p:nvSpPr>
        <p:spPr>
          <a:xfrm>
            <a:off x="2212848" y="223113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337560" y="223113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4462272" y="223113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5586984" y="223113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6711696" y="223113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7836408" y="223113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8961120" y="223113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3364992" y="2286000"/>
            <a:ext cx="694944" cy="256032"/>
          </a:xfrm>
          <a:prstGeom prst="rect">
            <a:avLst/>
          </a:prstGeom>
          <a:solidFill>
            <a:srgbClr val="5C6BC0"/>
          </a:solidFill>
          <a:ln w="12700">
            <a:solidFill>
              <a:srgbClr val="5C6BC0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364992" y="2286000"/>
            <a:ext cx="6949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2AT</a:t>
            </a:r>
            <a:endParaRPr lang="en-US" sz="800" dirty="0"/>
          </a:p>
        </p:txBody>
      </p:sp>
      <p:sp>
        <p:nvSpPr>
          <p:cNvPr id="58" name="Shape 56"/>
          <p:cNvSpPr/>
          <p:nvPr/>
        </p:nvSpPr>
        <p:spPr>
          <a:xfrm>
            <a:off x="182880" y="2596896"/>
            <a:ext cx="1984248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01168" y="2633472"/>
            <a:ext cx="19385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D: Frontend-Entw.</a:t>
            </a:r>
            <a:endParaRPr lang="en-US" sz="900" dirty="0"/>
          </a:p>
        </p:txBody>
      </p:sp>
      <p:sp>
        <p:nvSpPr>
          <p:cNvPr id="60" name="Shape 58"/>
          <p:cNvSpPr/>
          <p:nvPr/>
        </p:nvSpPr>
        <p:spPr>
          <a:xfrm>
            <a:off x="2212848" y="259689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3337560" y="259689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4462272" y="259689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5586984" y="259689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6711696" y="259689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7836408" y="259689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8961120" y="259689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4864608" y="2651760"/>
            <a:ext cx="1819656" cy="256032"/>
          </a:xfrm>
          <a:prstGeom prst="rect">
            <a:avLst/>
          </a:prstGeom>
          <a:solidFill>
            <a:srgbClr val="5C6BC0"/>
          </a:solidFill>
          <a:ln w="12700">
            <a:solidFill>
              <a:srgbClr val="5C6BC0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4864608" y="2651760"/>
            <a:ext cx="18196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5AT</a:t>
            </a:r>
            <a:endParaRPr lang="en-US" sz="800" dirty="0"/>
          </a:p>
        </p:txBody>
      </p:sp>
      <p:sp>
        <p:nvSpPr>
          <p:cNvPr id="69" name="Shape 67"/>
          <p:cNvSpPr/>
          <p:nvPr/>
        </p:nvSpPr>
        <p:spPr>
          <a:xfrm>
            <a:off x="182880" y="2962656"/>
            <a:ext cx="1984248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201168" y="2999232"/>
            <a:ext cx="19385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E: Backend-Entw.</a:t>
            </a:r>
            <a:endParaRPr lang="en-US" sz="900" dirty="0"/>
          </a:p>
        </p:txBody>
      </p:sp>
      <p:sp>
        <p:nvSpPr>
          <p:cNvPr id="71" name="Shape 69"/>
          <p:cNvSpPr/>
          <p:nvPr/>
        </p:nvSpPr>
        <p:spPr>
          <a:xfrm>
            <a:off x="2212848" y="296265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3337560" y="296265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4462272" y="296265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5586984" y="296265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6711696" y="296265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7836408" y="296265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8961120" y="296265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4864608" y="3017520"/>
            <a:ext cx="2194560" cy="256032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4864608" y="3017520"/>
            <a:ext cx="2194560" cy="256032"/>
          </a:xfrm>
          <a:prstGeom prst="rect">
            <a:avLst/>
          </a:prstGeom>
          <a:solidFill>
            <a:srgbClr val="FFFFFF">
              <a:alpha val="0"/>
            </a:srgbClr>
          </a:solidFill>
          <a:ln w="22860">
            <a:solidFill>
              <a:srgbClr val="B71C1C"/>
            </a:solidFill>
            <a:prstDash val="solid"/>
          </a:ln>
        </p:spPr>
      </p:sp>
      <p:sp>
        <p:nvSpPr>
          <p:cNvPr id="80" name="Text 78"/>
          <p:cNvSpPr/>
          <p:nvPr/>
        </p:nvSpPr>
        <p:spPr>
          <a:xfrm>
            <a:off x="4864608" y="301752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6AT</a:t>
            </a:r>
            <a:endParaRPr lang="en-US" sz="800" dirty="0"/>
          </a:p>
        </p:txBody>
      </p:sp>
      <p:sp>
        <p:nvSpPr>
          <p:cNvPr id="81" name="Shape 79"/>
          <p:cNvSpPr/>
          <p:nvPr/>
        </p:nvSpPr>
        <p:spPr>
          <a:xfrm>
            <a:off x="182880" y="3328416"/>
            <a:ext cx="1984248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82" name="Text 80"/>
          <p:cNvSpPr/>
          <p:nvPr/>
        </p:nvSpPr>
        <p:spPr>
          <a:xfrm>
            <a:off x="201168" y="3364992"/>
            <a:ext cx="19385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F: Integration &amp; Test</a:t>
            </a:r>
            <a:endParaRPr lang="en-US" sz="900" dirty="0"/>
          </a:p>
        </p:txBody>
      </p:sp>
      <p:sp>
        <p:nvSpPr>
          <p:cNvPr id="83" name="Shape 81"/>
          <p:cNvSpPr/>
          <p:nvPr/>
        </p:nvSpPr>
        <p:spPr>
          <a:xfrm>
            <a:off x="2212848" y="332841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3337560" y="332841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4462272" y="332841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5586984" y="332841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6711696" y="332841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7836408" y="332841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8961120" y="332841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7114032" y="3383280"/>
            <a:ext cx="1069848" cy="256032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7114032" y="3383280"/>
            <a:ext cx="1069848" cy="256032"/>
          </a:xfrm>
          <a:prstGeom prst="rect">
            <a:avLst/>
          </a:prstGeom>
          <a:solidFill>
            <a:srgbClr val="FFFFFF">
              <a:alpha val="0"/>
            </a:srgbClr>
          </a:solidFill>
          <a:ln w="22860">
            <a:solidFill>
              <a:srgbClr val="B71C1C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7114032" y="3383280"/>
            <a:ext cx="10698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3AT</a:t>
            </a:r>
            <a:endParaRPr lang="en-US" sz="800" dirty="0"/>
          </a:p>
        </p:txBody>
      </p:sp>
      <p:sp>
        <p:nvSpPr>
          <p:cNvPr id="93" name="Shape 91"/>
          <p:cNvSpPr/>
          <p:nvPr/>
        </p:nvSpPr>
        <p:spPr>
          <a:xfrm>
            <a:off x="182880" y="3694176"/>
            <a:ext cx="1984248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4" name="Text 92"/>
          <p:cNvSpPr/>
          <p:nvPr/>
        </p:nvSpPr>
        <p:spPr>
          <a:xfrm>
            <a:off x="201168" y="3730752"/>
            <a:ext cx="19385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G: Deployment</a:t>
            </a:r>
            <a:endParaRPr lang="en-US" sz="900" dirty="0"/>
          </a:p>
        </p:txBody>
      </p:sp>
      <p:sp>
        <p:nvSpPr>
          <p:cNvPr id="95" name="Shape 93"/>
          <p:cNvSpPr/>
          <p:nvPr/>
        </p:nvSpPr>
        <p:spPr>
          <a:xfrm>
            <a:off x="2212848" y="369417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3337560" y="369417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4462272" y="369417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5586984" y="369417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6711696" y="369417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7836408" y="369417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8961120" y="369417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8238744" y="3749040"/>
            <a:ext cx="694944" cy="256032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8238744" y="3749040"/>
            <a:ext cx="694944" cy="256032"/>
          </a:xfrm>
          <a:prstGeom prst="rect">
            <a:avLst/>
          </a:prstGeom>
          <a:solidFill>
            <a:srgbClr val="FFFFFF">
              <a:alpha val="0"/>
            </a:srgbClr>
          </a:solidFill>
          <a:ln w="22860">
            <a:solidFill>
              <a:srgbClr val="B71C1C"/>
            </a:solidFill>
            <a:prstDash val="solid"/>
          </a:ln>
        </p:spPr>
      </p:sp>
      <p:sp>
        <p:nvSpPr>
          <p:cNvPr id="104" name="Text 102"/>
          <p:cNvSpPr/>
          <p:nvPr/>
        </p:nvSpPr>
        <p:spPr>
          <a:xfrm>
            <a:off x="8238744" y="3749040"/>
            <a:ext cx="6949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2AT</a:t>
            </a:r>
            <a:endParaRPr lang="en-US" sz="800" dirty="0"/>
          </a:p>
        </p:txBody>
      </p:sp>
      <p:sp>
        <p:nvSpPr>
          <p:cNvPr id="105" name="Shape 103"/>
          <p:cNvSpPr/>
          <p:nvPr/>
        </p:nvSpPr>
        <p:spPr>
          <a:xfrm>
            <a:off x="3310128" y="1682496"/>
            <a:ext cx="64008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3355848" y="1682496"/>
            <a:ext cx="0" cy="36576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3355848" y="2048256"/>
            <a:ext cx="9144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08" name="Text 106"/>
          <p:cNvSpPr/>
          <p:nvPr/>
        </p:nvSpPr>
        <p:spPr>
          <a:xfrm>
            <a:off x="3246120" y="1938528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4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09" name="Shape 107"/>
          <p:cNvSpPr/>
          <p:nvPr/>
        </p:nvSpPr>
        <p:spPr>
          <a:xfrm>
            <a:off x="3310128" y="1682496"/>
            <a:ext cx="64008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3355848" y="1682496"/>
            <a:ext cx="0" cy="73152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>
            <a:off x="3355848" y="2414016"/>
            <a:ext cx="9144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12" name="Text 110"/>
          <p:cNvSpPr/>
          <p:nvPr/>
        </p:nvSpPr>
        <p:spPr>
          <a:xfrm>
            <a:off x="3246120" y="2304288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4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13" name="Shape 111"/>
          <p:cNvSpPr/>
          <p:nvPr/>
        </p:nvSpPr>
        <p:spPr>
          <a:xfrm>
            <a:off x="4809744" y="2048256"/>
            <a:ext cx="64008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14" name="Shape 112"/>
          <p:cNvSpPr/>
          <p:nvPr/>
        </p:nvSpPr>
        <p:spPr>
          <a:xfrm>
            <a:off x="4855464" y="2048256"/>
            <a:ext cx="0" cy="73152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15" name="Shape 113"/>
          <p:cNvSpPr/>
          <p:nvPr/>
        </p:nvSpPr>
        <p:spPr>
          <a:xfrm>
            <a:off x="4855464" y="2779776"/>
            <a:ext cx="9144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16" name="Text 114"/>
          <p:cNvSpPr/>
          <p:nvPr/>
        </p:nvSpPr>
        <p:spPr>
          <a:xfrm>
            <a:off x="4745736" y="2670048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4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17" name="Shape 115"/>
          <p:cNvSpPr/>
          <p:nvPr/>
        </p:nvSpPr>
        <p:spPr>
          <a:xfrm>
            <a:off x="4809744" y="2048256"/>
            <a:ext cx="64008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18" name="Shape 116"/>
          <p:cNvSpPr/>
          <p:nvPr/>
        </p:nvSpPr>
        <p:spPr>
          <a:xfrm>
            <a:off x="4855464" y="2048256"/>
            <a:ext cx="0" cy="109728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19" name="Shape 117"/>
          <p:cNvSpPr/>
          <p:nvPr/>
        </p:nvSpPr>
        <p:spPr>
          <a:xfrm>
            <a:off x="4855464" y="3145536"/>
            <a:ext cx="9144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20" name="Text 118"/>
          <p:cNvSpPr/>
          <p:nvPr/>
        </p:nvSpPr>
        <p:spPr>
          <a:xfrm>
            <a:off x="4745736" y="3035808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4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21" name="Shape 119"/>
          <p:cNvSpPr/>
          <p:nvPr/>
        </p:nvSpPr>
        <p:spPr>
          <a:xfrm>
            <a:off x="4059936" y="2414016"/>
            <a:ext cx="64008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22" name="Shape 120"/>
          <p:cNvSpPr/>
          <p:nvPr/>
        </p:nvSpPr>
        <p:spPr>
          <a:xfrm>
            <a:off x="4105656" y="2414016"/>
            <a:ext cx="0" cy="73152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23" name="Shape 121"/>
          <p:cNvSpPr/>
          <p:nvPr/>
        </p:nvSpPr>
        <p:spPr>
          <a:xfrm>
            <a:off x="4105656" y="3145536"/>
            <a:ext cx="758952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24" name="Text 122"/>
          <p:cNvSpPr/>
          <p:nvPr/>
        </p:nvSpPr>
        <p:spPr>
          <a:xfrm>
            <a:off x="4745736" y="3035808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4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25" name="Shape 123"/>
          <p:cNvSpPr/>
          <p:nvPr/>
        </p:nvSpPr>
        <p:spPr>
          <a:xfrm>
            <a:off x="6684264" y="2779776"/>
            <a:ext cx="64008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26" name="Shape 124"/>
          <p:cNvSpPr/>
          <p:nvPr/>
        </p:nvSpPr>
        <p:spPr>
          <a:xfrm>
            <a:off x="6729984" y="2779776"/>
            <a:ext cx="0" cy="73152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27" name="Shape 125"/>
          <p:cNvSpPr/>
          <p:nvPr/>
        </p:nvSpPr>
        <p:spPr>
          <a:xfrm>
            <a:off x="6729984" y="3511296"/>
            <a:ext cx="384048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28" name="Text 126"/>
          <p:cNvSpPr/>
          <p:nvPr/>
        </p:nvSpPr>
        <p:spPr>
          <a:xfrm>
            <a:off x="6995160" y="3401568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4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29" name="Shape 127"/>
          <p:cNvSpPr/>
          <p:nvPr/>
        </p:nvSpPr>
        <p:spPr>
          <a:xfrm>
            <a:off x="7059168" y="3145536"/>
            <a:ext cx="64008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30" name="Shape 128"/>
          <p:cNvSpPr/>
          <p:nvPr/>
        </p:nvSpPr>
        <p:spPr>
          <a:xfrm>
            <a:off x="7104888" y="3145536"/>
            <a:ext cx="0" cy="36576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31" name="Shape 129"/>
          <p:cNvSpPr/>
          <p:nvPr/>
        </p:nvSpPr>
        <p:spPr>
          <a:xfrm>
            <a:off x="7104888" y="3511296"/>
            <a:ext cx="9144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32" name="Text 130"/>
          <p:cNvSpPr/>
          <p:nvPr/>
        </p:nvSpPr>
        <p:spPr>
          <a:xfrm>
            <a:off x="6995160" y="3401568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4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33" name="Shape 131"/>
          <p:cNvSpPr/>
          <p:nvPr/>
        </p:nvSpPr>
        <p:spPr>
          <a:xfrm>
            <a:off x="8183880" y="3511296"/>
            <a:ext cx="64008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34" name="Shape 132"/>
          <p:cNvSpPr/>
          <p:nvPr/>
        </p:nvSpPr>
        <p:spPr>
          <a:xfrm>
            <a:off x="8229600" y="3511296"/>
            <a:ext cx="0" cy="36576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35" name="Shape 133"/>
          <p:cNvSpPr/>
          <p:nvPr/>
        </p:nvSpPr>
        <p:spPr>
          <a:xfrm>
            <a:off x="8229600" y="3877056"/>
            <a:ext cx="9144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36" name="Text 134"/>
          <p:cNvSpPr/>
          <p:nvPr/>
        </p:nvSpPr>
        <p:spPr>
          <a:xfrm>
            <a:off x="8119872" y="3767328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4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37" name="Text 135"/>
          <p:cNvSpPr/>
          <p:nvPr/>
        </p:nvSpPr>
        <p:spPr>
          <a:xfrm>
            <a:off x="8961120" y="37398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F9A8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</a:t>
            </a:r>
            <a:endParaRPr lang="en-US" sz="1600" dirty="0"/>
          </a:p>
        </p:txBody>
      </p:sp>
      <p:sp>
        <p:nvSpPr>
          <p:cNvPr id="138" name="Shape 136"/>
          <p:cNvSpPr/>
          <p:nvPr/>
        </p:nvSpPr>
        <p:spPr>
          <a:xfrm>
            <a:off x="228600" y="4206240"/>
            <a:ext cx="256032" cy="1463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39" name="Text 137"/>
          <p:cNvSpPr/>
          <p:nvPr/>
        </p:nvSpPr>
        <p:spPr>
          <a:xfrm>
            <a:off x="539496" y="4151376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Kritischer Pfad</a:t>
            </a:r>
            <a:endParaRPr lang="en-US" sz="900" dirty="0"/>
          </a:p>
        </p:txBody>
      </p:sp>
      <p:sp>
        <p:nvSpPr>
          <p:cNvPr id="140" name="Shape 138"/>
          <p:cNvSpPr/>
          <p:nvPr/>
        </p:nvSpPr>
        <p:spPr>
          <a:xfrm>
            <a:off x="2404872" y="4206240"/>
            <a:ext cx="256032" cy="146304"/>
          </a:xfrm>
          <a:prstGeom prst="rect">
            <a:avLst/>
          </a:prstGeom>
          <a:solidFill>
            <a:srgbClr val="5C6BC0"/>
          </a:solidFill>
          <a:ln w="12700">
            <a:solidFill>
              <a:srgbClr val="5C6BC0"/>
            </a:solidFill>
            <a:prstDash val="solid"/>
          </a:ln>
        </p:spPr>
      </p:sp>
      <p:sp>
        <p:nvSpPr>
          <p:cNvPr id="141" name="Text 139"/>
          <p:cNvSpPr/>
          <p:nvPr/>
        </p:nvSpPr>
        <p:spPr>
          <a:xfrm>
            <a:off x="2715768" y="4151376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Nicht-kritische Vorgänge</a:t>
            </a:r>
            <a:endParaRPr lang="en-US" sz="900" dirty="0"/>
          </a:p>
        </p:txBody>
      </p:sp>
      <p:sp>
        <p:nvSpPr>
          <p:cNvPr id="142" name="Shape 140"/>
          <p:cNvSpPr/>
          <p:nvPr/>
        </p:nvSpPr>
        <p:spPr>
          <a:xfrm>
            <a:off x="4581144" y="4206240"/>
            <a:ext cx="256032" cy="146304"/>
          </a:xfrm>
          <a:prstGeom prst="rect">
            <a:avLst/>
          </a:prstGeom>
          <a:solidFill>
            <a:srgbClr val="004488"/>
          </a:solidFill>
          <a:ln w="12700">
            <a:solidFill>
              <a:srgbClr val="004488"/>
            </a:solidFill>
            <a:prstDash val="solid"/>
          </a:ln>
        </p:spPr>
      </p:sp>
      <p:sp>
        <p:nvSpPr>
          <p:cNvPr id="143" name="Text 141"/>
          <p:cNvSpPr/>
          <p:nvPr/>
        </p:nvSpPr>
        <p:spPr>
          <a:xfrm>
            <a:off x="4892040" y="4151376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Abhängigkeit (Ende→Anfang)</a:t>
            </a:r>
            <a:endParaRPr lang="en-US" sz="900" dirty="0"/>
          </a:p>
        </p:txBody>
      </p:sp>
      <p:sp>
        <p:nvSpPr>
          <p:cNvPr id="144" name="Text 142"/>
          <p:cNvSpPr/>
          <p:nvPr/>
        </p:nvSpPr>
        <p:spPr>
          <a:xfrm>
            <a:off x="6757416" y="415137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Meilenstein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6002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Netzplan &amp; Kritischer Pfad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26060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Vorgangsknoten-Netzplan · IHK-Prüfungskernstoff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Netzplan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9 von 24  |  31.03.2026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Netzplan – VKN-Struktur &amp; vollständiges Beispiel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Netzplan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10 von 24  |  31.03.2026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795528"/>
            <a:ext cx="8412480" cy="329184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76200" tIns="76200" rIns="76200" bIns="7620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Links: Aufbau eines Vorgangsknotens. Rechts: vollständiger Netzplan SoftNord GmbH (7 Vorgänge).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82880" y="1225296"/>
            <a:ext cx="1005840" cy="384048"/>
          </a:xfrm>
          <a:prstGeom prst="rect">
            <a:avLst/>
          </a:prstGeom>
          <a:solidFill>
            <a:srgbClr val="003366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82880" y="1225296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1188720" y="1225296"/>
            <a:ext cx="1005840" cy="384048"/>
          </a:xfrm>
          <a:prstGeom prst="rect">
            <a:avLst/>
          </a:prstGeom>
          <a:solidFill>
            <a:srgbClr val="0066AA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188720" y="1225296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194560" y="1225296"/>
            <a:ext cx="1005840" cy="384048"/>
          </a:xfrm>
          <a:prstGeom prst="rect">
            <a:avLst/>
          </a:prstGeom>
          <a:solidFill>
            <a:srgbClr val="003366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194560" y="1225296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FEZ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182880" y="1609344"/>
            <a:ext cx="1005840" cy="384048"/>
          </a:xfrm>
          <a:prstGeom prst="rect">
            <a:avLst/>
          </a:prstGeom>
          <a:solidFill>
            <a:srgbClr val="EEF5FB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82880" y="1609344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SAZ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1188720" y="1609344"/>
            <a:ext cx="1005840" cy="384048"/>
          </a:xfrm>
          <a:prstGeom prst="rect">
            <a:avLst/>
          </a:prstGeom>
          <a:solidFill>
            <a:srgbClr val="FFE082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188720" y="1609344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2194560" y="1609344"/>
            <a:ext cx="1005840" cy="384048"/>
          </a:xfrm>
          <a:prstGeom prst="rect">
            <a:avLst/>
          </a:prstGeom>
          <a:solidFill>
            <a:srgbClr val="EEF5FB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194560" y="1609344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SEZ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182880" y="1993392"/>
            <a:ext cx="3017520" cy="292608"/>
          </a:xfrm>
          <a:prstGeom prst="rect">
            <a:avLst/>
          </a:prstGeom>
          <a:solidFill>
            <a:srgbClr val="EEF5FB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82880" y="1993392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Vorgangsname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182880" y="2286000"/>
            <a:ext cx="3017520" cy="274320"/>
          </a:xfrm>
          <a:prstGeom prst="rect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82880" y="22860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FP = Freier Puffer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82880" y="2560320"/>
            <a:ext cx="3017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 = SAZ − FAZ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82880" y="2798064"/>
            <a:ext cx="3017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FP = FAZ(Nf.) − FEZ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82880" y="3035808"/>
            <a:ext cx="3017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Krit. Pfad: GP = 0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3127248" y="2057400"/>
            <a:ext cx="896112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AAAAAA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127248" y="2057400"/>
            <a:ext cx="298704" cy="374904"/>
          </a:xfrm>
          <a:prstGeom prst="rect">
            <a:avLst/>
          </a:prstGeom>
          <a:solidFill>
            <a:srgbClr val="003366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127248" y="2057400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3425952" y="2057400"/>
            <a:ext cx="298704" cy="374904"/>
          </a:xfrm>
          <a:prstGeom prst="rect">
            <a:avLst/>
          </a:prstGeom>
          <a:solidFill>
            <a:srgbClr val="0066AA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3425952" y="2057400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3724656" y="2057400"/>
            <a:ext cx="298704" cy="374904"/>
          </a:xfrm>
          <a:prstGeom prst="rect">
            <a:avLst/>
          </a:prstGeom>
          <a:solidFill>
            <a:srgbClr val="003366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724656" y="2057400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3127248" y="2432304"/>
            <a:ext cx="298704" cy="374904"/>
          </a:xfrm>
          <a:prstGeom prst="rect">
            <a:avLst/>
          </a:prstGeom>
          <a:solidFill>
            <a:srgbClr val="EEF5FB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3127248" y="2432304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3425952" y="2432304"/>
            <a:ext cx="298704" cy="374904"/>
          </a:xfrm>
          <a:prstGeom prst="rect">
            <a:avLst/>
          </a:prstGeom>
          <a:solidFill>
            <a:srgbClr val="FFCDD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3425952" y="2432304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3724656" y="2432304"/>
            <a:ext cx="298704" cy="374904"/>
          </a:xfrm>
          <a:prstGeom prst="rect">
            <a:avLst/>
          </a:prstGeom>
          <a:solidFill>
            <a:srgbClr val="EEF5FB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3724656" y="2432304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3127248" y="2057400"/>
            <a:ext cx="50292" cy="7498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3127248" y="1883664"/>
            <a:ext cx="8961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4425696" y="1261872"/>
            <a:ext cx="896112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AAAAAA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4425696" y="1261872"/>
            <a:ext cx="298704" cy="374904"/>
          </a:xfrm>
          <a:prstGeom prst="rect">
            <a:avLst/>
          </a:prstGeom>
          <a:solidFill>
            <a:srgbClr val="003366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425696" y="1261872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46" name="Shape 44"/>
          <p:cNvSpPr/>
          <p:nvPr/>
        </p:nvSpPr>
        <p:spPr>
          <a:xfrm>
            <a:off x="4724400" y="1261872"/>
            <a:ext cx="298704" cy="374904"/>
          </a:xfrm>
          <a:prstGeom prst="rect">
            <a:avLst/>
          </a:prstGeom>
          <a:solidFill>
            <a:srgbClr val="0066AA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4724400" y="1261872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48" name="Shape 46"/>
          <p:cNvSpPr/>
          <p:nvPr/>
        </p:nvSpPr>
        <p:spPr>
          <a:xfrm>
            <a:off x="5023104" y="1261872"/>
            <a:ext cx="298704" cy="374904"/>
          </a:xfrm>
          <a:prstGeom prst="rect">
            <a:avLst/>
          </a:prstGeom>
          <a:solidFill>
            <a:srgbClr val="003366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5023104" y="1261872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4425696" y="1636776"/>
            <a:ext cx="298704" cy="374904"/>
          </a:xfrm>
          <a:prstGeom prst="rect">
            <a:avLst/>
          </a:prstGeom>
          <a:solidFill>
            <a:srgbClr val="EEF5FB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425696" y="1636776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52" name="Shape 50"/>
          <p:cNvSpPr/>
          <p:nvPr/>
        </p:nvSpPr>
        <p:spPr>
          <a:xfrm>
            <a:off x="4724400" y="1636776"/>
            <a:ext cx="298704" cy="374904"/>
          </a:xfrm>
          <a:prstGeom prst="rect">
            <a:avLst/>
          </a:prstGeom>
          <a:solidFill>
            <a:srgbClr val="FFCDD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4724400" y="1636776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54" name="Shape 52"/>
          <p:cNvSpPr/>
          <p:nvPr/>
        </p:nvSpPr>
        <p:spPr>
          <a:xfrm>
            <a:off x="5023104" y="1636776"/>
            <a:ext cx="298704" cy="374904"/>
          </a:xfrm>
          <a:prstGeom prst="rect">
            <a:avLst/>
          </a:prstGeom>
          <a:solidFill>
            <a:srgbClr val="EEF5FB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5023104" y="1636776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56" name="Shape 54"/>
          <p:cNvSpPr/>
          <p:nvPr/>
        </p:nvSpPr>
        <p:spPr>
          <a:xfrm>
            <a:off x="4425696" y="1261872"/>
            <a:ext cx="50292" cy="7498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4425696" y="1088136"/>
            <a:ext cx="8961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900" dirty="0"/>
          </a:p>
        </p:txBody>
      </p:sp>
      <p:sp>
        <p:nvSpPr>
          <p:cNvPr id="58" name="Shape 56"/>
          <p:cNvSpPr/>
          <p:nvPr/>
        </p:nvSpPr>
        <p:spPr>
          <a:xfrm>
            <a:off x="4425696" y="2852928"/>
            <a:ext cx="896112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AAAAAA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4425696" y="2852928"/>
            <a:ext cx="298704" cy="374904"/>
          </a:xfrm>
          <a:prstGeom prst="rect">
            <a:avLst/>
          </a:prstGeom>
          <a:solidFill>
            <a:srgbClr val="003366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4425696" y="2852928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61" name="Shape 59"/>
          <p:cNvSpPr/>
          <p:nvPr/>
        </p:nvSpPr>
        <p:spPr>
          <a:xfrm>
            <a:off x="4724400" y="2852928"/>
            <a:ext cx="298704" cy="374904"/>
          </a:xfrm>
          <a:prstGeom prst="rect">
            <a:avLst/>
          </a:prstGeom>
          <a:solidFill>
            <a:srgbClr val="0066AA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4724400" y="2852928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63" name="Shape 61"/>
          <p:cNvSpPr/>
          <p:nvPr/>
        </p:nvSpPr>
        <p:spPr>
          <a:xfrm>
            <a:off x="5023104" y="2852928"/>
            <a:ext cx="298704" cy="374904"/>
          </a:xfrm>
          <a:prstGeom prst="rect">
            <a:avLst/>
          </a:prstGeom>
          <a:solidFill>
            <a:srgbClr val="003366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5023104" y="2852928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65" name="Shape 63"/>
          <p:cNvSpPr/>
          <p:nvPr/>
        </p:nvSpPr>
        <p:spPr>
          <a:xfrm>
            <a:off x="4425696" y="3227832"/>
            <a:ext cx="298704" cy="374904"/>
          </a:xfrm>
          <a:prstGeom prst="rect">
            <a:avLst/>
          </a:prstGeom>
          <a:solidFill>
            <a:srgbClr val="EEF5FB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4425696" y="3227832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67" name="Shape 65"/>
          <p:cNvSpPr/>
          <p:nvPr/>
        </p:nvSpPr>
        <p:spPr>
          <a:xfrm>
            <a:off x="4724400" y="3227832"/>
            <a:ext cx="298704" cy="374904"/>
          </a:xfrm>
          <a:prstGeom prst="rect">
            <a:avLst/>
          </a:prstGeom>
          <a:solidFill>
            <a:srgbClr val="EEF5FB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4724400" y="3227832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69" name="Shape 67"/>
          <p:cNvSpPr/>
          <p:nvPr/>
        </p:nvSpPr>
        <p:spPr>
          <a:xfrm>
            <a:off x="5023104" y="3227832"/>
            <a:ext cx="298704" cy="374904"/>
          </a:xfrm>
          <a:prstGeom prst="rect">
            <a:avLst/>
          </a:prstGeom>
          <a:solidFill>
            <a:srgbClr val="EEF5FB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5023104" y="3227832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71" name="Text 69"/>
          <p:cNvSpPr/>
          <p:nvPr/>
        </p:nvSpPr>
        <p:spPr>
          <a:xfrm>
            <a:off x="4425696" y="2679192"/>
            <a:ext cx="8961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900" dirty="0"/>
          </a:p>
        </p:txBody>
      </p:sp>
      <p:sp>
        <p:nvSpPr>
          <p:cNvPr id="72" name="Shape 70"/>
          <p:cNvSpPr/>
          <p:nvPr/>
        </p:nvSpPr>
        <p:spPr>
          <a:xfrm>
            <a:off x="5724144" y="1261872"/>
            <a:ext cx="896112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AAAAAA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5724144" y="1261872"/>
            <a:ext cx="298704" cy="374904"/>
          </a:xfrm>
          <a:prstGeom prst="rect">
            <a:avLst/>
          </a:prstGeom>
          <a:solidFill>
            <a:srgbClr val="003366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5724144" y="1261872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75" name="Shape 73"/>
          <p:cNvSpPr/>
          <p:nvPr/>
        </p:nvSpPr>
        <p:spPr>
          <a:xfrm>
            <a:off x="6022848" y="1261872"/>
            <a:ext cx="298704" cy="374904"/>
          </a:xfrm>
          <a:prstGeom prst="rect">
            <a:avLst/>
          </a:prstGeom>
          <a:solidFill>
            <a:srgbClr val="0066AA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76" name="Text 74"/>
          <p:cNvSpPr/>
          <p:nvPr/>
        </p:nvSpPr>
        <p:spPr>
          <a:xfrm>
            <a:off x="6022848" y="1261872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77" name="Shape 75"/>
          <p:cNvSpPr/>
          <p:nvPr/>
        </p:nvSpPr>
        <p:spPr>
          <a:xfrm>
            <a:off x="6321552" y="1261872"/>
            <a:ext cx="298704" cy="374904"/>
          </a:xfrm>
          <a:prstGeom prst="rect">
            <a:avLst/>
          </a:prstGeom>
          <a:solidFill>
            <a:srgbClr val="003366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78" name="Text 76"/>
          <p:cNvSpPr/>
          <p:nvPr/>
        </p:nvSpPr>
        <p:spPr>
          <a:xfrm>
            <a:off x="6321552" y="1261872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79" name="Shape 77"/>
          <p:cNvSpPr/>
          <p:nvPr/>
        </p:nvSpPr>
        <p:spPr>
          <a:xfrm>
            <a:off x="5724144" y="1636776"/>
            <a:ext cx="298704" cy="374904"/>
          </a:xfrm>
          <a:prstGeom prst="rect">
            <a:avLst/>
          </a:prstGeom>
          <a:solidFill>
            <a:srgbClr val="EEF5FB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80" name="Text 78"/>
          <p:cNvSpPr/>
          <p:nvPr/>
        </p:nvSpPr>
        <p:spPr>
          <a:xfrm>
            <a:off x="5724144" y="1636776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81" name="Shape 79"/>
          <p:cNvSpPr/>
          <p:nvPr/>
        </p:nvSpPr>
        <p:spPr>
          <a:xfrm>
            <a:off x="6022848" y="1636776"/>
            <a:ext cx="298704" cy="374904"/>
          </a:xfrm>
          <a:prstGeom prst="rect">
            <a:avLst/>
          </a:prstGeom>
          <a:solidFill>
            <a:srgbClr val="FFE08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82" name="Text 80"/>
          <p:cNvSpPr/>
          <p:nvPr/>
        </p:nvSpPr>
        <p:spPr>
          <a:xfrm>
            <a:off x="6022848" y="1636776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83" name="Shape 81"/>
          <p:cNvSpPr/>
          <p:nvPr/>
        </p:nvSpPr>
        <p:spPr>
          <a:xfrm>
            <a:off x="6321552" y="1636776"/>
            <a:ext cx="298704" cy="374904"/>
          </a:xfrm>
          <a:prstGeom prst="rect">
            <a:avLst/>
          </a:prstGeom>
          <a:solidFill>
            <a:srgbClr val="EEF5FB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84" name="Text 82"/>
          <p:cNvSpPr/>
          <p:nvPr/>
        </p:nvSpPr>
        <p:spPr>
          <a:xfrm>
            <a:off x="6321552" y="1636776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85" name="Text 83"/>
          <p:cNvSpPr/>
          <p:nvPr/>
        </p:nvSpPr>
        <p:spPr>
          <a:xfrm>
            <a:off x="5724144" y="1088136"/>
            <a:ext cx="8961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900" dirty="0"/>
          </a:p>
        </p:txBody>
      </p:sp>
      <p:sp>
        <p:nvSpPr>
          <p:cNvPr id="86" name="Shape 84"/>
          <p:cNvSpPr/>
          <p:nvPr/>
        </p:nvSpPr>
        <p:spPr>
          <a:xfrm>
            <a:off x="5724144" y="2852928"/>
            <a:ext cx="896112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AAAAAA"/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5724144" y="2852928"/>
            <a:ext cx="298704" cy="374904"/>
          </a:xfrm>
          <a:prstGeom prst="rect">
            <a:avLst/>
          </a:prstGeom>
          <a:solidFill>
            <a:srgbClr val="003366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88" name="Text 86"/>
          <p:cNvSpPr/>
          <p:nvPr/>
        </p:nvSpPr>
        <p:spPr>
          <a:xfrm>
            <a:off x="5724144" y="2852928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89" name="Shape 87"/>
          <p:cNvSpPr/>
          <p:nvPr/>
        </p:nvSpPr>
        <p:spPr>
          <a:xfrm>
            <a:off x="6022848" y="2852928"/>
            <a:ext cx="298704" cy="374904"/>
          </a:xfrm>
          <a:prstGeom prst="rect">
            <a:avLst/>
          </a:prstGeom>
          <a:solidFill>
            <a:srgbClr val="0066AA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90" name="Text 88"/>
          <p:cNvSpPr/>
          <p:nvPr/>
        </p:nvSpPr>
        <p:spPr>
          <a:xfrm>
            <a:off x="6022848" y="2852928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91" name="Shape 89"/>
          <p:cNvSpPr/>
          <p:nvPr/>
        </p:nvSpPr>
        <p:spPr>
          <a:xfrm>
            <a:off x="6321552" y="2852928"/>
            <a:ext cx="298704" cy="374904"/>
          </a:xfrm>
          <a:prstGeom prst="rect">
            <a:avLst/>
          </a:prstGeom>
          <a:solidFill>
            <a:srgbClr val="003366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6321552" y="2852928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93" name="Shape 91"/>
          <p:cNvSpPr/>
          <p:nvPr/>
        </p:nvSpPr>
        <p:spPr>
          <a:xfrm>
            <a:off x="5724144" y="3227832"/>
            <a:ext cx="298704" cy="374904"/>
          </a:xfrm>
          <a:prstGeom prst="rect">
            <a:avLst/>
          </a:prstGeom>
          <a:solidFill>
            <a:srgbClr val="EEF5FB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94" name="Text 92"/>
          <p:cNvSpPr/>
          <p:nvPr/>
        </p:nvSpPr>
        <p:spPr>
          <a:xfrm>
            <a:off x="5724144" y="3227832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95" name="Shape 93"/>
          <p:cNvSpPr/>
          <p:nvPr/>
        </p:nvSpPr>
        <p:spPr>
          <a:xfrm>
            <a:off x="6022848" y="3227832"/>
            <a:ext cx="298704" cy="374904"/>
          </a:xfrm>
          <a:prstGeom prst="rect">
            <a:avLst/>
          </a:prstGeom>
          <a:solidFill>
            <a:srgbClr val="FFCDD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96" name="Text 94"/>
          <p:cNvSpPr/>
          <p:nvPr/>
        </p:nvSpPr>
        <p:spPr>
          <a:xfrm>
            <a:off x="6022848" y="3227832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97" name="Shape 95"/>
          <p:cNvSpPr/>
          <p:nvPr/>
        </p:nvSpPr>
        <p:spPr>
          <a:xfrm>
            <a:off x="6321552" y="3227832"/>
            <a:ext cx="298704" cy="374904"/>
          </a:xfrm>
          <a:prstGeom prst="rect">
            <a:avLst/>
          </a:prstGeom>
          <a:solidFill>
            <a:srgbClr val="EEF5FB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98" name="Text 96"/>
          <p:cNvSpPr/>
          <p:nvPr/>
        </p:nvSpPr>
        <p:spPr>
          <a:xfrm>
            <a:off x="6321552" y="3227832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99" name="Shape 97"/>
          <p:cNvSpPr/>
          <p:nvPr/>
        </p:nvSpPr>
        <p:spPr>
          <a:xfrm>
            <a:off x="5724144" y="2852928"/>
            <a:ext cx="50292" cy="7498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00" name="Text 98"/>
          <p:cNvSpPr/>
          <p:nvPr/>
        </p:nvSpPr>
        <p:spPr>
          <a:xfrm>
            <a:off x="5724144" y="2679192"/>
            <a:ext cx="8961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900" dirty="0"/>
          </a:p>
        </p:txBody>
      </p:sp>
      <p:sp>
        <p:nvSpPr>
          <p:cNvPr id="101" name="Shape 99"/>
          <p:cNvSpPr/>
          <p:nvPr/>
        </p:nvSpPr>
        <p:spPr>
          <a:xfrm>
            <a:off x="7022592" y="2057400"/>
            <a:ext cx="896112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AAAAAA"/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7022592" y="2057400"/>
            <a:ext cx="298704" cy="374904"/>
          </a:xfrm>
          <a:prstGeom prst="rect">
            <a:avLst/>
          </a:prstGeom>
          <a:solidFill>
            <a:srgbClr val="003366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103" name="Text 101"/>
          <p:cNvSpPr/>
          <p:nvPr/>
        </p:nvSpPr>
        <p:spPr>
          <a:xfrm>
            <a:off x="7022592" y="2057400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104" name="Shape 102"/>
          <p:cNvSpPr/>
          <p:nvPr/>
        </p:nvSpPr>
        <p:spPr>
          <a:xfrm>
            <a:off x="7321296" y="2057400"/>
            <a:ext cx="298704" cy="374904"/>
          </a:xfrm>
          <a:prstGeom prst="rect">
            <a:avLst/>
          </a:prstGeom>
          <a:solidFill>
            <a:srgbClr val="0066AA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105" name="Text 103"/>
          <p:cNvSpPr/>
          <p:nvPr/>
        </p:nvSpPr>
        <p:spPr>
          <a:xfrm>
            <a:off x="7321296" y="2057400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106" name="Shape 104"/>
          <p:cNvSpPr/>
          <p:nvPr/>
        </p:nvSpPr>
        <p:spPr>
          <a:xfrm>
            <a:off x="7620000" y="2057400"/>
            <a:ext cx="298704" cy="374904"/>
          </a:xfrm>
          <a:prstGeom prst="rect">
            <a:avLst/>
          </a:prstGeom>
          <a:solidFill>
            <a:srgbClr val="003366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107" name="Text 105"/>
          <p:cNvSpPr/>
          <p:nvPr/>
        </p:nvSpPr>
        <p:spPr>
          <a:xfrm>
            <a:off x="7620000" y="2057400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108" name="Shape 106"/>
          <p:cNvSpPr/>
          <p:nvPr/>
        </p:nvSpPr>
        <p:spPr>
          <a:xfrm>
            <a:off x="7022592" y="2432304"/>
            <a:ext cx="298704" cy="374904"/>
          </a:xfrm>
          <a:prstGeom prst="rect">
            <a:avLst/>
          </a:prstGeom>
          <a:solidFill>
            <a:srgbClr val="EEF5FB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109" name="Text 107"/>
          <p:cNvSpPr/>
          <p:nvPr/>
        </p:nvSpPr>
        <p:spPr>
          <a:xfrm>
            <a:off x="7022592" y="2432304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110" name="Shape 108"/>
          <p:cNvSpPr/>
          <p:nvPr/>
        </p:nvSpPr>
        <p:spPr>
          <a:xfrm>
            <a:off x="7321296" y="2432304"/>
            <a:ext cx="298704" cy="374904"/>
          </a:xfrm>
          <a:prstGeom prst="rect">
            <a:avLst/>
          </a:prstGeom>
          <a:solidFill>
            <a:srgbClr val="FFCDD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111" name="Text 109"/>
          <p:cNvSpPr/>
          <p:nvPr/>
        </p:nvSpPr>
        <p:spPr>
          <a:xfrm>
            <a:off x="7321296" y="2432304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112" name="Shape 110"/>
          <p:cNvSpPr/>
          <p:nvPr/>
        </p:nvSpPr>
        <p:spPr>
          <a:xfrm>
            <a:off x="7620000" y="2432304"/>
            <a:ext cx="298704" cy="374904"/>
          </a:xfrm>
          <a:prstGeom prst="rect">
            <a:avLst/>
          </a:prstGeom>
          <a:solidFill>
            <a:srgbClr val="EEF5FB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113" name="Text 111"/>
          <p:cNvSpPr/>
          <p:nvPr/>
        </p:nvSpPr>
        <p:spPr>
          <a:xfrm>
            <a:off x="7620000" y="2432304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114" name="Shape 112"/>
          <p:cNvSpPr/>
          <p:nvPr/>
        </p:nvSpPr>
        <p:spPr>
          <a:xfrm>
            <a:off x="7022592" y="2057400"/>
            <a:ext cx="50292" cy="7498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5" name="Text 113"/>
          <p:cNvSpPr/>
          <p:nvPr/>
        </p:nvSpPr>
        <p:spPr>
          <a:xfrm>
            <a:off x="7022592" y="1883664"/>
            <a:ext cx="8961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900" dirty="0"/>
          </a:p>
        </p:txBody>
      </p:sp>
      <p:sp>
        <p:nvSpPr>
          <p:cNvPr id="116" name="Shape 114"/>
          <p:cNvSpPr/>
          <p:nvPr/>
        </p:nvSpPr>
        <p:spPr>
          <a:xfrm>
            <a:off x="8229600" y="2057400"/>
            <a:ext cx="896112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AAAAAA"/>
            </a:solidFill>
            <a:prstDash val="solid"/>
          </a:ln>
        </p:spPr>
      </p:sp>
      <p:sp>
        <p:nvSpPr>
          <p:cNvPr id="117" name="Shape 115"/>
          <p:cNvSpPr/>
          <p:nvPr/>
        </p:nvSpPr>
        <p:spPr>
          <a:xfrm>
            <a:off x="8229600" y="2057400"/>
            <a:ext cx="298704" cy="374904"/>
          </a:xfrm>
          <a:prstGeom prst="rect">
            <a:avLst/>
          </a:prstGeom>
          <a:solidFill>
            <a:srgbClr val="003366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118" name="Text 116"/>
          <p:cNvSpPr/>
          <p:nvPr/>
        </p:nvSpPr>
        <p:spPr>
          <a:xfrm>
            <a:off x="8229600" y="2057400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119" name="Shape 117"/>
          <p:cNvSpPr/>
          <p:nvPr/>
        </p:nvSpPr>
        <p:spPr>
          <a:xfrm>
            <a:off x="8528304" y="2057400"/>
            <a:ext cx="298704" cy="374904"/>
          </a:xfrm>
          <a:prstGeom prst="rect">
            <a:avLst/>
          </a:prstGeom>
          <a:solidFill>
            <a:srgbClr val="0066AA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120" name="Text 118"/>
          <p:cNvSpPr/>
          <p:nvPr/>
        </p:nvSpPr>
        <p:spPr>
          <a:xfrm>
            <a:off x="8528304" y="2057400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121" name="Shape 119"/>
          <p:cNvSpPr/>
          <p:nvPr/>
        </p:nvSpPr>
        <p:spPr>
          <a:xfrm>
            <a:off x="8827008" y="2057400"/>
            <a:ext cx="298704" cy="374904"/>
          </a:xfrm>
          <a:prstGeom prst="rect">
            <a:avLst/>
          </a:prstGeom>
          <a:solidFill>
            <a:srgbClr val="003366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122" name="Text 120"/>
          <p:cNvSpPr/>
          <p:nvPr/>
        </p:nvSpPr>
        <p:spPr>
          <a:xfrm>
            <a:off x="8827008" y="2057400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  <p:sp>
        <p:nvSpPr>
          <p:cNvPr id="123" name="Shape 121"/>
          <p:cNvSpPr/>
          <p:nvPr/>
        </p:nvSpPr>
        <p:spPr>
          <a:xfrm>
            <a:off x="8229600" y="2432304"/>
            <a:ext cx="298704" cy="374904"/>
          </a:xfrm>
          <a:prstGeom prst="rect">
            <a:avLst/>
          </a:prstGeom>
          <a:solidFill>
            <a:srgbClr val="EEF5FB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124" name="Text 122"/>
          <p:cNvSpPr/>
          <p:nvPr/>
        </p:nvSpPr>
        <p:spPr>
          <a:xfrm>
            <a:off x="8229600" y="2432304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125" name="Shape 123"/>
          <p:cNvSpPr/>
          <p:nvPr/>
        </p:nvSpPr>
        <p:spPr>
          <a:xfrm>
            <a:off x="8528304" y="2432304"/>
            <a:ext cx="298704" cy="374904"/>
          </a:xfrm>
          <a:prstGeom prst="rect">
            <a:avLst/>
          </a:prstGeom>
          <a:solidFill>
            <a:srgbClr val="FFCDD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126" name="Text 124"/>
          <p:cNvSpPr/>
          <p:nvPr/>
        </p:nvSpPr>
        <p:spPr>
          <a:xfrm>
            <a:off x="8528304" y="2432304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127" name="Shape 125"/>
          <p:cNvSpPr/>
          <p:nvPr/>
        </p:nvSpPr>
        <p:spPr>
          <a:xfrm>
            <a:off x="8827008" y="2432304"/>
            <a:ext cx="298704" cy="374904"/>
          </a:xfrm>
          <a:prstGeom prst="rect">
            <a:avLst/>
          </a:prstGeom>
          <a:solidFill>
            <a:srgbClr val="EEF5FB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128" name="Text 126"/>
          <p:cNvSpPr/>
          <p:nvPr/>
        </p:nvSpPr>
        <p:spPr>
          <a:xfrm>
            <a:off x="8827008" y="2432304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  <p:sp>
        <p:nvSpPr>
          <p:cNvPr id="129" name="Shape 127"/>
          <p:cNvSpPr/>
          <p:nvPr/>
        </p:nvSpPr>
        <p:spPr>
          <a:xfrm>
            <a:off x="8229600" y="2057400"/>
            <a:ext cx="50292" cy="7498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30" name="Text 128"/>
          <p:cNvSpPr/>
          <p:nvPr/>
        </p:nvSpPr>
        <p:spPr>
          <a:xfrm>
            <a:off x="8229600" y="1883664"/>
            <a:ext cx="8961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endParaRPr lang="en-US" sz="900" dirty="0"/>
          </a:p>
        </p:txBody>
      </p:sp>
      <p:sp>
        <p:nvSpPr>
          <p:cNvPr id="131" name="Shape 129"/>
          <p:cNvSpPr/>
          <p:nvPr/>
        </p:nvSpPr>
        <p:spPr>
          <a:xfrm>
            <a:off x="4023360" y="2432304"/>
            <a:ext cx="201168" cy="0"/>
          </a:xfrm>
          <a:prstGeom prst="line">
            <a:avLst/>
          </a:prstGeom>
          <a:noFill/>
          <a:ln w="25400">
            <a:solidFill>
              <a:srgbClr val="B71C1C"/>
            </a:solidFill>
            <a:prstDash val="solid"/>
          </a:ln>
        </p:spPr>
      </p:sp>
      <p:sp>
        <p:nvSpPr>
          <p:cNvPr id="132" name="Shape 130"/>
          <p:cNvSpPr/>
          <p:nvPr/>
        </p:nvSpPr>
        <p:spPr>
          <a:xfrm>
            <a:off x="4224528" y="2432304"/>
            <a:ext cx="0" cy="0"/>
          </a:xfrm>
          <a:prstGeom prst="line">
            <a:avLst/>
          </a:prstGeom>
          <a:noFill/>
          <a:ln w="25400">
            <a:solidFill>
              <a:srgbClr val="B71C1C"/>
            </a:solidFill>
            <a:prstDash val="solid"/>
          </a:ln>
        </p:spPr>
      </p:sp>
      <p:sp>
        <p:nvSpPr>
          <p:cNvPr id="133" name="Shape 131"/>
          <p:cNvSpPr/>
          <p:nvPr/>
        </p:nvSpPr>
        <p:spPr>
          <a:xfrm>
            <a:off x="4224528" y="1636776"/>
            <a:ext cx="201168" cy="0"/>
          </a:xfrm>
          <a:prstGeom prst="line">
            <a:avLst/>
          </a:prstGeom>
          <a:noFill/>
          <a:ln w="25400">
            <a:solidFill>
              <a:srgbClr val="B71C1C"/>
            </a:solidFill>
            <a:prstDash val="solid"/>
          </a:ln>
        </p:spPr>
      </p:sp>
      <p:sp>
        <p:nvSpPr>
          <p:cNvPr id="134" name="Text 132"/>
          <p:cNvSpPr/>
          <p:nvPr/>
        </p:nvSpPr>
        <p:spPr>
          <a:xfrm>
            <a:off x="4306824" y="1545336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35" name="Shape 133"/>
          <p:cNvSpPr/>
          <p:nvPr/>
        </p:nvSpPr>
        <p:spPr>
          <a:xfrm>
            <a:off x="4023360" y="2432304"/>
            <a:ext cx="201168" cy="0"/>
          </a:xfrm>
          <a:prstGeom prst="line">
            <a:avLst/>
          </a:prstGeom>
          <a:noFill/>
          <a:ln w="17780">
            <a:solidFill>
              <a:srgbClr val="999999"/>
            </a:solidFill>
            <a:prstDash val="solid"/>
          </a:ln>
        </p:spPr>
      </p:sp>
      <p:sp>
        <p:nvSpPr>
          <p:cNvPr id="136" name="Shape 134"/>
          <p:cNvSpPr/>
          <p:nvPr/>
        </p:nvSpPr>
        <p:spPr>
          <a:xfrm>
            <a:off x="4224528" y="2432304"/>
            <a:ext cx="0" cy="795528"/>
          </a:xfrm>
          <a:prstGeom prst="line">
            <a:avLst/>
          </a:prstGeom>
          <a:noFill/>
          <a:ln w="17780">
            <a:solidFill>
              <a:srgbClr val="999999"/>
            </a:solidFill>
            <a:prstDash val="solid"/>
          </a:ln>
        </p:spPr>
      </p:sp>
      <p:sp>
        <p:nvSpPr>
          <p:cNvPr id="137" name="Shape 135"/>
          <p:cNvSpPr/>
          <p:nvPr/>
        </p:nvSpPr>
        <p:spPr>
          <a:xfrm>
            <a:off x="4224528" y="3227832"/>
            <a:ext cx="201168" cy="0"/>
          </a:xfrm>
          <a:prstGeom prst="line">
            <a:avLst/>
          </a:prstGeom>
          <a:noFill/>
          <a:ln w="17780">
            <a:solidFill>
              <a:srgbClr val="999999"/>
            </a:solidFill>
            <a:prstDash val="solid"/>
          </a:ln>
        </p:spPr>
      </p:sp>
      <p:sp>
        <p:nvSpPr>
          <p:cNvPr id="138" name="Text 136"/>
          <p:cNvSpPr/>
          <p:nvPr/>
        </p:nvSpPr>
        <p:spPr>
          <a:xfrm>
            <a:off x="4306824" y="3136392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39" name="Shape 137"/>
          <p:cNvSpPr/>
          <p:nvPr/>
        </p:nvSpPr>
        <p:spPr>
          <a:xfrm>
            <a:off x="5321808" y="1636776"/>
            <a:ext cx="402336" cy="0"/>
          </a:xfrm>
          <a:prstGeom prst="line">
            <a:avLst/>
          </a:prstGeom>
          <a:noFill/>
          <a:ln w="17780">
            <a:solidFill>
              <a:srgbClr val="999999"/>
            </a:solidFill>
            <a:prstDash val="solid"/>
          </a:ln>
        </p:spPr>
      </p:sp>
      <p:sp>
        <p:nvSpPr>
          <p:cNvPr id="140" name="Text 138"/>
          <p:cNvSpPr/>
          <p:nvPr/>
        </p:nvSpPr>
        <p:spPr>
          <a:xfrm>
            <a:off x="5605272" y="1545336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41" name="Shape 139"/>
          <p:cNvSpPr/>
          <p:nvPr/>
        </p:nvSpPr>
        <p:spPr>
          <a:xfrm>
            <a:off x="5321808" y="1636776"/>
            <a:ext cx="54864" cy="0"/>
          </a:xfrm>
          <a:prstGeom prst="line">
            <a:avLst/>
          </a:prstGeom>
          <a:noFill/>
          <a:ln w="25400">
            <a:solidFill>
              <a:srgbClr val="B71C1C"/>
            </a:solidFill>
            <a:prstDash val="solid"/>
          </a:ln>
        </p:spPr>
      </p:sp>
      <p:sp>
        <p:nvSpPr>
          <p:cNvPr id="142" name="Shape 140"/>
          <p:cNvSpPr/>
          <p:nvPr/>
        </p:nvSpPr>
        <p:spPr>
          <a:xfrm>
            <a:off x="5376672" y="1636776"/>
            <a:ext cx="0" cy="1591056"/>
          </a:xfrm>
          <a:prstGeom prst="line">
            <a:avLst/>
          </a:prstGeom>
          <a:noFill/>
          <a:ln w="25400">
            <a:solidFill>
              <a:srgbClr val="B71C1C"/>
            </a:solidFill>
            <a:prstDash val="solid"/>
          </a:ln>
        </p:spPr>
      </p:sp>
      <p:sp>
        <p:nvSpPr>
          <p:cNvPr id="143" name="Shape 141"/>
          <p:cNvSpPr/>
          <p:nvPr/>
        </p:nvSpPr>
        <p:spPr>
          <a:xfrm>
            <a:off x="5376672" y="3227832"/>
            <a:ext cx="347472" cy="0"/>
          </a:xfrm>
          <a:prstGeom prst="line">
            <a:avLst/>
          </a:prstGeom>
          <a:noFill/>
          <a:ln w="25400">
            <a:solidFill>
              <a:srgbClr val="B71C1C"/>
            </a:solidFill>
            <a:prstDash val="solid"/>
          </a:ln>
        </p:spPr>
      </p:sp>
      <p:sp>
        <p:nvSpPr>
          <p:cNvPr id="144" name="Text 142"/>
          <p:cNvSpPr/>
          <p:nvPr/>
        </p:nvSpPr>
        <p:spPr>
          <a:xfrm>
            <a:off x="5605272" y="3136392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45" name="Shape 143"/>
          <p:cNvSpPr/>
          <p:nvPr/>
        </p:nvSpPr>
        <p:spPr>
          <a:xfrm>
            <a:off x="5321808" y="3227832"/>
            <a:ext cx="402336" cy="0"/>
          </a:xfrm>
          <a:prstGeom prst="line">
            <a:avLst/>
          </a:prstGeom>
          <a:noFill/>
          <a:ln w="17780">
            <a:solidFill>
              <a:srgbClr val="999999"/>
            </a:solidFill>
            <a:prstDash val="solid"/>
          </a:ln>
        </p:spPr>
      </p:sp>
      <p:sp>
        <p:nvSpPr>
          <p:cNvPr id="146" name="Text 144"/>
          <p:cNvSpPr/>
          <p:nvPr/>
        </p:nvSpPr>
        <p:spPr>
          <a:xfrm>
            <a:off x="5605272" y="3136392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47" name="Shape 145"/>
          <p:cNvSpPr/>
          <p:nvPr/>
        </p:nvSpPr>
        <p:spPr>
          <a:xfrm>
            <a:off x="6620256" y="1636776"/>
            <a:ext cx="182880" cy="0"/>
          </a:xfrm>
          <a:prstGeom prst="line">
            <a:avLst/>
          </a:prstGeom>
          <a:noFill/>
          <a:ln w="17780">
            <a:solidFill>
              <a:srgbClr val="999999"/>
            </a:solidFill>
            <a:prstDash val="solid"/>
          </a:ln>
        </p:spPr>
      </p:sp>
      <p:sp>
        <p:nvSpPr>
          <p:cNvPr id="148" name="Shape 146"/>
          <p:cNvSpPr/>
          <p:nvPr/>
        </p:nvSpPr>
        <p:spPr>
          <a:xfrm>
            <a:off x="6803136" y="1636776"/>
            <a:ext cx="0" cy="795528"/>
          </a:xfrm>
          <a:prstGeom prst="line">
            <a:avLst/>
          </a:prstGeom>
          <a:noFill/>
          <a:ln w="17780">
            <a:solidFill>
              <a:srgbClr val="999999"/>
            </a:solidFill>
            <a:prstDash val="solid"/>
          </a:ln>
        </p:spPr>
      </p:sp>
      <p:sp>
        <p:nvSpPr>
          <p:cNvPr id="149" name="Shape 147"/>
          <p:cNvSpPr/>
          <p:nvPr/>
        </p:nvSpPr>
        <p:spPr>
          <a:xfrm>
            <a:off x="6803136" y="2432304"/>
            <a:ext cx="219456" cy="0"/>
          </a:xfrm>
          <a:prstGeom prst="line">
            <a:avLst/>
          </a:prstGeom>
          <a:noFill/>
          <a:ln w="17780">
            <a:solidFill>
              <a:srgbClr val="999999"/>
            </a:solidFill>
            <a:prstDash val="solid"/>
          </a:ln>
        </p:spPr>
      </p:sp>
      <p:sp>
        <p:nvSpPr>
          <p:cNvPr id="150" name="Text 148"/>
          <p:cNvSpPr/>
          <p:nvPr/>
        </p:nvSpPr>
        <p:spPr>
          <a:xfrm>
            <a:off x="6903720" y="2340864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51" name="Shape 149"/>
          <p:cNvSpPr/>
          <p:nvPr/>
        </p:nvSpPr>
        <p:spPr>
          <a:xfrm>
            <a:off x="6620256" y="3227832"/>
            <a:ext cx="182880" cy="0"/>
          </a:xfrm>
          <a:prstGeom prst="line">
            <a:avLst/>
          </a:prstGeom>
          <a:noFill/>
          <a:ln w="25400">
            <a:solidFill>
              <a:srgbClr val="B71C1C"/>
            </a:solidFill>
            <a:prstDash val="solid"/>
          </a:ln>
        </p:spPr>
      </p:sp>
      <p:sp>
        <p:nvSpPr>
          <p:cNvPr id="152" name="Shape 150"/>
          <p:cNvSpPr/>
          <p:nvPr/>
        </p:nvSpPr>
        <p:spPr>
          <a:xfrm>
            <a:off x="6803136" y="3227832"/>
            <a:ext cx="0" cy="0"/>
          </a:xfrm>
          <a:prstGeom prst="line">
            <a:avLst/>
          </a:prstGeom>
          <a:noFill/>
          <a:ln w="25400">
            <a:solidFill>
              <a:srgbClr val="B71C1C"/>
            </a:solidFill>
            <a:prstDash val="solid"/>
          </a:ln>
        </p:spPr>
      </p:sp>
      <p:sp>
        <p:nvSpPr>
          <p:cNvPr id="153" name="Shape 151"/>
          <p:cNvSpPr/>
          <p:nvPr/>
        </p:nvSpPr>
        <p:spPr>
          <a:xfrm>
            <a:off x="6803136" y="2432304"/>
            <a:ext cx="219456" cy="0"/>
          </a:xfrm>
          <a:prstGeom prst="line">
            <a:avLst/>
          </a:prstGeom>
          <a:noFill/>
          <a:ln w="25400">
            <a:solidFill>
              <a:srgbClr val="B71C1C"/>
            </a:solidFill>
            <a:prstDash val="solid"/>
          </a:ln>
        </p:spPr>
      </p:sp>
      <p:sp>
        <p:nvSpPr>
          <p:cNvPr id="154" name="Text 152"/>
          <p:cNvSpPr/>
          <p:nvPr/>
        </p:nvSpPr>
        <p:spPr>
          <a:xfrm>
            <a:off x="6903720" y="2340864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55" name="Shape 153"/>
          <p:cNvSpPr/>
          <p:nvPr/>
        </p:nvSpPr>
        <p:spPr>
          <a:xfrm>
            <a:off x="7918704" y="2432304"/>
            <a:ext cx="310896" cy="0"/>
          </a:xfrm>
          <a:prstGeom prst="line">
            <a:avLst/>
          </a:prstGeom>
          <a:noFill/>
          <a:ln w="25400">
            <a:solidFill>
              <a:srgbClr val="B71C1C"/>
            </a:solidFill>
            <a:prstDash val="solid"/>
          </a:ln>
        </p:spPr>
      </p:sp>
      <p:sp>
        <p:nvSpPr>
          <p:cNvPr id="156" name="Text 154"/>
          <p:cNvSpPr/>
          <p:nvPr/>
        </p:nvSpPr>
        <p:spPr>
          <a:xfrm>
            <a:off x="8110728" y="2340864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57" name="Text 155"/>
          <p:cNvSpPr/>
          <p:nvPr/>
        </p:nvSpPr>
        <p:spPr>
          <a:xfrm>
            <a:off x="274320" y="4517136"/>
            <a:ext cx="8595360" cy="310896"/>
          </a:xfrm>
          <a:prstGeom prst="rect">
            <a:avLst/>
          </a:prstGeom>
          <a:solidFill>
            <a:srgbClr val="B71C1C"/>
          </a:solidFill>
          <a:ln/>
        </p:spPr>
        <p:txBody>
          <a:bodyPr wrap="square" lIns="76200" tIns="76200" rIns="76200" bIns="762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Kritischer Pfad: A → B → E → F → G  (GP = 0)  ·  Projektdauer: 18 AT  ·  Rot = kritisch  ·  Grau = unkritisch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Netzplan – Vollständige Berechnungstabelle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Netzplan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11 von 24  |  31.03.2026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795528"/>
            <a:ext cx="8412480" cy="329184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76200" tIns="76200" rIns="76200" bIns="7620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SoftNord GmbH · 7 Vorgänge · Projektdauer: 18 Arbeitstage · Alle Werte berechnet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64592" y="1207008"/>
            <a:ext cx="274320" cy="36576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64592" y="120700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VG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438912" y="1207008"/>
            <a:ext cx="1965960" cy="36576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38912" y="1207008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Bezeichnung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2404872" y="1207008"/>
            <a:ext cx="274320" cy="36576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404872" y="120700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2679192" y="1207008"/>
            <a:ext cx="502920" cy="36576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679192" y="1207008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Vorg.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3182112" y="1207008"/>
            <a:ext cx="438912" cy="36576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182112" y="120700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3621024" y="1207008"/>
            <a:ext cx="438912" cy="36576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621024" y="120700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FEZ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059936" y="1207008"/>
            <a:ext cx="438912" cy="36576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059936" y="120700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SAZ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4498848" y="1207008"/>
            <a:ext cx="438912" cy="36576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498848" y="120700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SEZ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4937760" y="1207008"/>
            <a:ext cx="438912" cy="36576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937760" y="120700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5376672" y="1207008"/>
            <a:ext cx="347472" cy="36576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376672" y="1207008"/>
            <a:ext cx="347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FP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724144" y="1207008"/>
            <a:ext cx="438912" cy="36576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724144" y="120700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Krit.?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164592" y="1572768"/>
            <a:ext cx="2743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64592" y="157276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438912" y="1572768"/>
            <a:ext cx="196596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38912" y="1572768"/>
            <a:ext cx="196596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Anforderungsanalyse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2404872" y="1572768"/>
            <a:ext cx="2743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2404872" y="157276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2679192" y="1572768"/>
            <a:ext cx="5029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2679192" y="1572768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3182112" y="157276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3182112" y="157276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3621024" y="157276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3621024" y="157276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4059936" y="157276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059936" y="157276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45" name="Shape 43"/>
          <p:cNvSpPr/>
          <p:nvPr/>
        </p:nvSpPr>
        <p:spPr>
          <a:xfrm>
            <a:off x="4498848" y="157276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4498848" y="157276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4937760" y="157276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4937760" y="157276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49" name="Shape 47"/>
          <p:cNvSpPr/>
          <p:nvPr/>
        </p:nvSpPr>
        <p:spPr>
          <a:xfrm>
            <a:off x="5376672" y="1572768"/>
            <a:ext cx="34747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5376672" y="1572768"/>
            <a:ext cx="347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51" name="Shape 49"/>
          <p:cNvSpPr/>
          <p:nvPr/>
        </p:nvSpPr>
        <p:spPr>
          <a:xfrm>
            <a:off x="5724144" y="1572768"/>
            <a:ext cx="438912" cy="365760"/>
          </a:xfrm>
          <a:prstGeom prst="rect">
            <a:avLst/>
          </a:prstGeom>
          <a:solidFill>
            <a:srgbClr val="E8F5E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5724144" y="157276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53" name="Shape 51"/>
          <p:cNvSpPr/>
          <p:nvPr/>
        </p:nvSpPr>
        <p:spPr>
          <a:xfrm>
            <a:off x="164592" y="1938528"/>
            <a:ext cx="2743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164592" y="193852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000" dirty="0"/>
          </a:p>
        </p:txBody>
      </p:sp>
      <p:sp>
        <p:nvSpPr>
          <p:cNvPr id="55" name="Shape 53"/>
          <p:cNvSpPr/>
          <p:nvPr/>
        </p:nvSpPr>
        <p:spPr>
          <a:xfrm>
            <a:off x="438912" y="1938528"/>
            <a:ext cx="196596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1938528"/>
            <a:ext cx="196596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Systemdesign</a:t>
            </a:r>
            <a:endParaRPr lang="en-US" sz="900" dirty="0"/>
          </a:p>
        </p:txBody>
      </p:sp>
      <p:sp>
        <p:nvSpPr>
          <p:cNvPr id="57" name="Shape 55"/>
          <p:cNvSpPr/>
          <p:nvPr/>
        </p:nvSpPr>
        <p:spPr>
          <a:xfrm>
            <a:off x="2404872" y="1938528"/>
            <a:ext cx="2743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404872" y="193852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59" name="Shape 57"/>
          <p:cNvSpPr/>
          <p:nvPr/>
        </p:nvSpPr>
        <p:spPr>
          <a:xfrm>
            <a:off x="2679192" y="1938528"/>
            <a:ext cx="5029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2679192" y="1938528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000" dirty="0"/>
          </a:p>
        </p:txBody>
      </p:sp>
      <p:sp>
        <p:nvSpPr>
          <p:cNvPr id="61" name="Shape 59"/>
          <p:cNvSpPr/>
          <p:nvPr/>
        </p:nvSpPr>
        <p:spPr>
          <a:xfrm>
            <a:off x="3182112" y="193852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3182112" y="193852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63" name="Shape 61"/>
          <p:cNvSpPr/>
          <p:nvPr/>
        </p:nvSpPr>
        <p:spPr>
          <a:xfrm>
            <a:off x="3621024" y="193852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3621024" y="193852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65" name="Shape 63"/>
          <p:cNvSpPr/>
          <p:nvPr/>
        </p:nvSpPr>
        <p:spPr>
          <a:xfrm>
            <a:off x="4059936" y="193852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4059936" y="193852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67" name="Shape 65"/>
          <p:cNvSpPr/>
          <p:nvPr/>
        </p:nvSpPr>
        <p:spPr>
          <a:xfrm>
            <a:off x="4498848" y="193852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4498848" y="193852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69" name="Shape 67"/>
          <p:cNvSpPr/>
          <p:nvPr/>
        </p:nvSpPr>
        <p:spPr>
          <a:xfrm>
            <a:off x="4937760" y="193852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4937760" y="193852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71" name="Shape 69"/>
          <p:cNvSpPr/>
          <p:nvPr/>
        </p:nvSpPr>
        <p:spPr>
          <a:xfrm>
            <a:off x="5376672" y="1938528"/>
            <a:ext cx="34747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72" name="Text 70"/>
          <p:cNvSpPr/>
          <p:nvPr/>
        </p:nvSpPr>
        <p:spPr>
          <a:xfrm>
            <a:off x="5376672" y="1938528"/>
            <a:ext cx="347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73" name="Shape 71"/>
          <p:cNvSpPr/>
          <p:nvPr/>
        </p:nvSpPr>
        <p:spPr>
          <a:xfrm>
            <a:off x="5724144" y="1938528"/>
            <a:ext cx="438912" cy="365760"/>
          </a:xfrm>
          <a:prstGeom prst="rect">
            <a:avLst/>
          </a:prstGeom>
          <a:solidFill>
            <a:srgbClr val="E8F5E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5724144" y="193852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75" name="Shape 73"/>
          <p:cNvSpPr/>
          <p:nvPr/>
        </p:nvSpPr>
        <p:spPr>
          <a:xfrm>
            <a:off x="164592" y="2304288"/>
            <a:ext cx="2743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76" name="Text 74"/>
          <p:cNvSpPr/>
          <p:nvPr/>
        </p:nvSpPr>
        <p:spPr>
          <a:xfrm>
            <a:off x="164592" y="230428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000" dirty="0"/>
          </a:p>
        </p:txBody>
      </p:sp>
      <p:sp>
        <p:nvSpPr>
          <p:cNvPr id="77" name="Shape 75"/>
          <p:cNvSpPr/>
          <p:nvPr/>
        </p:nvSpPr>
        <p:spPr>
          <a:xfrm>
            <a:off x="438912" y="2304288"/>
            <a:ext cx="196596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78" name="Text 76"/>
          <p:cNvSpPr/>
          <p:nvPr/>
        </p:nvSpPr>
        <p:spPr>
          <a:xfrm>
            <a:off x="438912" y="2304288"/>
            <a:ext cx="196596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Datenbankdesign</a:t>
            </a:r>
            <a:endParaRPr lang="en-US" sz="900" dirty="0"/>
          </a:p>
        </p:txBody>
      </p:sp>
      <p:sp>
        <p:nvSpPr>
          <p:cNvPr id="79" name="Shape 77"/>
          <p:cNvSpPr/>
          <p:nvPr/>
        </p:nvSpPr>
        <p:spPr>
          <a:xfrm>
            <a:off x="2404872" y="2304288"/>
            <a:ext cx="2743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80" name="Text 78"/>
          <p:cNvSpPr/>
          <p:nvPr/>
        </p:nvSpPr>
        <p:spPr>
          <a:xfrm>
            <a:off x="2404872" y="230428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81" name="Shape 79"/>
          <p:cNvSpPr/>
          <p:nvPr/>
        </p:nvSpPr>
        <p:spPr>
          <a:xfrm>
            <a:off x="2679192" y="2304288"/>
            <a:ext cx="5029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82" name="Text 80"/>
          <p:cNvSpPr/>
          <p:nvPr/>
        </p:nvSpPr>
        <p:spPr>
          <a:xfrm>
            <a:off x="2679192" y="2304288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000" dirty="0"/>
          </a:p>
        </p:txBody>
      </p:sp>
      <p:sp>
        <p:nvSpPr>
          <p:cNvPr id="83" name="Shape 81"/>
          <p:cNvSpPr/>
          <p:nvPr/>
        </p:nvSpPr>
        <p:spPr>
          <a:xfrm>
            <a:off x="3182112" y="2304288"/>
            <a:ext cx="4389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84" name="Text 82"/>
          <p:cNvSpPr/>
          <p:nvPr/>
        </p:nvSpPr>
        <p:spPr>
          <a:xfrm>
            <a:off x="3182112" y="230428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85" name="Shape 83"/>
          <p:cNvSpPr/>
          <p:nvPr/>
        </p:nvSpPr>
        <p:spPr>
          <a:xfrm>
            <a:off x="3621024" y="2304288"/>
            <a:ext cx="4389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86" name="Text 84"/>
          <p:cNvSpPr/>
          <p:nvPr/>
        </p:nvSpPr>
        <p:spPr>
          <a:xfrm>
            <a:off x="3621024" y="230428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87" name="Shape 85"/>
          <p:cNvSpPr/>
          <p:nvPr/>
        </p:nvSpPr>
        <p:spPr>
          <a:xfrm>
            <a:off x="4059936" y="2304288"/>
            <a:ext cx="4389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88" name="Text 86"/>
          <p:cNvSpPr/>
          <p:nvPr/>
        </p:nvSpPr>
        <p:spPr>
          <a:xfrm>
            <a:off x="4059936" y="230428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89" name="Shape 87"/>
          <p:cNvSpPr/>
          <p:nvPr/>
        </p:nvSpPr>
        <p:spPr>
          <a:xfrm>
            <a:off x="4498848" y="2304288"/>
            <a:ext cx="4389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0" name="Text 88"/>
          <p:cNvSpPr/>
          <p:nvPr/>
        </p:nvSpPr>
        <p:spPr>
          <a:xfrm>
            <a:off x="4498848" y="230428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91" name="Shape 89"/>
          <p:cNvSpPr/>
          <p:nvPr/>
        </p:nvSpPr>
        <p:spPr>
          <a:xfrm>
            <a:off x="4937760" y="2304288"/>
            <a:ext cx="4389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4937760" y="230428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93" name="Shape 91"/>
          <p:cNvSpPr/>
          <p:nvPr/>
        </p:nvSpPr>
        <p:spPr>
          <a:xfrm>
            <a:off x="5376672" y="2304288"/>
            <a:ext cx="34747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4" name="Text 92"/>
          <p:cNvSpPr/>
          <p:nvPr/>
        </p:nvSpPr>
        <p:spPr>
          <a:xfrm>
            <a:off x="5376672" y="2304288"/>
            <a:ext cx="347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95" name="Shape 93"/>
          <p:cNvSpPr/>
          <p:nvPr/>
        </p:nvSpPr>
        <p:spPr>
          <a:xfrm>
            <a:off x="5724144" y="2304288"/>
            <a:ext cx="4389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6" name="Text 94"/>
          <p:cNvSpPr/>
          <p:nvPr/>
        </p:nvSpPr>
        <p:spPr>
          <a:xfrm>
            <a:off x="5724144" y="230428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97" name="Shape 95"/>
          <p:cNvSpPr/>
          <p:nvPr/>
        </p:nvSpPr>
        <p:spPr>
          <a:xfrm>
            <a:off x="164592" y="2670048"/>
            <a:ext cx="2743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8" name="Text 96"/>
          <p:cNvSpPr/>
          <p:nvPr/>
        </p:nvSpPr>
        <p:spPr>
          <a:xfrm>
            <a:off x="164592" y="267004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000" dirty="0"/>
          </a:p>
        </p:txBody>
      </p:sp>
      <p:sp>
        <p:nvSpPr>
          <p:cNvPr id="99" name="Shape 97"/>
          <p:cNvSpPr/>
          <p:nvPr/>
        </p:nvSpPr>
        <p:spPr>
          <a:xfrm>
            <a:off x="438912" y="2670048"/>
            <a:ext cx="196596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00" name="Text 98"/>
          <p:cNvSpPr/>
          <p:nvPr/>
        </p:nvSpPr>
        <p:spPr>
          <a:xfrm>
            <a:off x="438912" y="2670048"/>
            <a:ext cx="196596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Frontend-Entwicklung</a:t>
            </a:r>
            <a:endParaRPr lang="en-US" sz="900" dirty="0"/>
          </a:p>
        </p:txBody>
      </p:sp>
      <p:sp>
        <p:nvSpPr>
          <p:cNvPr id="101" name="Shape 99"/>
          <p:cNvSpPr/>
          <p:nvPr/>
        </p:nvSpPr>
        <p:spPr>
          <a:xfrm>
            <a:off x="2404872" y="2670048"/>
            <a:ext cx="2743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02" name="Text 100"/>
          <p:cNvSpPr/>
          <p:nvPr/>
        </p:nvSpPr>
        <p:spPr>
          <a:xfrm>
            <a:off x="2404872" y="267004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103" name="Shape 101"/>
          <p:cNvSpPr/>
          <p:nvPr/>
        </p:nvSpPr>
        <p:spPr>
          <a:xfrm>
            <a:off x="2679192" y="2670048"/>
            <a:ext cx="5029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04" name="Text 102"/>
          <p:cNvSpPr/>
          <p:nvPr/>
        </p:nvSpPr>
        <p:spPr>
          <a:xfrm>
            <a:off x="2679192" y="2670048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000" dirty="0"/>
          </a:p>
        </p:txBody>
      </p:sp>
      <p:sp>
        <p:nvSpPr>
          <p:cNvPr id="105" name="Shape 103"/>
          <p:cNvSpPr/>
          <p:nvPr/>
        </p:nvSpPr>
        <p:spPr>
          <a:xfrm>
            <a:off x="3182112" y="2670048"/>
            <a:ext cx="4389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06" name="Text 104"/>
          <p:cNvSpPr/>
          <p:nvPr/>
        </p:nvSpPr>
        <p:spPr>
          <a:xfrm>
            <a:off x="3182112" y="267004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107" name="Shape 105"/>
          <p:cNvSpPr/>
          <p:nvPr/>
        </p:nvSpPr>
        <p:spPr>
          <a:xfrm>
            <a:off x="3621024" y="2670048"/>
            <a:ext cx="4389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08" name="Text 106"/>
          <p:cNvSpPr/>
          <p:nvPr/>
        </p:nvSpPr>
        <p:spPr>
          <a:xfrm>
            <a:off x="3621024" y="267004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109" name="Shape 107"/>
          <p:cNvSpPr/>
          <p:nvPr/>
        </p:nvSpPr>
        <p:spPr>
          <a:xfrm>
            <a:off x="4059936" y="2670048"/>
            <a:ext cx="4389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10" name="Text 108"/>
          <p:cNvSpPr/>
          <p:nvPr/>
        </p:nvSpPr>
        <p:spPr>
          <a:xfrm>
            <a:off x="4059936" y="267004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111" name="Shape 109"/>
          <p:cNvSpPr/>
          <p:nvPr/>
        </p:nvSpPr>
        <p:spPr>
          <a:xfrm>
            <a:off x="4498848" y="2670048"/>
            <a:ext cx="4389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12" name="Text 110"/>
          <p:cNvSpPr/>
          <p:nvPr/>
        </p:nvSpPr>
        <p:spPr>
          <a:xfrm>
            <a:off x="4498848" y="267004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113" name="Shape 111"/>
          <p:cNvSpPr/>
          <p:nvPr/>
        </p:nvSpPr>
        <p:spPr>
          <a:xfrm>
            <a:off x="4937760" y="2670048"/>
            <a:ext cx="4389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14" name="Text 112"/>
          <p:cNvSpPr/>
          <p:nvPr/>
        </p:nvSpPr>
        <p:spPr>
          <a:xfrm>
            <a:off x="4937760" y="267004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115" name="Shape 113"/>
          <p:cNvSpPr/>
          <p:nvPr/>
        </p:nvSpPr>
        <p:spPr>
          <a:xfrm>
            <a:off x="5376672" y="2670048"/>
            <a:ext cx="34747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16" name="Text 114"/>
          <p:cNvSpPr/>
          <p:nvPr/>
        </p:nvSpPr>
        <p:spPr>
          <a:xfrm>
            <a:off x="5376672" y="2670048"/>
            <a:ext cx="347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117" name="Shape 115"/>
          <p:cNvSpPr/>
          <p:nvPr/>
        </p:nvSpPr>
        <p:spPr>
          <a:xfrm>
            <a:off x="5724144" y="2670048"/>
            <a:ext cx="4389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18" name="Text 116"/>
          <p:cNvSpPr/>
          <p:nvPr/>
        </p:nvSpPr>
        <p:spPr>
          <a:xfrm>
            <a:off x="5724144" y="267004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119" name="Shape 117"/>
          <p:cNvSpPr/>
          <p:nvPr/>
        </p:nvSpPr>
        <p:spPr>
          <a:xfrm>
            <a:off x="164592" y="3035808"/>
            <a:ext cx="2743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20" name="Text 118"/>
          <p:cNvSpPr/>
          <p:nvPr/>
        </p:nvSpPr>
        <p:spPr>
          <a:xfrm>
            <a:off x="164592" y="303580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000" dirty="0"/>
          </a:p>
        </p:txBody>
      </p:sp>
      <p:sp>
        <p:nvSpPr>
          <p:cNvPr id="121" name="Shape 119"/>
          <p:cNvSpPr/>
          <p:nvPr/>
        </p:nvSpPr>
        <p:spPr>
          <a:xfrm>
            <a:off x="438912" y="3035808"/>
            <a:ext cx="196596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22" name="Text 120"/>
          <p:cNvSpPr/>
          <p:nvPr/>
        </p:nvSpPr>
        <p:spPr>
          <a:xfrm>
            <a:off x="438912" y="3035808"/>
            <a:ext cx="196596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Backend-Entwicklung</a:t>
            </a:r>
            <a:endParaRPr lang="en-US" sz="900" dirty="0"/>
          </a:p>
        </p:txBody>
      </p:sp>
      <p:sp>
        <p:nvSpPr>
          <p:cNvPr id="123" name="Shape 121"/>
          <p:cNvSpPr/>
          <p:nvPr/>
        </p:nvSpPr>
        <p:spPr>
          <a:xfrm>
            <a:off x="2404872" y="3035808"/>
            <a:ext cx="2743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24" name="Text 122"/>
          <p:cNvSpPr/>
          <p:nvPr/>
        </p:nvSpPr>
        <p:spPr>
          <a:xfrm>
            <a:off x="2404872" y="303580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125" name="Shape 123"/>
          <p:cNvSpPr/>
          <p:nvPr/>
        </p:nvSpPr>
        <p:spPr>
          <a:xfrm>
            <a:off x="2679192" y="3035808"/>
            <a:ext cx="5029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26" name="Text 124"/>
          <p:cNvSpPr/>
          <p:nvPr/>
        </p:nvSpPr>
        <p:spPr>
          <a:xfrm>
            <a:off x="2679192" y="3035808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B, C</a:t>
            </a:r>
            <a:endParaRPr lang="en-US" sz="1000" dirty="0"/>
          </a:p>
        </p:txBody>
      </p:sp>
      <p:sp>
        <p:nvSpPr>
          <p:cNvPr id="127" name="Shape 125"/>
          <p:cNvSpPr/>
          <p:nvPr/>
        </p:nvSpPr>
        <p:spPr>
          <a:xfrm>
            <a:off x="3182112" y="303580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28" name="Text 126"/>
          <p:cNvSpPr/>
          <p:nvPr/>
        </p:nvSpPr>
        <p:spPr>
          <a:xfrm>
            <a:off x="3182112" y="303580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129" name="Shape 127"/>
          <p:cNvSpPr/>
          <p:nvPr/>
        </p:nvSpPr>
        <p:spPr>
          <a:xfrm>
            <a:off x="3621024" y="303580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0" name="Text 128"/>
          <p:cNvSpPr/>
          <p:nvPr/>
        </p:nvSpPr>
        <p:spPr>
          <a:xfrm>
            <a:off x="3621024" y="303580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131" name="Shape 129"/>
          <p:cNvSpPr/>
          <p:nvPr/>
        </p:nvSpPr>
        <p:spPr>
          <a:xfrm>
            <a:off x="4059936" y="303580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2" name="Text 130"/>
          <p:cNvSpPr/>
          <p:nvPr/>
        </p:nvSpPr>
        <p:spPr>
          <a:xfrm>
            <a:off x="4059936" y="303580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133" name="Shape 131"/>
          <p:cNvSpPr/>
          <p:nvPr/>
        </p:nvSpPr>
        <p:spPr>
          <a:xfrm>
            <a:off x="4498848" y="303580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4" name="Text 132"/>
          <p:cNvSpPr/>
          <p:nvPr/>
        </p:nvSpPr>
        <p:spPr>
          <a:xfrm>
            <a:off x="4498848" y="303580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135" name="Shape 133"/>
          <p:cNvSpPr/>
          <p:nvPr/>
        </p:nvSpPr>
        <p:spPr>
          <a:xfrm>
            <a:off x="4937760" y="303580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6" name="Text 134"/>
          <p:cNvSpPr/>
          <p:nvPr/>
        </p:nvSpPr>
        <p:spPr>
          <a:xfrm>
            <a:off x="4937760" y="303580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137" name="Shape 135"/>
          <p:cNvSpPr/>
          <p:nvPr/>
        </p:nvSpPr>
        <p:spPr>
          <a:xfrm>
            <a:off x="5376672" y="3035808"/>
            <a:ext cx="34747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8" name="Text 136"/>
          <p:cNvSpPr/>
          <p:nvPr/>
        </p:nvSpPr>
        <p:spPr>
          <a:xfrm>
            <a:off x="5376672" y="3035808"/>
            <a:ext cx="347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139" name="Shape 137"/>
          <p:cNvSpPr/>
          <p:nvPr/>
        </p:nvSpPr>
        <p:spPr>
          <a:xfrm>
            <a:off x="5724144" y="3035808"/>
            <a:ext cx="438912" cy="365760"/>
          </a:xfrm>
          <a:prstGeom prst="rect">
            <a:avLst/>
          </a:prstGeom>
          <a:solidFill>
            <a:srgbClr val="E8F5E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0" name="Text 138"/>
          <p:cNvSpPr/>
          <p:nvPr/>
        </p:nvSpPr>
        <p:spPr>
          <a:xfrm>
            <a:off x="5724144" y="303580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141" name="Shape 139"/>
          <p:cNvSpPr/>
          <p:nvPr/>
        </p:nvSpPr>
        <p:spPr>
          <a:xfrm>
            <a:off x="164592" y="3401568"/>
            <a:ext cx="2743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2" name="Text 140"/>
          <p:cNvSpPr/>
          <p:nvPr/>
        </p:nvSpPr>
        <p:spPr>
          <a:xfrm>
            <a:off x="164592" y="340156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1000" dirty="0"/>
          </a:p>
        </p:txBody>
      </p:sp>
      <p:sp>
        <p:nvSpPr>
          <p:cNvPr id="143" name="Shape 141"/>
          <p:cNvSpPr/>
          <p:nvPr/>
        </p:nvSpPr>
        <p:spPr>
          <a:xfrm>
            <a:off x="438912" y="3401568"/>
            <a:ext cx="196596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4" name="Text 142"/>
          <p:cNvSpPr/>
          <p:nvPr/>
        </p:nvSpPr>
        <p:spPr>
          <a:xfrm>
            <a:off x="438912" y="3401568"/>
            <a:ext cx="196596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 &amp; Test</a:t>
            </a:r>
            <a:endParaRPr lang="en-US" sz="900" dirty="0"/>
          </a:p>
        </p:txBody>
      </p:sp>
      <p:sp>
        <p:nvSpPr>
          <p:cNvPr id="145" name="Shape 143"/>
          <p:cNvSpPr/>
          <p:nvPr/>
        </p:nvSpPr>
        <p:spPr>
          <a:xfrm>
            <a:off x="2404872" y="3401568"/>
            <a:ext cx="2743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6" name="Text 144"/>
          <p:cNvSpPr/>
          <p:nvPr/>
        </p:nvSpPr>
        <p:spPr>
          <a:xfrm>
            <a:off x="2404872" y="340156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147" name="Shape 145"/>
          <p:cNvSpPr/>
          <p:nvPr/>
        </p:nvSpPr>
        <p:spPr>
          <a:xfrm>
            <a:off x="2679192" y="3401568"/>
            <a:ext cx="5029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8" name="Text 146"/>
          <p:cNvSpPr/>
          <p:nvPr/>
        </p:nvSpPr>
        <p:spPr>
          <a:xfrm>
            <a:off x="2679192" y="3401568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D, E</a:t>
            </a:r>
            <a:endParaRPr lang="en-US" sz="1000" dirty="0"/>
          </a:p>
        </p:txBody>
      </p:sp>
      <p:sp>
        <p:nvSpPr>
          <p:cNvPr id="149" name="Shape 147"/>
          <p:cNvSpPr/>
          <p:nvPr/>
        </p:nvSpPr>
        <p:spPr>
          <a:xfrm>
            <a:off x="3182112" y="340156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50" name="Text 148"/>
          <p:cNvSpPr/>
          <p:nvPr/>
        </p:nvSpPr>
        <p:spPr>
          <a:xfrm>
            <a:off x="3182112" y="340156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151" name="Shape 149"/>
          <p:cNvSpPr/>
          <p:nvPr/>
        </p:nvSpPr>
        <p:spPr>
          <a:xfrm>
            <a:off x="3621024" y="340156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52" name="Text 150"/>
          <p:cNvSpPr/>
          <p:nvPr/>
        </p:nvSpPr>
        <p:spPr>
          <a:xfrm>
            <a:off x="3621024" y="340156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153" name="Shape 151"/>
          <p:cNvSpPr/>
          <p:nvPr/>
        </p:nvSpPr>
        <p:spPr>
          <a:xfrm>
            <a:off x="4059936" y="340156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54" name="Text 152"/>
          <p:cNvSpPr/>
          <p:nvPr/>
        </p:nvSpPr>
        <p:spPr>
          <a:xfrm>
            <a:off x="4059936" y="340156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155" name="Shape 153"/>
          <p:cNvSpPr/>
          <p:nvPr/>
        </p:nvSpPr>
        <p:spPr>
          <a:xfrm>
            <a:off x="4498848" y="340156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56" name="Text 154"/>
          <p:cNvSpPr/>
          <p:nvPr/>
        </p:nvSpPr>
        <p:spPr>
          <a:xfrm>
            <a:off x="4498848" y="340156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157" name="Shape 155"/>
          <p:cNvSpPr/>
          <p:nvPr/>
        </p:nvSpPr>
        <p:spPr>
          <a:xfrm>
            <a:off x="4937760" y="340156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58" name="Text 156"/>
          <p:cNvSpPr/>
          <p:nvPr/>
        </p:nvSpPr>
        <p:spPr>
          <a:xfrm>
            <a:off x="4937760" y="340156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159" name="Shape 157"/>
          <p:cNvSpPr/>
          <p:nvPr/>
        </p:nvSpPr>
        <p:spPr>
          <a:xfrm>
            <a:off x="5376672" y="3401568"/>
            <a:ext cx="34747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60" name="Text 158"/>
          <p:cNvSpPr/>
          <p:nvPr/>
        </p:nvSpPr>
        <p:spPr>
          <a:xfrm>
            <a:off x="5376672" y="3401568"/>
            <a:ext cx="347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161" name="Shape 159"/>
          <p:cNvSpPr/>
          <p:nvPr/>
        </p:nvSpPr>
        <p:spPr>
          <a:xfrm>
            <a:off x="5724144" y="3401568"/>
            <a:ext cx="438912" cy="365760"/>
          </a:xfrm>
          <a:prstGeom prst="rect">
            <a:avLst/>
          </a:prstGeom>
          <a:solidFill>
            <a:srgbClr val="E8F5E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62" name="Text 160"/>
          <p:cNvSpPr/>
          <p:nvPr/>
        </p:nvSpPr>
        <p:spPr>
          <a:xfrm>
            <a:off x="5724144" y="340156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163" name="Shape 161"/>
          <p:cNvSpPr/>
          <p:nvPr/>
        </p:nvSpPr>
        <p:spPr>
          <a:xfrm>
            <a:off x="164592" y="3767328"/>
            <a:ext cx="2743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64" name="Text 162"/>
          <p:cNvSpPr/>
          <p:nvPr/>
        </p:nvSpPr>
        <p:spPr>
          <a:xfrm>
            <a:off x="164592" y="376732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endParaRPr lang="en-US" sz="1000" dirty="0"/>
          </a:p>
        </p:txBody>
      </p:sp>
      <p:sp>
        <p:nvSpPr>
          <p:cNvPr id="165" name="Shape 163"/>
          <p:cNvSpPr/>
          <p:nvPr/>
        </p:nvSpPr>
        <p:spPr>
          <a:xfrm>
            <a:off x="438912" y="3767328"/>
            <a:ext cx="196596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66" name="Text 164"/>
          <p:cNvSpPr/>
          <p:nvPr/>
        </p:nvSpPr>
        <p:spPr>
          <a:xfrm>
            <a:off x="438912" y="3767328"/>
            <a:ext cx="196596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 &amp; Abnahme</a:t>
            </a:r>
            <a:endParaRPr lang="en-US" sz="900" dirty="0"/>
          </a:p>
        </p:txBody>
      </p:sp>
      <p:sp>
        <p:nvSpPr>
          <p:cNvPr id="167" name="Shape 165"/>
          <p:cNvSpPr/>
          <p:nvPr/>
        </p:nvSpPr>
        <p:spPr>
          <a:xfrm>
            <a:off x="2404872" y="3767328"/>
            <a:ext cx="2743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68" name="Text 166"/>
          <p:cNvSpPr/>
          <p:nvPr/>
        </p:nvSpPr>
        <p:spPr>
          <a:xfrm>
            <a:off x="2404872" y="376732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169" name="Shape 167"/>
          <p:cNvSpPr/>
          <p:nvPr/>
        </p:nvSpPr>
        <p:spPr>
          <a:xfrm>
            <a:off x="2679192" y="3767328"/>
            <a:ext cx="5029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0" name="Text 168"/>
          <p:cNvSpPr/>
          <p:nvPr/>
        </p:nvSpPr>
        <p:spPr>
          <a:xfrm>
            <a:off x="2679192" y="3767328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1000" dirty="0"/>
          </a:p>
        </p:txBody>
      </p:sp>
      <p:sp>
        <p:nvSpPr>
          <p:cNvPr id="171" name="Shape 169"/>
          <p:cNvSpPr/>
          <p:nvPr/>
        </p:nvSpPr>
        <p:spPr>
          <a:xfrm>
            <a:off x="3182112" y="376732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2" name="Text 170"/>
          <p:cNvSpPr/>
          <p:nvPr/>
        </p:nvSpPr>
        <p:spPr>
          <a:xfrm>
            <a:off x="3182112" y="376732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173" name="Shape 171"/>
          <p:cNvSpPr/>
          <p:nvPr/>
        </p:nvSpPr>
        <p:spPr>
          <a:xfrm>
            <a:off x="3621024" y="376732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4" name="Text 172"/>
          <p:cNvSpPr/>
          <p:nvPr/>
        </p:nvSpPr>
        <p:spPr>
          <a:xfrm>
            <a:off x="3621024" y="376732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  <p:sp>
        <p:nvSpPr>
          <p:cNvPr id="175" name="Shape 173"/>
          <p:cNvSpPr/>
          <p:nvPr/>
        </p:nvSpPr>
        <p:spPr>
          <a:xfrm>
            <a:off x="4059936" y="376732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6" name="Text 174"/>
          <p:cNvSpPr/>
          <p:nvPr/>
        </p:nvSpPr>
        <p:spPr>
          <a:xfrm>
            <a:off x="4059936" y="376732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177" name="Shape 175"/>
          <p:cNvSpPr/>
          <p:nvPr/>
        </p:nvSpPr>
        <p:spPr>
          <a:xfrm>
            <a:off x="4498848" y="376732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8" name="Text 176"/>
          <p:cNvSpPr/>
          <p:nvPr/>
        </p:nvSpPr>
        <p:spPr>
          <a:xfrm>
            <a:off x="4498848" y="376732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  <p:sp>
        <p:nvSpPr>
          <p:cNvPr id="179" name="Shape 177"/>
          <p:cNvSpPr/>
          <p:nvPr/>
        </p:nvSpPr>
        <p:spPr>
          <a:xfrm>
            <a:off x="4937760" y="376732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80" name="Text 178"/>
          <p:cNvSpPr/>
          <p:nvPr/>
        </p:nvSpPr>
        <p:spPr>
          <a:xfrm>
            <a:off x="4937760" y="376732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181" name="Shape 179"/>
          <p:cNvSpPr/>
          <p:nvPr/>
        </p:nvSpPr>
        <p:spPr>
          <a:xfrm>
            <a:off x="5376672" y="3767328"/>
            <a:ext cx="34747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82" name="Text 180"/>
          <p:cNvSpPr/>
          <p:nvPr/>
        </p:nvSpPr>
        <p:spPr>
          <a:xfrm>
            <a:off x="5376672" y="3767328"/>
            <a:ext cx="347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183" name="Shape 181"/>
          <p:cNvSpPr/>
          <p:nvPr/>
        </p:nvSpPr>
        <p:spPr>
          <a:xfrm>
            <a:off x="5724144" y="3767328"/>
            <a:ext cx="438912" cy="365760"/>
          </a:xfrm>
          <a:prstGeom prst="rect">
            <a:avLst/>
          </a:prstGeom>
          <a:solidFill>
            <a:srgbClr val="E8F5E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84" name="Text 182"/>
          <p:cNvSpPr/>
          <p:nvPr/>
        </p:nvSpPr>
        <p:spPr>
          <a:xfrm>
            <a:off x="5724144" y="376732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185" name="Text 183"/>
          <p:cNvSpPr/>
          <p:nvPr/>
        </p:nvSpPr>
        <p:spPr>
          <a:xfrm>
            <a:off x="274320" y="3913632"/>
            <a:ext cx="8595360" cy="347472"/>
          </a:xfrm>
          <a:prstGeom prst="rect">
            <a:avLst/>
          </a:prstGeom>
          <a:solidFill>
            <a:srgbClr val="2E7D32"/>
          </a:solidFill>
          <a:ln/>
        </p:spPr>
        <p:txBody>
          <a:bodyPr wrap="square" lIns="76200" tIns="76200" rIns="76200" bIns="7620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Kritischer Pfad: A → B → E → F → G  (GP = 0)  |  Projektdauer: 18 AT  |  Puffer C: 8AT · D: 1AT</a:t>
            </a:r>
            <a:endParaRPr lang="en-US" sz="1200" dirty="0"/>
          </a:p>
        </p:txBody>
      </p:sp>
      <p:sp>
        <p:nvSpPr>
          <p:cNvPr id="186" name="Text 184"/>
          <p:cNvSpPr/>
          <p:nvPr/>
        </p:nvSpPr>
        <p:spPr>
          <a:xfrm>
            <a:off x="274320" y="4352544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Vorwärts: FAZ(Start)=0  |  FEZ=FAZ+D  |  FAZ(Nf.)=max(FEZ aller Vorgänger)</a:t>
            </a:r>
            <a:endParaRPr lang="en-US" sz="900" dirty="0"/>
          </a:p>
        </p:txBody>
      </p:sp>
      <p:sp>
        <p:nvSpPr>
          <p:cNvPr id="187" name="Text 185"/>
          <p:cNvSpPr/>
          <p:nvPr/>
        </p:nvSpPr>
        <p:spPr>
          <a:xfrm>
            <a:off x="274320" y="4535424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Rückwärts: SEZ(Ende)=FEZ(Ende)  |  SAZ=SEZ−D  |  SEZ(Vg.)=min(SAZ aller Nachfolger)</a:t>
            </a:r>
            <a:endParaRPr lang="en-US" sz="900" dirty="0"/>
          </a:p>
        </p:txBody>
      </p:sp>
      <p:sp>
        <p:nvSpPr>
          <p:cNvPr id="188" name="Text 186"/>
          <p:cNvSpPr/>
          <p:nvPr/>
        </p:nvSpPr>
        <p:spPr>
          <a:xfrm>
            <a:off x="274320" y="4718304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GP=SAZ−FAZ=SEZ−FEZ   |   FP=FAZ(Nf.)−FEZ(Vg.)   |   Kritisch: GP=0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Kritischer Pfad &amp; Puffer – Zusammenfassung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Kritischer Pfad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12 von 24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4160520" cy="20574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795528"/>
            <a:ext cx="4160520" cy="2926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832104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Kritischer Pfad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" y="1124712"/>
            <a:ext cx="3959352" cy="167335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Weg mit GP = 0 durch den ganzen Netzplan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Gibt die Mindest-Projektdauer vor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Verzögerung verlängert das Projekt!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Mehrere kritische Pfade möglich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PM-Fokus: Ressourcen auf kritische Vorgänge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663440" y="795528"/>
            <a:ext cx="4160520" cy="20574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663440" y="795528"/>
            <a:ext cx="416052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54880" y="832104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Pufferarten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73168" y="1124712"/>
            <a:ext cx="3959352" cy="167335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 (Gesamtpuffer) = SAZ − FAZ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Verzögerung ohne Projektende zu verschieben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FP (Freier Puffer) = FAZ(Nf.) − FEZ(Vg.)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Verzögerung ohne Nachfolger zu beeinflussen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Kritischer Vorgang: GP = 0 und FP = 0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228600" y="2944368"/>
            <a:ext cx="8686800" cy="153619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28600" y="2944368"/>
            <a:ext cx="868680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20040" y="2980944"/>
            <a:ext cx="8503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Rechenformeln – Vorwärts &amp; Rückwärts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38328" y="3273552"/>
            <a:ext cx="8485632" cy="1152144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Vorwärts: FAZ(Start)=0  |  FEZ=FAZ+D  |  FAZ(Nf.)=max(FEZ aller Vorgänger)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Rückwärts: SEZ(Ende)=FEZ(Ende)  |  SAZ=SEZ−D  |  SEZ(Vg.)=min(SAZ aller Nachfolger)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GP=SAZ−FAZ=SEZ−FEZ  |  FP=FAZ(Nachfolger)−FEZ(Vorgang)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6002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Risikomanagement &amp; Projektkosten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26060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Risikomatrix · Aufwandsschätzung · Break-Even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 &amp; Kosten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13 von 24  |  31.03.2026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Risikomatrix – Risiken bewerten und priorisieren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Risikomatrix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14 von 24  |  31.03.2026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795528"/>
            <a:ext cx="8412480" cy="329184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88900" tIns="88900" rIns="88900" bIns="8890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Risikobewertung: Risikokennzahl (RK) = Eintrittswahrscheinlichkeit (EW) × Schadensausmaß (SA)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58368" y="1033272"/>
            <a:ext cx="2194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Schadensausmaß (SA) →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658368" y="1234440"/>
            <a:ext cx="438912" cy="219456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234440"/>
            <a:ext cx="4389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SA=1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1097280" y="1234440"/>
            <a:ext cx="438912" cy="219456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97280" y="1234440"/>
            <a:ext cx="4389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SA=2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1536192" y="1234440"/>
            <a:ext cx="438912" cy="219456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536192" y="1234440"/>
            <a:ext cx="4389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SA=3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1975104" y="1234440"/>
            <a:ext cx="438912" cy="219456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975104" y="1234440"/>
            <a:ext cx="4389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SA=4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2414016" y="1234440"/>
            <a:ext cx="438912" cy="219456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414016" y="1234440"/>
            <a:ext cx="4389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SA=5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274320" y="1453896"/>
            <a:ext cx="384048" cy="438912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74320" y="1453896"/>
            <a:ext cx="38404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EW=5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658368" y="1453896"/>
            <a:ext cx="438912" cy="438912"/>
          </a:xfrm>
          <a:prstGeom prst="rect">
            <a:avLst/>
          </a:prstGeom>
          <a:solidFill>
            <a:srgbClr val="F9A82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145389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1097280" y="1453896"/>
            <a:ext cx="438912" cy="438912"/>
          </a:xfrm>
          <a:prstGeom prst="rect">
            <a:avLst/>
          </a:prstGeom>
          <a:solidFill>
            <a:srgbClr val="E6510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97280" y="145389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1536192" y="1453896"/>
            <a:ext cx="438912" cy="438912"/>
          </a:xfrm>
          <a:prstGeom prst="rect">
            <a:avLst/>
          </a:prstGeom>
          <a:solidFill>
            <a:srgbClr val="B71C1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536192" y="145389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1975104" y="1453896"/>
            <a:ext cx="438912" cy="438912"/>
          </a:xfrm>
          <a:prstGeom prst="rect">
            <a:avLst/>
          </a:prstGeom>
          <a:solidFill>
            <a:srgbClr val="B71C1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975104" y="145389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2414016" y="1453896"/>
            <a:ext cx="438912" cy="438912"/>
          </a:xfrm>
          <a:prstGeom prst="rect">
            <a:avLst/>
          </a:prstGeom>
          <a:solidFill>
            <a:srgbClr val="B71C1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414016" y="145389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274320" y="1892808"/>
            <a:ext cx="384048" cy="438912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74320" y="1892808"/>
            <a:ext cx="38404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EW=4</a:t>
            </a:r>
            <a:endParaRPr lang="en-US" sz="800" dirty="0"/>
          </a:p>
        </p:txBody>
      </p:sp>
      <p:sp>
        <p:nvSpPr>
          <p:cNvPr id="34" name="Shape 32"/>
          <p:cNvSpPr/>
          <p:nvPr/>
        </p:nvSpPr>
        <p:spPr>
          <a:xfrm>
            <a:off x="658368" y="1892808"/>
            <a:ext cx="438912" cy="438912"/>
          </a:xfrm>
          <a:prstGeom prst="rect">
            <a:avLst/>
          </a:prstGeom>
          <a:solidFill>
            <a:srgbClr val="F9A82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189280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1097280" y="1892808"/>
            <a:ext cx="438912" cy="438912"/>
          </a:xfrm>
          <a:prstGeom prst="rect">
            <a:avLst/>
          </a:prstGeom>
          <a:solidFill>
            <a:srgbClr val="E6510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097280" y="189280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1536192" y="1892808"/>
            <a:ext cx="438912" cy="438912"/>
          </a:xfrm>
          <a:prstGeom prst="rect">
            <a:avLst/>
          </a:prstGeom>
          <a:solidFill>
            <a:srgbClr val="E6510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36192" y="189280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1975104" y="1892808"/>
            <a:ext cx="438912" cy="438912"/>
          </a:xfrm>
          <a:prstGeom prst="rect">
            <a:avLst/>
          </a:prstGeom>
          <a:solidFill>
            <a:srgbClr val="B71C1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975104" y="189280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2414016" y="1892808"/>
            <a:ext cx="438912" cy="438912"/>
          </a:xfrm>
          <a:prstGeom prst="rect">
            <a:avLst/>
          </a:prstGeom>
          <a:solidFill>
            <a:srgbClr val="B71C1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414016" y="189280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274320" y="2331720"/>
            <a:ext cx="384048" cy="438912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274320" y="2331720"/>
            <a:ext cx="38404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EW=3</a:t>
            </a:r>
            <a:endParaRPr lang="en-US" sz="800" dirty="0"/>
          </a:p>
        </p:txBody>
      </p:sp>
      <p:sp>
        <p:nvSpPr>
          <p:cNvPr id="46" name="Shape 44"/>
          <p:cNvSpPr/>
          <p:nvPr/>
        </p:nvSpPr>
        <p:spPr>
          <a:xfrm>
            <a:off x="658368" y="2331720"/>
            <a:ext cx="438912" cy="438912"/>
          </a:xfrm>
          <a:prstGeom prst="rect">
            <a:avLst/>
          </a:prstGeom>
          <a:solidFill>
            <a:srgbClr val="2E7D3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658368" y="23317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48" name="Shape 46"/>
          <p:cNvSpPr/>
          <p:nvPr/>
        </p:nvSpPr>
        <p:spPr>
          <a:xfrm>
            <a:off x="1097280" y="2331720"/>
            <a:ext cx="438912" cy="438912"/>
          </a:xfrm>
          <a:prstGeom prst="rect">
            <a:avLst/>
          </a:prstGeom>
          <a:solidFill>
            <a:srgbClr val="F9A82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097280" y="23317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  <p:sp>
        <p:nvSpPr>
          <p:cNvPr id="50" name="Shape 48"/>
          <p:cNvSpPr/>
          <p:nvPr/>
        </p:nvSpPr>
        <p:spPr>
          <a:xfrm>
            <a:off x="1536192" y="2331720"/>
            <a:ext cx="438912" cy="438912"/>
          </a:xfrm>
          <a:prstGeom prst="rect">
            <a:avLst/>
          </a:prstGeom>
          <a:solidFill>
            <a:srgbClr val="E6510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536192" y="23317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  <p:sp>
        <p:nvSpPr>
          <p:cNvPr id="52" name="Shape 50"/>
          <p:cNvSpPr/>
          <p:nvPr/>
        </p:nvSpPr>
        <p:spPr>
          <a:xfrm>
            <a:off x="1975104" y="2331720"/>
            <a:ext cx="438912" cy="438912"/>
          </a:xfrm>
          <a:prstGeom prst="rect">
            <a:avLst/>
          </a:prstGeom>
          <a:solidFill>
            <a:srgbClr val="E6510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1975104" y="23317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200" dirty="0"/>
          </a:p>
        </p:txBody>
      </p:sp>
      <p:sp>
        <p:nvSpPr>
          <p:cNvPr id="54" name="Shape 52"/>
          <p:cNvSpPr/>
          <p:nvPr/>
        </p:nvSpPr>
        <p:spPr>
          <a:xfrm>
            <a:off x="2414016" y="2331720"/>
            <a:ext cx="438912" cy="438912"/>
          </a:xfrm>
          <a:prstGeom prst="rect">
            <a:avLst/>
          </a:prstGeom>
          <a:solidFill>
            <a:srgbClr val="B71C1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414016" y="23317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200" dirty="0"/>
          </a:p>
        </p:txBody>
      </p:sp>
      <p:sp>
        <p:nvSpPr>
          <p:cNvPr id="56" name="Shape 54"/>
          <p:cNvSpPr/>
          <p:nvPr/>
        </p:nvSpPr>
        <p:spPr>
          <a:xfrm>
            <a:off x="274320" y="2770632"/>
            <a:ext cx="384048" cy="438912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274320" y="2770632"/>
            <a:ext cx="38404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EW=2</a:t>
            </a:r>
            <a:endParaRPr lang="en-US" sz="800" dirty="0"/>
          </a:p>
        </p:txBody>
      </p:sp>
      <p:sp>
        <p:nvSpPr>
          <p:cNvPr id="58" name="Shape 56"/>
          <p:cNvSpPr/>
          <p:nvPr/>
        </p:nvSpPr>
        <p:spPr>
          <a:xfrm>
            <a:off x="658368" y="2770632"/>
            <a:ext cx="438912" cy="438912"/>
          </a:xfrm>
          <a:prstGeom prst="rect">
            <a:avLst/>
          </a:prstGeom>
          <a:solidFill>
            <a:srgbClr val="2E7D3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658368" y="277063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60" name="Shape 58"/>
          <p:cNvSpPr/>
          <p:nvPr/>
        </p:nvSpPr>
        <p:spPr>
          <a:xfrm>
            <a:off x="1097280" y="2770632"/>
            <a:ext cx="438912" cy="438912"/>
          </a:xfrm>
          <a:prstGeom prst="rect">
            <a:avLst/>
          </a:prstGeom>
          <a:solidFill>
            <a:srgbClr val="F9A82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1097280" y="277063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62" name="Shape 60"/>
          <p:cNvSpPr/>
          <p:nvPr/>
        </p:nvSpPr>
        <p:spPr>
          <a:xfrm>
            <a:off x="1536192" y="2770632"/>
            <a:ext cx="438912" cy="438912"/>
          </a:xfrm>
          <a:prstGeom prst="rect">
            <a:avLst/>
          </a:prstGeom>
          <a:solidFill>
            <a:srgbClr val="F9A82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1536192" y="277063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  <p:sp>
        <p:nvSpPr>
          <p:cNvPr id="64" name="Shape 62"/>
          <p:cNvSpPr/>
          <p:nvPr/>
        </p:nvSpPr>
        <p:spPr>
          <a:xfrm>
            <a:off x="1975104" y="2770632"/>
            <a:ext cx="438912" cy="438912"/>
          </a:xfrm>
          <a:prstGeom prst="rect">
            <a:avLst/>
          </a:prstGeom>
          <a:solidFill>
            <a:srgbClr val="E6510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1975104" y="277063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  <p:sp>
        <p:nvSpPr>
          <p:cNvPr id="66" name="Shape 64"/>
          <p:cNvSpPr/>
          <p:nvPr/>
        </p:nvSpPr>
        <p:spPr>
          <a:xfrm>
            <a:off x="2414016" y="2770632"/>
            <a:ext cx="438912" cy="438912"/>
          </a:xfrm>
          <a:prstGeom prst="rect">
            <a:avLst/>
          </a:prstGeom>
          <a:solidFill>
            <a:srgbClr val="E6510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2414016" y="277063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200" dirty="0"/>
          </a:p>
        </p:txBody>
      </p:sp>
      <p:sp>
        <p:nvSpPr>
          <p:cNvPr id="68" name="Shape 66"/>
          <p:cNvSpPr/>
          <p:nvPr/>
        </p:nvSpPr>
        <p:spPr>
          <a:xfrm>
            <a:off x="274320" y="3209544"/>
            <a:ext cx="384048" cy="438912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274320" y="3209544"/>
            <a:ext cx="38404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EW=1</a:t>
            </a:r>
            <a:endParaRPr lang="en-US" sz="800" dirty="0"/>
          </a:p>
        </p:txBody>
      </p:sp>
      <p:sp>
        <p:nvSpPr>
          <p:cNvPr id="70" name="Shape 68"/>
          <p:cNvSpPr/>
          <p:nvPr/>
        </p:nvSpPr>
        <p:spPr>
          <a:xfrm>
            <a:off x="658368" y="3209544"/>
            <a:ext cx="438912" cy="438912"/>
          </a:xfrm>
          <a:prstGeom prst="rect">
            <a:avLst/>
          </a:prstGeom>
          <a:solidFill>
            <a:srgbClr val="2E7D3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658368" y="320954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2" name="Shape 70"/>
          <p:cNvSpPr/>
          <p:nvPr/>
        </p:nvSpPr>
        <p:spPr>
          <a:xfrm>
            <a:off x="1097280" y="3209544"/>
            <a:ext cx="438912" cy="438912"/>
          </a:xfrm>
          <a:prstGeom prst="rect">
            <a:avLst/>
          </a:prstGeom>
          <a:solidFill>
            <a:srgbClr val="2E7D3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3" name="Text 71"/>
          <p:cNvSpPr/>
          <p:nvPr/>
        </p:nvSpPr>
        <p:spPr>
          <a:xfrm>
            <a:off x="1097280" y="320954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74" name="Shape 72"/>
          <p:cNvSpPr/>
          <p:nvPr/>
        </p:nvSpPr>
        <p:spPr>
          <a:xfrm>
            <a:off x="1536192" y="3209544"/>
            <a:ext cx="438912" cy="438912"/>
          </a:xfrm>
          <a:prstGeom prst="rect">
            <a:avLst/>
          </a:prstGeom>
          <a:solidFill>
            <a:srgbClr val="2E7D3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5" name="Text 73"/>
          <p:cNvSpPr/>
          <p:nvPr/>
        </p:nvSpPr>
        <p:spPr>
          <a:xfrm>
            <a:off x="1536192" y="320954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76" name="Shape 74"/>
          <p:cNvSpPr/>
          <p:nvPr/>
        </p:nvSpPr>
        <p:spPr>
          <a:xfrm>
            <a:off x="1975104" y="3209544"/>
            <a:ext cx="438912" cy="438912"/>
          </a:xfrm>
          <a:prstGeom prst="rect">
            <a:avLst/>
          </a:prstGeom>
          <a:solidFill>
            <a:srgbClr val="F9A82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1975104" y="320954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78" name="Shape 76"/>
          <p:cNvSpPr/>
          <p:nvPr/>
        </p:nvSpPr>
        <p:spPr>
          <a:xfrm>
            <a:off x="2414016" y="3209544"/>
            <a:ext cx="438912" cy="438912"/>
          </a:xfrm>
          <a:prstGeom prst="rect">
            <a:avLst/>
          </a:prstGeom>
          <a:solidFill>
            <a:srgbClr val="F9A82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2414016" y="320954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80" name="Shape 78"/>
          <p:cNvSpPr/>
          <p:nvPr/>
        </p:nvSpPr>
        <p:spPr>
          <a:xfrm>
            <a:off x="3035808" y="1280160"/>
            <a:ext cx="256032" cy="256032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81" name="Text 79"/>
          <p:cNvSpPr/>
          <p:nvPr/>
        </p:nvSpPr>
        <p:spPr>
          <a:xfrm>
            <a:off x="3364992" y="1207008"/>
            <a:ext cx="55046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1–3: Gering – akzeptieren</a:t>
            </a:r>
            <a:endParaRPr lang="en-US" sz="1100" dirty="0"/>
          </a:p>
        </p:txBody>
      </p:sp>
      <p:sp>
        <p:nvSpPr>
          <p:cNvPr id="82" name="Shape 80"/>
          <p:cNvSpPr/>
          <p:nvPr/>
        </p:nvSpPr>
        <p:spPr>
          <a:xfrm>
            <a:off x="3035808" y="1737360"/>
            <a:ext cx="256032" cy="256032"/>
          </a:xfrm>
          <a:prstGeom prst="rect">
            <a:avLst/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3364992" y="1664208"/>
            <a:ext cx="55046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4–7: Mittel – beobachten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3035808" y="2194560"/>
            <a:ext cx="256032" cy="256032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85" name="Text 83"/>
          <p:cNvSpPr/>
          <p:nvPr/>
        </p:nvSpPr>
        <p:spPr>
          <a:xfrm>
            <a:off x="3364992" y="2121408"/>
            <a:ext cx="55046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8–14: Hoch – Maßnahme</a:t>
            </a:r>
            <a:endParaRPr lang="en-US" sz="1100" dirty="0"/>
          </a:p>
        </p:txBody>
      </p:sp>
      <p:sp>
        <p:nvSpPr>
          <p:cNvPr id="86" name="Shape 84"/>
          <p:cNvSpPr/>
          <p:nvPr/>
        </p:nvSpPr>
        <p:spPr>
          <a:xfrm>
            <a:off x="3035808" y="2651760"/>
            <a:ext cx="256032" cy="256032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7" name="Text 85"/>
          <p:cNvSpPr/>
          <p:nvPr/>
        </p:nvSpPr>
        <p:spPr>
          <a:xfrm>
            <a:off x="3364992" y="2578608"/>
            <a:ext cx="55046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15–25: Kritisch – eskalieren</a:t>
            </a:r>
            <a:endParaRPr lang="en-US" sz="1100" dirty="0"/>
          </a:p>
        </p:txBody>
      </p:sp>
      <p:sp>
        <p:nvSpPr>
          <p:cNvPr id="88" name="Shape 86"/>
          <p:cNvSpPr/>
          <p:nvPr/>
        </p:nvSpPr>
        <p:spPr>
          <a:xfrm>
            <a:off x="274320" y="3739896"/>
            <a:ext cx="4114800" cy="103327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274320" y="3739896"/>
            <a:ext cx="411480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90" name="Text 88"/>
          <p:cNvSpPr/>
          <p:nvPr/>
        </p:nvSpPr>
        <p:spPr>
          <a:xfrm>
            <a:off x="365760" y="3776472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Praxisbeispiele (RK = EW × SA)</a:t>
            </a:r>
            <a:endParaRPr lang="en-US" sz="1100" dirty="0"/>
          </a:p>
        </p:txBody>
      </p:sp>
      <p:sp>
        <p:nvSpPr>
          <p:cNvPr id="91" name="Text 89"/>
          <p:cNvSpPr/>
          <p:nvPr/>
        </p:nvSpPr>
        <p:spPr>
          <a:xfrm>
            <a:off x="384048" y="4069080"/>
            <a:ext cx="3913632" cy="649224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Personalausfall: EW=3 × SA=5 = RK 15 → Rot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Serverausfall: EW=2 × SA=3 = RK 6 → Gelb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Anforderungsänderung: EW=4 × SA=4 = RK 16 → Rot</a:t>
            </a:r>
            <a:endParaRPr lang="en-US" sz="950" dirty="0"/>
          </a:p>
        </p:txBody>
      </p:sp>
      <p:sp>
        <p:nvSpPr>
          <p:cNvPr id="92" name="Shape 90"/>
          <p:cNvSpPr/>
          <p:nvPr/>
        </p:nvSpPr>
        <p:spPr>
          <a:xfrm>
            <a:off x="4617720" y="3739896"/>
            <a:ext cx="4251960" cy="103327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4617720" y="3739896"/>
            <a:ext cx="425196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94" name="Text 92"/>
          <p:cNvSpPr/>
          <p:nvPr/>
        </p:nvSpPr>
        <p:spPr>
          <a:xfrm>
            <a:off x="4709160" y="3776472"/>
            <a:ext cx="4069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Risikomaßnahmen</a:t>
            </a:r>
            <a:endParaRPr lang="en-US" sz="1100" dirty="0"/>
          </a:p>
        </p:txBody>
      </p:sp>
      <p:sp>
        <p:nvSpPr>
          <p:cNvPr id="95" name="Text 93"/>
          <p:cNvSpPr/>
          <p:nvPr/>
        </p:nvSpPr>
        <p:spPr>
          <a:xfrm>
            <a:off x="4727448" y="4069080"/>
            <a:ext cx="4050792" cy="649224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Vermeiden: Ursache des Risikos beseitigen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Reduzieren: EW oder SA gezielt verringern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Übertragen: Versicherung, Outsourcing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Akzeptieren: Reserve einplanen (bei RK 1–3)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Aufwandsschätzung – Methoden im Vergleich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Aufwandsschätzung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15 von 24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420624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795528"/>
            <a:ext cx="420624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832104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Analogiemethode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" y="1124712"/>
            <a:ext cx="4005072" cy="153619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Vergleich mit ähnlichen Projekten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Schnell, aber ungenau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Gut bei Erfahrung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Wenig Aufwand  − Subjektiv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663440" y="795528"/>
            <a:ext cx="420624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663440" y="795528"/>
            <a:ext cx="42062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54880" y="832104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Expertenschätzung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73168" y="1124712"/>
            <a:ext cx="4005072" cy="153619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Erfahrene Experten schätzen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Einzeln oder Delphi-Methode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Oft in Kombination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Praxisnah  − Erfahrungsabh.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228600" y="2807208"/>
            <a:ext cx="420624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28600" y="2807208"/>
            <a:ext cx="4206240" cy="29260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20040" y="2843784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Drei-Punkt-Schätzung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38328" y="3136392"/>
            <a:ext cx="4005072" cy="153619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= optimistisch (Best Case)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= wahrscheinlichste Schätz.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pessimistisch (Worst Case)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(o + 4m + p) / 6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663440" y="2807208"/>
            <a:ext cx="420624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663440" y="2807208"/>
            <a:ext cx="4206240" cy="292608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754880" y="2843784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Story Points (agil)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773168" y="3136392"/>
            <a:ext cx="4005072" cy="153619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Fibonacci-Skala: 1,2,3,5,8,13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Planning Poker im Team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Relativ, nicht absolut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Velocity = Punkte/Sprint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274320" y="4663440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Drei-Punkt-Formel: E = (o + 4m + p) / 6  |  Varianz: V = ((p − o) / 6)²  |  σ = √V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Projektkosten – Planung &amp; Kontrolle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Projektkosten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16 von 24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416052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795528"/>
            <a:ext cx="416052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832104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Kostenarten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" y="1124712"/>
            <a:ext cx="3959352" cy="181051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Personalkosten: Stundensatz × Aufwand (h)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Sachkosten: Hardware, Lizenzen, Material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Gemeinkosten: Miete, Overhead (anteilig)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Reise- und Schulungskosten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Risikoreserve: 10–20% Aufschlag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663440" y="795528"/>
            <a:ext cx="416052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663440" y="795528"/>
            <a:ext cx="416052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54880" y="832104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Kostenkontrolle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73168" y="1124712"/>
            <a:ext cx="3959352" cy="181051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Soll-Ist-Vergleich: geplant vs. tatsächlich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Earned Value Analysis (Fertigstellungswert)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CPI = BCWP/ACWP (Kostenperformance)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 = BCWP/BCWS (Terminperformance)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 = hochgerechnete Gesamtkosten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228600" y="3090672"/>
            <a:ext cx="868680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28600" y="3090672"/>
            <a:ext cx="868680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20040" y="3127248"/>
            <a:ext cx="8503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Break-Even-Analyse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20040" y="345643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Break-Even-Menge = Fixkosten / (Preis − variable Stückkosten)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20040" y="374904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Deckungsbeitrag (DB) = Erlös − variable Kosten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943600" y="3419856"/>
            <a:ext cx="2834640" cy="1280160"/>
          </a:xfrm>
          <a:prstGeom prst="rect">
            <a:avLst/>
          </a:prstGeom>
          <a:solidFill>
            <a:srgbClr val="EEF5FB"/>
          </a:solidFill>
          <a:ln/>
        </p:spPr>
        <p:txBody>
          <a:bodyPr wrap="square" lIns="101600" tIns="101600" rIns="101600" bIns="10160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FK=50.000€ · Preis=120€/Stk · var.K=70€/Stk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DB=50€ · BE=50.000/50=1.000 Stück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6002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Agiles Projektmanagement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26060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Scrum · Kanban · Klassisch vs. Agil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 vs. Klassisch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17 von 24  |  31.03.2026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Klassisch vs. Agil – Der Vergleich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Klassisch vs. Agil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18 von 24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4160520" cy="347472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28600" y="795528"/>
            <a:ext cx="4160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Klassisches PM (Wasserfall)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663440" y="795528"/>
            <a:ext cx="4160520" cy="347472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63440" y="795528"/>
            <a:ext cx="4160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Agiles PM (Scrum/Kanban)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228600" y="1225296"/>
            <a:ext cx="416052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663440" y="1225296"/>
            <a:ext cx="416052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0040" y="1261872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Phasen sequenziell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754880" y="1261872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Iterative Sprints/Zyklen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28600" y="1627632"/>
            <a:ext cx="4160520" cy="384048"/>
          </a:xfrm>
          <a:prstGeom prst="rect">
            <a:avLst/>
          </a:prstGeom>
          <a:solidFill>
            <a:srgbClr val="F7FAFD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63440" y="1627632"/>
            <a:ext cx="4160520" cy="384048"/>
          </a:xfrm>
          <a:prstGeom prst="rect">
            <a:avLst/>
          </a:prstGeom>
          <a:solidFill>
            <a:srgbClr val="F7FAFD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20040" y="166420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Anforderungen zu Beginn fixiert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754880" y="166420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Anforderungen evolving (Backlog)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228600" y="2029968"/>
            <a:ext cx="416052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663440" y="2029968"/>
            <a:ext cx="416052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20040" y="2066544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Ausführlicher Plan vorab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4754880" y="2066544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Planung kontinuierlich (Rolling Wave)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228600" y="2432304"/>
            <a:ext cx="4160520" cy="384048"/>
          </a:xfrm>
          <a:prstGeom prst="rect">
            <a:avLst/>
          </a:prstGeom>
          <a:solidFill>
            <a:srgbClr val="F7FAFD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663440" y="2432304"/>
            <a:ext cx="4160520" cy="384048"/>
          </a:xfrm>
          <a:prstGeom prst="rect">
            <a:avLst/>
          </a:prstGeom>
          <a:solidFill>
            <a:srgbClr val="F7FAFD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20040" y="2468880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Klarer Start &amp; Endtermin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754880" y="2468880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Fortlaufende Lieferung von Inkrementen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228600" y="2834640"/>
            <a:ext cx="416052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663440" y="2834640"/>
            <a:ext cx="416052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20040" y="2871216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Lastenheft/Pflichtenheft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4754880" y="2871216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Stories / Product Backlog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228600" y="3236976"/>
            <a:ext cx="4160520" cy="384048"/>
          </a:xfrm>
          <a:prstGeom prst="rect">
            <a:avLst/>
          </a:prstGeom>
          <a:solidFill>
            <a:srgbClr val="F7FAFD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663440" y="3236976"/>
            <a:ext cx="4160520" cy="384048"/>
          </a:xfrm>
          <a:prstGeom prst="rect">
            <a:avLst/>
          </a:prstGeom>
          <a:solidFill>
            <a:srgbClr val="F7FAFD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20040" y="3273552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Änderungen teuer &amp; schwierig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4754880" y="3273552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Änderungen erwünscht und eingeplant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228600" y="3639312"/>
            <a:ext cx="416052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663440" y="3639312"/>
            <a:ext cx="416052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320040" y="367588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Gut: stabile Anforderungen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4754880" y="367588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Gut: variable/unklare Anforderungen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228600" y="4041648"/>
            <a:ext cx="4160520" cy="384048"/>
          </a:xfrm>
          <a:prstGeom prst="rect">
            <a:avLst/>
          </a:prstGeom>
          <a:solidFill>
            <a:srgbClr val="F7FAFD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663440" y="4041648"/>
            <a:ext cx="4160520" cy="384048"/>
          </a:xfrm>
          <a:prstGeom prst="rect">
            <a:avLst/>
          </a:prstGeom>
          <a:solidFill>
            <a:srgbClr val="F7FAFD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320040" y="4078224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Brückenbau, ERP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4754880" y="4078224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App-Entwicklung, Webprojekte</a:t>
            </a:r>
            <a:endParaRPr lang="en-US" sz="1000" dirty="0"/>
          </a:p>
        </p:txBody>
      </p:sp>
      <p:sp>
        <p:nvSpPr>
          <p:cNvPr id="44" name="Text 42"/>
          <p:cNvSpPr/>
          <p:nvPr/>
        </p:nvSpPr>
        <p:spPr>
          <a:xfrm>
            <a:off x="274320" y="4480560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Hybrid-PM: Kombination aus beidem – klassische Struktur mit agilen Elementen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Scrum – Rollen, Artefakte &amp; Events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Scrum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19 von 24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2697480" cy="336499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795528"/>
            <a:ext cx="269748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832104"/>
            <a:ext cx="2514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Scrum-Rollen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" y="1124712"/>
            <a:ext cx="2496312" cy="2980944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Owner (PO):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vertrittKundeninteressen, priorisiert Backlog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Scrum Master (SM):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beseitigt Hindernisse, schützt Team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Team: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cross-funktional, selbstorganisierend, 3–9 Pers.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3063240" y="795528"/>
            <a:ext cx="2697480" cy="336499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063240" y="795528"/>
            <a:ext cx="269748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154680" y="832104"/>
            <a:ext cx="2514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Artefakte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172968" y="1124712"/>
            <a:ext cx="2496312" cy="2980944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Backlog: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User Stories, priorisiert durch PO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Sprint Backlog: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 für aktuellen Sprint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Increment: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lauffähiges Produkt (Definition of Done)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897880" y="795528"/>
            <a:ext cx="3017520" cy="336499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97880" y="795528"/>
            <a:ext cx="3017520" cy="29260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989320" y="832104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Events (Sprint 1–4 Wo.)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007608" y="1124712"/>
            <a:ext cx="2816352" cy="2980944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Sprint Planning: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&amp; Wie?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Scrum: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min täglich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Sprint Review: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 an Stakeholder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Sprint Retro: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Prozessverbesserung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274320" y="4242816"/>
            <a:ext cx="8595360" cy="347472"/>
          </a:xfrm>
          <a:prstGeom prst="rect">
            <a:avLst/>
          </a:prstGeom>
          <a:solidFill>
            <a:srgbClr val="0066AA"/>
          </a:solidFill>
          <a:ln/>
        </p:spPr>
        <p:txBody>
          <a:bodyPr wrap="square" lIns="76200" tIns="76200" rIns="76200" bIns="76200" rtlCol="0" anchor="ctr"/>
          <a:lstStyle/>
          <a:p>
            <a:pPr marL="0" indent="0" algn="ctr">
              <a:buNone/>
            </a:pPr>
            <a:r>
              <a:rPr lang="en-US" sz="110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Story: Als [Rolle] möchte ich [Funktion], damit [Nutzen].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Kanban – Visualisierung &amp; Flusssteuerung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Kanban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20 von 24  |  31.03.2026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795528"/>
            <a:ext cx="8412480" cy="329184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88900" tIns="88900" rIns="88900" bIns="8890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Kanban = Arbeitsfluss visualisieren, WIP begrenzen, kontinuierlich verbessern.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28600" y="1207008"/>
            <a:ext cx="1664208" cy="329184"/>
          </a:xfrm>
          <a:prstGeom prst="rect">
            <a:avLst/>
          </a:prstGeom>
          <a:solidFill>
            <a:srgbClr val="595959"/>
          </a:solidFill>
          <a:ln w="12700">
            <a:solidFill>
              <a:srgbClr val="59595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28600" y="1207008"/>
            <a:ext cx="1664208" cy="329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Backlog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292608" y="1591056"/>
            <a:ext cx="1536192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20040" y="1591056"/>
            <a:ext cx="1481328" cy="4389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 A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292608" y="2093976"/>
            <a:ext cx="1536192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0040" y="2093976"/>
            <a:ext cx="1481328" cy="4389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 B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1984248" y="1207008"/>
            <a:ext cx="1664208" cy="32918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984248" y="1207008"/>
            <a:ext cx="1664208" cy="329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Do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2048256" y="1591056"/>
            <a:ext cx="1536192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075688" y="1591056"/>
            <a:ext cx="1481328" cy="4389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Bugfix 3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3739896" y="1207008"/>
            <a:ext cx="1664208" cy="329184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739896" y="1207008"/>
            <a:ext cx="1664208" cy="329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Progress</a:t>
            </a:r>
            <a:endParaRPr lang="en-US" sz="950" dirty="0"/>
          </a:p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(WIP max. 2)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3803904" y="1591056"/>
            <a:ext cx="1536192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831336" y="1591056"/>
            <a:ext cx="1481328" cy="4389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API-Anpassung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5495544" y="1207008"/>
            <a:ext cx="1664208" cy="329184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495544" y="1207008"/>
            <a:ext cx="1664208" cy="329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5559552" y="1591056"/>
            <a:ext cx="1536192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586984" y="1591056"/>
            <a:ext cx="1481328" cy="4389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Login-Seite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7251192" y="1207008"/>
            <a:ext cx="1664208" cy="329184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251192" y="1207008"/>
            <a:ext cx="1664208" cy="329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7315200" y="1591056"/>
            <a:ext cx="1536192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342632" y="1591056"/>
            <a:ext cx="1481328" cy="4389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Dark Mode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7315200" y="2093976"/>
            <a:ext cx="1536192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342632" y="2093976"/>
            <a:ext cx="1481328" cy="4389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CSV-Export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228600" y="3063240"/>
            <a:ext cx="868680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28600" y="3063240"/>
            <a:ext cx="8686800" cy="292608"/>
          </a:xfrm>
          <a:prstGeom prst="rect">
            <a:avLst/>
          </a:prstGeom>
          <a:solidFill>
            <a:srgbClr val="006064"/>
          </a:solidFill>
          <a:ln w="12700">
            <a:solidFill>
              <a:srgbClr val="006064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20040" y="3099816"/>
            <a:ext cx="8503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Kanban-Grundprinzipien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338328" y="3392424"/>
            <a:ext cx="8485632" cy="103327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Visualisierung: alle Aufgaben sichtbar auf dem Board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WIP-Limit: maximale Anzahl Karten pro Spalte → verhindert Multitasking und zeigt Engpässe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Flussmanagement: Durchlaufzeit (Lead Time) und Zykluszeit messen und optimieren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Kontinuierliche Verbesserung: Engpässe (Bottlenecks) erkennen und beseitigen</a:t>
            </a:r>
            <a:endParaRPr lang="en-US" sz="10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 – Das Wichtigste auf einen Blick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21 von 24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2834640" cy="17007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795528"/>
            <a:ext cx="28346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83210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Projektphasen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" y="1124712"/>
            <a:ext cx="2633472" cy="1316736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Initiierung→Planung→Durchführung→Steuerung→Abschluss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Lastenheft (AG=WAS) / Pflichtenheft (AN=WIE)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154680" y="795528"/>
            <a:ext cx="2834640" cy="17007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154680" y="795528"/>
            <a:ext cx="28346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46120" y="83210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PSP &amp; Gantt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264408" y="1124712"/>
            <a:ext cx="2633472" cy="1316736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PSP: 100%-Regel, Arbeitspakete nummeriert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Gantt: Balken, Meilensteine, Abhängigkeitspfeile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080760" y="795528"/>
            <a:ext cx="2834640" cy="17007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080760" y="795528"/>
            <a:ext cx="28346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172200" y="83210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Netzplan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190488" y="1124712"/>
            <a:ext cx="2633472" cy="1316736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VKN: FAZ, FEZ, SAZ, SEZ, GP, FP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Krit. Pfad: GP=0 → Mindestprojektdauer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228600" y="2606040"/>
            <a:ext cx="2834640" cy="17007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28600" y="2606040"/>
            <a:ext cx="28346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20040" y="2642616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Risikomatrix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38328" y="2935224"/>
            <a:ext cx="2633472" cy="1316736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RK=EW×SA → 1-3 grün / 4-7 gelb / 8-14 orange / 15-25 rot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Maßnahmen: vermeiden/reduzieren/übertragen/akzeptieren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154680" y="2606040"/>
            <a:ext cx="2834640" cy="17007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154680" y="2606040"/>
            <a:ext cx="28346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246120" y="2642616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Scrum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3264408" y="2935224"/>
            <a:ext cx="2633472" cy="1316736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PO+SM+Dev-Team / Backlog+Sprint Backlog+Increment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Sprint: Planning → Daily → Review → Retro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6080760" y="2606040"/>
            <a:ext cx="2834640" cy="17007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080760" y="2606040"/>
            <a:ext cx="28346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172200" y="2642616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Kanban vs. Klass.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6190488" y="2935224"/>
            <a:ext cx="2633472" cy="1316736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Kanban: WIP-Limit, Board, Flow-basiert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Klassisch: sequenziell, Pflichtenheft, Gantt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IHK-Prüfungstipps – Was regelmäßig gefragt wird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IHK-Vorbereitung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22 von 24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868680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795528"/>
            <a:ext cx="868680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832104"/>
            <a:ext cx="8503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Typische IHK-Aufgabenstellungen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" y="1124712"/>
            <a:ext cx="8485632" cy="322783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Berechnen Sie für alle Vorgänge FAZ, FEZ, SAZ, SEZ, GP und FP – bestimmen Sie den kritischen Pfad.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Vorgang hat EW=3 und SA=4. Berechnen Sie RK und empfehlen Sie eine Maßnahme.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Erklären Sie Lastenheft vs. Pflichtenheft. Wer erstellt welches, und was ist der Unterschied?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Schätzen Sie den Aufwand mit der Drei-Punkt-Methode: o=5, m=8, p=17. Berechnen Sie E und V.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Nennen Sie die drei Scrum-Rollen und beschreiben Sie die Aufgaben des Product Owners.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Vorgang liegt nicht auf dem kritischen Pfad mit GP=4. Was bedeutet das für die Planung?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Erklären Sie das WIP-Limit bei Kanban und begründen Sie dessen Nutzen.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365760" y="4480560"/>
            <a:ext cx="8412480" cy="274320"/>
          </a:xfrm>
          <a:prstGeom prst="rect">
            <a:avLst/>
          </a:prstGeom>
          <a:solidFill>
            <a:srgbClr val="0066AA"/>
          </a:solidFill>
          <a:ln/>
        </p:spPr>
        <p:txBody>
          <a:bodyPr wrap="square" lIns="76200" tIns="76200" rIns="76200" bIns="762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Netzplan-Tipp: Immer beide Rechenwege (Vorwärts + Rückwärts) zeigen – GP und krit. Pfad explizit benennen!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6002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26060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Projekte erfolgreich planen, steuern und abschließen – von klassisch bis agil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23 von 24  |  31.03.2026</a:t>
            </a:r>
            <a:endParaRPr lang="en-US" sz="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28016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Vielen Dank für Ihre Aufmerksamkeit!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457200" y="22860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 &amp; Diskussion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2286000" y="2926080"/>
            <a:ext cx="4572000" cy="36576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3035808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· Standort Lübeck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FIAE / FISI · Modul E – Projektmanagement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489204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  ·  31.03.2026  ·  Seite 24 von 24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2381</Words>
  <Application>Microsoft Office PowerPoint</Application>
  <PresentationFormat>Bildschirmpräsentation (16:9)</PresentationFormat>
  <Paragraphs>623</Paragraphs>
  <Slides>24</Slides>
  <Notes>24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Projektmanagement</dc:title>
  <dc:subject>PptxGenJS Presentation</dc:subject>
  <dc:creator>PptxGenJS</dc:creator>
  <cp:lastModifiedBy>Johannes Högner</cp:lastModifiedBy>
  <cp:revision>1</cp:revision>
  <dcterms:created xsi:type="dcterms:W3CDTF">2026-04-01T12:02:48Z</dcterms:created>
  <dcterms:modified xsi:type="dcterms:W3CDTF">2026-04-14T06:46:38Z</dcterms:modified>
</cp:coreProperties>
</file>