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5074920"/>
            <a:ext cx="12161520" cy="54864"/>
          </a:xfrm>
          <a:prstGeom prst="rect">
            <a:avLst/>
          </a:prstGeom>
          <a:solidFill>
            <a:srgbClr val="F0A50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137160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200" kern="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LERNFELD 12 · ABSCHLUSS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640080" y="1828800"/>
            <a:ext cx="108813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Capstone —</a:t>
            </a:r>
            <a:endParaRPr lang="en-US" sz="4600" dirty="0"/>
          </a:p>
          <a:p>
            <a:pPr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die Übungsrunde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658368" y="370332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Etappe 8 — ein komplettes Projekt im AP2-Format, als Generalprobe fürs Praktikum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58368" y="53949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FIAE + FISI (getrennte Projekte)</a:t>
            </a:r>
            <a:pPr indent="0" marL="0">
              <a:buNone/>
            </a:pPr>
            <a:r>
              <a:rPr lang="en-US" sz="14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170 UE</a:t>
            </a:r>
            <a:pPr indent="0" marL="0">
              <a:buNone/>
            </a:pPr>
            <a:r>
              <a:rPr lang="en-US" sz="14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pPr indent="0" marL="0">
              <a:buNone/>
            </a:pPr>
            <a:r>
              <a:rPr lang="en-US" sz="14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Lübeck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WORUM ES GEHT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Was der Capstone ist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783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eigenständiges Projekt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286000"/>
            <a:ext cx="48463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 führen allein ein komplettes Projekt durch — von der Idee bis zur Präsentation.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Alles aus E1 bis E7 kommt hier zusammen und wird angewendet.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Format ist das der Abschlussprüfung Teil 2 (AP2).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FIAE und FISI bearbeiten getrennte, fachrichtungsgerechte Projekte.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00200"/>
            <a:ext cx="5394960" cy="4480560"/>
          </a:xfrm>
          <a:prstGeom prst="roundRect">
            <a:avLst>
              <a:gd name="adj" fmla="val 1633"/>
            </a:avLst>
          </a:prstGeom>
          <a:solidFill>
            <a:srgbClr val="003366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78308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eine Übungsrunde?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286000"/>
            <a:ext cx="48463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 Ende der Umschulung machen Sie ein Praktikum — dort läuft Ihr echtes AP2-Projekt.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Capstone ist die Generalprobe dafür.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Hier dürfen Fehler passieren, ohne dass es die Note kostet, die zählt.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Wer die Runde einmal komplett gegangen ist, geht ruhiger ins Praktikum.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E8 · Capstone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480560" y="64465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der Capstone ist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von 11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FORMAT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Die Bausteine im AP2-Format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2286000"/>
            <a:ext cx="1978762" cy="1737360"/>
          </a:xfrm>
          <a:prstGeom prst="roundRect">
            <a:avLst>
              <a:gd name="adj" fmla="val 4211"/>
            </a:avLst>
          </a:prstGeom>
          <a:solidFill>
            <a:srgbClr val="003366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281989" y="2542032"/>
            <a:ext cx="512064" cy="512064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6" name="Text 4"/>
          <p:cNvSpPr/>
          <p:nvPr/>
        </p:nvSpPr>
        <p:spPr>
          <a:xfrm>
            <a:off x="1281989" y="254203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94360" y="3200400"/>
            <a:ext cx="188732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Projektantrag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2509114" y="2971800"/>
            <a:ext cx="3383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2820010" y="2286000"/>
            <a:ext cx="1978762" cy="1737360"/>
          </a:xfrm>
          <a:prstGeom prst="roundRect">
            <a:avLst>
              <a:gd name="adj" fmla="val 421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553358" y="2542032"/>
            <a:ext cx="512064" cy="512064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1" name="Text 9"/>
          <p:cNvSpPr/>
          <p:nvPr/>
        </p:nvSpPr>
        <p:spPr>
          <a:xfrm>
            <a:off x="3553358" y="254203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2865730" y="3200400"/>
            <a:ext cx="188732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Durchführung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780483" y="2971800"/>
            <a:ext cx="3383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091379" y="2286000"/>
            <a:ext cx="1978762" cy="1737360"/>
          </a:xfrm>
          <a:prstGeom prst="roundRect">
            <a:avLst>
              <a:gd name="adj" fmla="val 421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824728" y="2542032"/>
            <a:ext cx="512064" cy="512064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16" name="Text 14"/>
          <p:cNvSpPr/>
          <p:nvPr/>
        </p:nvSpPr>
        <p:spPr>
          <a:xfrm>
            <a:off x="5824728" y="254203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137099" y="3200400"/>
            <a:ext cx="188732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Projekt-</a:t>
            </a:r>
            <a:endParaRPr lang="en-US" sz="1250" dirty="0"/>
          </a:p>
          <a:p>
            <a:pPr algn="ctr"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dokumentation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7051853" y="2971800"/>
            <a:ext cx="3383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7362749" y="2286000"/>
            <a:ext cx="1978762" cy="1737360"/>
          </a:xfrm>
          <a:prstGeom prst="roundRect">
            <a:avLst>
              <a:gd name="adj" fmla="val 4211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096098" y="2542032"/>
            <a:ext cx="512064" cy="512064"/>
          </a:xfrm>
          <a:prstGeom prst="ellipse">
            <a:avLst/>
          </a:prstGeom>
          <a:solidFill>
            <a:srgbClr val="0066AA"/>
          </a:solidFill>
          <a:ln/>
        </p:spPr>
      </p:sp>
      <p:sp>
        <p:nvSpPr>
          <p:cNvPr id="21" name="Text 19"/>
          <p:cNvSpPr/>
          <p:nvPr/>
        </p:nvSpPr>
        <p:spPr>
          <a:xfrm>
            <a:off x="8096098" y="254203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7408469" y="3200400"/>
            <a:ext cx="188732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Präsentation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9323222" y="2971800"/>
            <a:ext cx="3383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▸</a:t>
            </a:r>
            <a:endParaRPr lang="en-US" sz="1600" dirty="0"/>
          </a:p>
        </p:txBody>
      </p:sp>
      <p:sp>
        <p:nvSpPr>
          <p:cNvPr id="24" name="Shape 22"/>
          <p:cNvSpPr/>
          <p:nvPr/>
        </p:nvSpPr>
        <p:spPr>
          <a:xfrm>
            <a:off x="9634118" y="2286000"/>
            <a:ext cx="1978762" cy="1737360"/>
          </a:xfrm>
          <a:prstGeom prst="roundRect">
            <a:avLst>
              <a:gd name="adj" fmla="val 4211"/>
            </a:avLst>
          </a:prstGeom>
          <a:solidFill>
            <a:srgbClr val="003366"/>
          </a:solidFill>
          <a:ln w="25400">
            <a:solidFill>
              <a:srgbClr val="F0A50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0367467" y="2542032"/>
            <a:ext cx="512064" cy="512064"/>
          </a:xfrm>
          <a:prstGeom prst="ellipse">
            <a:avLst/>
          </a:prstGeom>
          <a:solidFill>
            <a:srgbClr val="F0A500"/>
          </a:solidFill>
          <a:ln/>
        </p:spPr>
      </p:sp>
      <p:sp>
        <p:nvSpPr>
          <p:cNvPr id="26" name="Text 24"/>
          <p:cNvSpPr/>
          <p:nvPr/>
        </p:nvSpPr>
        <p:spPr>
          <a:xfrm>
            <a:off x="10367467" y="254203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9679838" y="3200400"/>
            <a:ext cx="188732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Fachgespräch</a:t>
            </a:r>
            <a:endParaRPr lang="en-US" sz="1250" dirty="0"/>
          </a:p>
        </p:txBody>
      </p:sp>
      <p:sp>
        <p:nvSpPr>
          <p:cNvPr id="28" name="Shape 26"/>
          <p:cNvSpPr/>
          <p:nvPr/>
        </p:nvSpPr>
        <p:spPr>
          <a:xfrm>
            <a:off x="548640" y="4480560"/>
            <a:ext cx="11064240" cy="1371600"/>
          </a:xfrm>
          <a:prstGeom prst="roundRect">
            <a:avLst>
              <a:gd name="adj" fmla="val 5333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822960" y="4617720"/>
            <a:ext cx="10515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 genehmigen lassen (Projektantrag), dann durchführen und dokumentieren.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5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 Ende präsentieren Sie das Projekt (ca. 15 Min.) und stellen sich dem Fachgespräch (ca. 15 Min.).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457200" y="64465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E8 · Capstone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4480560" y="64465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AP2-Format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von 11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ABLAUF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Zeitplan des Capstones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1965960"/>
            <a:ext cx="1371600" cy="640080"/>
          </a:xfrm>
          <a:prstGeom prst="roundRect">
            <a:avLst>
              <a:gd name="adj" fmla="val 8571"/>
            </a:avLst>
          </a:prstGeom>
          <a:solidFill>
            <a:srgbClr val="003366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965960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2286000" y="1911096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Themenwahl &amp; Projektantrag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2286000" y="2331720"/>
            <a:ext cx="8961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Thema festlegen, Antrag schreiben, genehmigen lassen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548640" y="2898648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731520" y="3081528"/>
            <a:ext cx="1371600" cy="640080"/>
          </a:xfrm>
          <a:prstGeom prst="roundRect">
            <a:avLst>
              <a:gd name="adj" fmla="val 8571"/>
            </a:avLst>
          </a:prstGeom>
          <a:solidFill>
            <a:srgbClr val="003366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3081528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2286000" y="3026664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Durchführung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2286000" y="3447288"/>
            <a:ext cx="8961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Analyse, Umsetzung, Test — mit Zeiterfassung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548640" y="4014216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731520" y="4197096"/>
            <a:ext cx="1371600" cy="640080"/>
          </a:xfrm>
          <a:prstGeom prst="roundRect">
            <a:avLst>
              <a:gd name="adj" fmla="val 8571"/>
            </a:avLst>
          </a:prstGeom>
          <a:solidFill>
            <a:srgbClr val="003366"/>
          </a:solidFill>
          <a:ln/>
        </p:spPr>
      </p:sp>
      <p:sp>
        <p:nvSpPr>
          <p:cNvPr id="16" name="Text 14"/>
          <p:cNvSpPr/>
          <p:nvPr/>
        </p:nvSpPr>
        <p:spPr>
          <a:xfrm>
            <a:off x="731520" y="4197096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2286000" y="4142232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Dokumentation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2286000" y="4562856"/>
            <a:ext cx="8961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Projektdokumentation erstellen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548640" y="5129784"/>
            <a:ext cx="11064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731520" y="5312664"/>
            <a:ext cx="1371600" cy="640080"/>
          </a:xfrm>
          <a:prstGeom prst="roundRect">
            <a:avLst>
              <a:gd name="adj" fmla="val 8571"/>
            </a:avLst>
          </a:prstGeom>
          <a:solidFill>
            <a:srgbClr val="003366"/>
          </a:solidFill>
          <a:ln/>
        </p:spPr>
      </p:sp>
      <p:sp>
        <p:nvSpPr>
          <p:cNvPr id="21" name="Text 19"/>
          <p:cNvSpPr/>
          <p:nvPr/>
        </p:nvSpPr>
        <p:spPr>
          <a:xfrm>
            <a:off x="731520" y="5312664"/>
            <a:ext cx="1371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4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2286000" y="52578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Präsentation &amp; Fachgespräch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2286000" y="5678424"/>
            <a:ext cx="8961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vorbereiten, halten, Fragen beantworten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548640" y="5943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Zeit ist knapp bemessen — wie in der echten Prüfung. Zeitmanagement ist Teil der Aufgabe.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57200" y="64465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E8 · Capstone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480560" y="64465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Zeitplan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von 11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BAUSTEIN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Die Projektdokumentation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48640" y="1645920"/>
            <a:ext cx="484632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Dokumentation ist das wichtigste Bewertungsstück — sie zeigt Ihr Vorgehen.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 folgt dem Projektverlauf, nicht dem Zufall.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Entscheidungen begründen, nicht nur beschreiben.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2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Umfang im Rahmen halten; Anhänge für Details.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852160" y="1737360"/>
            <a:ext cx="5760720" cy="4023360"/>
          </a:xfrm>
          <a:prstGeom prst="roundRect">
            <a:avLst>
              <a:gd name="adj" fmla="val 1818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6126480" y="192024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Typischer Aufbau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217920" y="2331720"/>
            <a:ext cx="521208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spcAft>
                <a:spcPts val="700"/>
              </a:spcAft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Projektumfeld &amp; Ausgangslage</a:t>
            </a:r>
            <a:endParaRPr lang="en-US" sz="1300" dirty="0"/>
          </a:p>
          <a:p>
            <a:pPr indent="0" marL="0">
              <a:lnSpc>
                <a:spcPct val="105000"/>
              </a:lnSpc>
              <a:spcAft>
                <a:spcPts val="700"/>
              </a:spcAft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 Ziele &amp; Anforderungen</a:t>
            </a:r>
            <a:endParaRPr lang="en-US" sz="1300" dirty="0"/>
          </a:p>
          <a:p>
            <a:pPr indent="0" marL="0">
              <a:lnSpc>
                <a:spcPct val="105000"/>
              </a:lnSpc>
              <a:spcAft>
                <a:spcPts val="700"/>
              </a:spcAft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 Planung (Zeit, Ressourcen)</a:t>
            </a:r>
            <a:endParaRPr lang="en-US" sz="1300" dirty="0"/>
          </a:p>
          <a:p>
            <a:pPr indent="0" marL="0">
              <a:lnSpc>
                <a:spcPct val="105000"/>
              </a:lnSpc>
              <a:spcAft>
                <a:spcPts val="700"/>
              </a:spcAft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 Umsetzung mit Begründungen</a:t>
            </a:r>
            <a:endParaRPr lang="en-US" sz="1300" dirty="0"/>
          </a:p>
          <a:p>
            <a:pPr indent="0" marL="0">
              <a:lnSpc>
                <a:spcPct val="105000"/>
              </a:lnSpc>
              <a:spcAft>
                <a:spcPts val="700"/>
              </a:spcAft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 Test &amp; Qualitätssicherung</a:t>
            </a:r>
            <a:endParaRPr lang="en-US" sz="1300" dirty="0"/>
          </a:p>
          <a:p>
            <a:pPr indent="0" marL="0">
              <a:lnSpc>
                <a:spcPct val="105000"/>
              </a:lnSpc>
              <a:spcAft>
                <a:spcPts val="700"/>
              </a:spcAft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 Abnahme &amp; Übergabe</a:t>
            </a:r>
            <a:endParaRPr lang="en-US" sz="1300" dirty="0"/>
          </a:p>
          <a:p>
            <a:pPr indent="0" marL="0">
              <a:lnSpc>
                <a:spcPct val="105000"/>
              </a:lnSpc>
              <a:spcAft>
                <a:spcPts val="700"/>
              </a:spcAft>
              <a:buNone/>
            </a:pPr>
            <a:r>
              <a:rPr lang="en-US" sz="13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 Fazit &amp; Ausblick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64465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E8 · Capstone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480560" y="64465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Projektdokumentation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von 11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BAUSTEIN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Präsentation und Fachgespräch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Präsentation (ca. 15 Min.)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 und Ergebnis nachvollziehbar vorstellen.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 Linie: Ausgangslage → Lösung → Ergebnis.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Freies Sprechen, Folien als Stütze (kein Fließtext).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1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 einhalten — das wird bewertet.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Fachgespräch (ca. 15 Min.)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 zum Projekt und zum Fachwissen dahinter.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Ziel: zeigen, dass Sie Ihre Entscheidungen verstehen und begründen können.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Auch „Warum so und nicht anders?" gehört dazu.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Ehrlich bleiben — Nichtwissen zugeben ist besser als Raten.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57200" y="64465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E8 · Capstone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480560" y="64465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Präsentation und Fachgespräch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von 11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BEWERTUNG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Wie der Capstone gewertet wird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7680960" cy="749808"/>
          </a:xfrm>
          <a:prstGeom prst="roundRect">
            <a:avLst>
              <a:gd name="adj" fmla="val 975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920240"/>
            <a:ext cx="5029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Projektdokumentation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5669280" y="2157984"/>
            <a:ext cx="5486400" cy="27432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7" name="Text 5"/>
          <p:cNvSpPr/>
          <p:nvPr/>
        </p:nvSpPr>
        <p:spPr>
          <a:xfrm>
            <a:off x="5669280" y="1901952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35 %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548640" y="2816352"/>
            <a:ext cx="7680960" cy="749808"/>
          </a:xfrm>
          <a:prstGeom prst="roundRect">
            <a:avLst>
              <a:gd name="adj" fmla="val 975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822960" y="2816352"/>
            <a:ext cx="5029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Präsentation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669280" y="3054096"/>
            <a:ext cx="2664823" cy="27432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1" name="Text 9"/>
          <p:cNvSpPr/>
          <p:nvPr/>
        </p:nvSpPr>
        <p:spPr>
          <a:xfrm>
            <a:off x="5669280" y="27980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17,5 %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" y="3712464"/>
            <a:ext cx="7680960" cy="749808"/>
          </a:xfrm>
          <a:prstGeom prst="roundRect">
            <a:avLst>
              <a:gd name="adj" fmla="val 975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22960" y="3712464"/>
            <a:ext cx="5029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Fachgespräch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669280" y="3950208"/>
            <a:ext cx="2664823" cy="274320"/>
          </a:xfrm>
          <a:prstGeom prst="rect">
            <a:avLst/>
          </a:prstGeom>
          <a:solidFill>
            <a:srgbClr val="0066AA"/>
          </a:solidFill>
          <a:ln/>
        </p:spPr>
      </p:sp>
      <p:sp>
        <p:nvSpPr>
          <p:cNvPr id="15" name="Text 13"/>
          <p:cNvSpPr/>
          <p:nvPr/>
        </p:nvSpPr>
        <p:spPr>
          <a:xfrm>
            <a:off x="5669280" y="36941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17,5 %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548640" y="4608576"/>
            <a:ext cx="7680960" cy="749808"/>
          </a:xfrm>
          <a:prstGeom prst="roundRect">
            <a:avLst>
              <a:gd name="adj" fmla="val 9756"/>
            </a:avLst>
          </a:prstGeom>
          <a:solidFill>
            <a:srgbClr val="EEF5FB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822960" y="4608576"/>
            <a:ext cx="5029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Zwischenklausur (E1–E3)</a:t>
            </a:r>
            <a:endParaRPr lang="en-US" sz="1600" dirty="0"/>
          </a:p>
        </p:txBody>
      </p:sp>
      <p:sp>
        <p:nvSpPr>
          <p:cNvPr id="18" name="Shape 16"/>
          <p:cNvSpPr/>
          <p:nvPr/>
        </p:nvSpPr>
        <p:spPr>
          <a:xfrm>
            <a:off x="5669280" y="4846320"/>
            <a:ext cx="4702629" cy="274320"/>
          </a:xfrm>
          <a:prstGeom prst="rect">
            <a:avLst/>
          </a:prstGeom>
          <a:solidFill>
            <a:srgbClr val="C77800"/>
          </a:solidFill>
          <a:ln/>
        </p:spPr>
      </p:sp>
      <p:sp>
        <p:nvSpPr>
          <p:cNvPr id="19" name="Text 17"/>
          <p:cNvSpPr/>
          <p:nvPr/>
        </p:nvSpPr>
        <p:spPr>
          <a:xfrm>
            <a:off x="5669280" y="459028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C77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30 %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8503920" y="1920240"/>
            <a:ext cx="3108960" cy="3108960"/>
          </a:xfrm>
          <a:prstGeom prst="roundRect">
            <a:avLst>
              <a:gd name="adj" fmla="val 2353"/>
            </a:avLst>
          </a:prstGeom>
          <a:solidFill>
            <a:srgbClr val="003366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8778240" y="214884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Modulnote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8778240" y="2606040"/>
            <a:ext cx="25603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drei Capstone-Teile (zusammen 70 %) und die Zwischenklausur (30 %) ergeben die Note für Modul M.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48640" y="56692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Teile werden nach der 100-Punkte-Hausnorm bewertet (siehe Bewertungsraster).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457200" y="64465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E8 · Capstone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480560" y="64465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Bewertung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von 11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Projektvorschläge (frei wählbar)</a:t>
            </a:r>
            <a:endParaRPr lang="en-US" sz="29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22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FISI — Infrastruktur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82296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Abgesicherte Serverumgebung für einen Handwerksbetrieb (Fileserver, Backup, VPN).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Segmentiertes Netz mit VLANs und Firewall für ein kleines Büro.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Zentrale Datensicherung mit Monitoring einführen.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Migration von lokalen Freigaben auf einen Domänen-Fileserver.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17920" y="1645920"/>
            <a:ext cx="5394960" cy="420624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6E4F0"/>
            </a:solidFill>
            <a:prstDash val="solid"/>
          </a:ln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649224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FIAE — Anwendung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492240" y="2331720"/>
            <a:ext cx="4846320" cy="3383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Anwendung zur Verwaltung von Kursbuchungen einer Musikschule.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Lager-/Inventarverwaltung mit Datenbank und Oberfläche.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Terminplaner für eine Werkstatt mit REST-API.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Mitglieder- und Beitragsverwaltung für einen Verein.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48640" y="59436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Eigene Themen sind möglich — sie müssen im Projektantrag genehmigt werden.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7200" y="64465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E8 · Capstone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480560" y="64465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Themenvorschläge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von 11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SPIELREGELN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Damit die Übung ihren Zweck erfüllt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1097280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Eigenständig arbeiten — Hilfe ist erlaubt, aber die Arbeit ist Ihre.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Von Anfang an Zeit erfassen (Projekttagebuch) — das übt fürs Praktikum.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Entscheidungen dokumentieren, während Sie sie treffen, nicht rückwirkend.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 Umfang klein genug halten, dass es in der Zeit machbar ist.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 Problemen früh melden — im echten Projekt ist Schweigen der größte Fehler.</a:t>
            </a:r>
            <a:endParaRPr lang="en-US" sz="1600" dirty="0"/>
          </a:p>
          <a:p>
            <a:pPr marL="228600" indent="-228600">
              <a:lnSpc>
                <a:spcPct val="105000"/>
              </a:lnSpc>
              <a:spcAft>
                <a:spcPts val="1300"/>
              </a:spcAft>
              <a:buSzPct val="100000"/>
              <a:buChar char="▪"/>
            </a:pPr>
            <a:r>
              <a:rPr lang="en-US" sz="15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Nutzen Sie die Vorlagen: Projektantrag, Doku, Zeiterfassung, Fragenkatalog.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64465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E8 · Capstone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480560" y="64465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Spielregeln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von 11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 AUFTRAG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1064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Ihr eigenes Projekt — von A bis Z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64240" cy="1234440"/>
          </a:xfrm>
          <a:prstGeom prst="roundRect">
            <a:avLst>
              <a:gd name="adj" fmla="val 5926"/>
            </a:avLst>
          </a:prstGeom>
          <a:solidFill>
            <a:srgbClr val="0E3A66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68680" y="1874520"/>
            <a:ext cx="10424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Wählen Sie ein Thema, stellen Sie den Antrag und führen Sie das Projekt eigenständig im AP2-Format durch.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800"/>
              </a:spcAft>
              <a:buSzPct val="100000"/>
              <a:buChar char="▪"/>
            </a:pPr>
            <a:r>
              <a:rPr lang="en-US" sz="15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 Ende: Dokumentation, Präsentation und Fachgespräch.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48640" y="31546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Ihre Schritte: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77240" y="3566160"/>
            <a:ext cx="106070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Thema wählen und den Projektantrag zur Genehmigung einreichen.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Projekt durchführen und dabei die Zeit erfassen.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Projektdokumentation nach Vorlage erstellen.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Präsentation vorbereiten und halten.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600"/>
              </a:spcAft>
              <a:buSzPct val="100000"/>
              <a:buChar char="▪"/>
            </a:pPr>
            <a:r>
              <a:rPr lang="en-US" sz="15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 dem Fachgespräch stellen.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57200" y="64465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E8 · Capstone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480560" y="64465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Auftrag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von 11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ZUSAMMENGEFASST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1064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0033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Der Capstone und das Praktikum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67665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7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Capstone ist die Generalprobe für Ihr echtes AP2-Projekt im Praktikum.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 bringt alles aus E1 bis E7 in einem eigenständigen Projekt zusammen.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 wie in der Prüfung: Antrag, Durchführung, Doku, Präsentation, Fachgespräch.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dirty="0">
                <a:solidFill>
                  <a:srgbClr val="1A27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Bewertung: Doku 35 %, Präsentation 17,5 %, Fachgespräch 17,5 % (plus Zwischenklausur 30 % auf Modulebene).</a:t>
            </a:r>
            <a:endParaRPr lang="en-US" sz="1700" dirty="0"/>
          </a:p>
          <a:p>
            <a:pPr marL="228600" indent="-228600">
              <a:lnSpc>
                <a:spcPct val="105000"/>
              </a:lnSpc>
              <a:spcAft>
                <a:spcPts val="1400"/>
              </a:spcAft>
              <a:buSzPct val="100000"/>
              <a:buChar char="▪"/>
            </a:pPr>
            <a:r>
              <a:rPr lang="en-US" sz="1500" b="1" dirty="0">
                <a:solidFill>
                  <a:srgbClr val="B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Hier dürfen Fehler passieren — nutzen Sie das.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680960" y="1737360"/>
            <a:ext cx="3931920" cy="4114800"/>
          </a:xfrm>
          <a:prstGeom prst="roundRect">
            <a:avLst>
              <a:gd name="adj" fmla="val 1860"/>
            </a:avLst>
          </a:prstGeom>
          <a:solidFill>
            <a:srgbClr val="003366"/>
          </a:solidFill>
          <a:ln/>
          <a:effectLst>
            <a:outerShdw sx="100000" sy="100000" kx="0" ky="0" algn="bl" rotWithShape="0" blurRad="76200" dist="25400" dir="5400000">
              <a:srgbClr val="AAB4BE">
                <a:alpha val="3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955280" y="196596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Danach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955280" y="2377440"/>
            <a:ext cx="3383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Das</a:t>
            </a:r>
            <a:endParaRPr lang="en-US" sz="3000" dirty="0"/>
          </a:p>
          <a:p>
            <a:pPr indent="0" marL="0">
              <a:lnSpc>
                <a:spcPct val="9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Praktikum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7955280" y="4023360"/>
            <a:ext cx="3383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Ihr echtes Abschlussprojekt — Sie sind vorbereitet.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64465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M · LF12 · E8 · Capstone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480560" y="64465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8046720" y="64465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von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2026-07-29T11:36:04Z</dcterms:created>
  <dcterms:modified xsi:type="dcterms:W3CDTF">2026-07-29T11:36:04Z</dcterms:modified>
</cp:coreProperties>
</file>