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74920"/>
            <a:ext cx="1216152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4630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LERNFELD 12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920240"/>
            <a:ext cx="10881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Recht und Compliance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58368" y="3200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6 — DSGVO, Verträge, Lizenzen und IT-Sicherheitsrecht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58368" y="53949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FIAE + FISI gemeinsam</a:t>
            </a:r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 UE</a:t>
            </a:r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GEHT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Einordnung und Lernziele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stehen wir?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System ist gebaut und getestet (E4, E5).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Bevor es produktiv geht, muss der rechtliche Rahmen stimmen.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 ist kein Anhängsel: Verstöße kosten Geld, Vertrauen und im Ernstfall die Zulassung.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personenbezogene Daten verarbeitet, trägt Verantwortung — von Anfang an.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dieser Etappe können Sie …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Grundprinzipien der DSGVO anwenden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Auftragsverarbeitung und technisch-organisatorische Maßnahmen einordnen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Service Level Agreement lesen und bewerten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Software-Lizenzmodelle unterscheiden (proprietär, Open Source)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Grundzüge des NIS2-Umsetzungsgesetzes erklären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E6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Einordnung und Lernziele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von 11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ÜBERBLICK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Vier Rechtsbereiche im Projekt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394960" cy="1920240"/>
          </a:xfrm>
          <a:prstGeom prst="roundRect">
            <a:avLst>
              <a:gd name="adj" fmla="val 381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2057400"/>
            <a:ext cx="685800" cy="685800"/>
          </a:xfrm>
          <a:prstGeom prst="roundRect">
            <a:avLst>
              <a:gd name="adj" fmla="val 13333"/>
            </a:avLst>
          </a:prstGeom>
          <a:solidFill>
            <a:srgbClr val="003366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20574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0A5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1645920" y="205740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645920" y="2560320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 — der Schutz personenbezogener Daten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217920" y="1737360"/>
            <a:ext cx="53949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446520" y="2057400"/>
            <a:ext cx="685800" cy="685800"/>
          </a:xfrm>
          <a:prstGeom prst="roundRect">
            <a:avLst>
              <a:gd name="adj" fmla="val 13333"/>
            </a:avLst>
          </a:prstGeom>
          <a:solidFill>
            <a:srgbClr val="003366"/>
          </a:solidFill>
          <a:ln/>
        </p:spPr>
      </p:sp>
      <p:sp>
        <p:nvSpPr>
          <p:cNvPr id="11" name="Text 9"/>
          <p:cNvSpPr/>
          <p:nvPr/>
        </p:nvSpPr>
        <p:spPr>
          <a:xfrm>
            <a:off x="6446520" y="205740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0A5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7315200" y="205740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Verträge &amp; SLA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7315200" y="2560320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geschuldet ist und mit welcher Qualität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548640" y="3977640"/>
            <a:ext cx="5394960" cy="1920240"/>
          </a:xfrm>
          <a:prstGeom prst="roundRect">
            <a:avLst>
              <a:gd name="adj" fmla="val 381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77240" y="4297680"/>
            <a:ext cx="685800" cy="685800"/>
          </a:xfrm>
          <a:prstGeom prst="roundRect">
            <a:avLst>
              <a:gd name="adj" fmla="val 13333"/>
            </a:avLst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777240" y="429768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0A5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1645920" y="429768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Lizenzen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1645920" y="4800600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 welchen Bedingungen Software genutzt wird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217920" y="3977640"/>
            <a:ext cx="53949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446520" y="4297680"/>
            <a:ext cx="685800" cy="685800"/>
          </a:xfrm>
          <a:prstGeom prst="roundRect">
            <a:avLst>
              <a:gd name="adj" fmla="val 13333"/>
            </a:avLst>
          </a:prstGeom>
          <a:solidFill>
            <a:srgbClr val="003366"/>
          </a:solidFill>
          <a:ln/>
        </p:spPr>
      </p:sp>
      <p:sp>
        <p:nvSpPr>
          <p:cNvPr id="21" name="Text 19"/>
          <p:cNvSpPr/>
          <p:nvPr/>
        </p:nvSpPr>
        <p:spPr>
          <a:xfrm>
            <a:off x="6446520" y="429768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0A5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22" name="Text 20"/>
          <p:cNvSpPr/>
          <p:nvPr/>
        </p:nvSpPr>
        <p:spPr>
          <a:xfrm>
            <a:off x="7315200" y="429768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IT-Sicherheitsrecht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7315200" y="4800600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NIS2 — gesetzliche Cybersicherheitspflichten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E6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Überblick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von 11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DSGVO — die Grundprinzipien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520440" cy="1691640"/>
          </a:xfrm>
          <a:prstGeom prst="roundRect">
            <a:avLst>
              <a:gd name="adj" fmla="val 432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77240" y="192024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Rechtmäßigkeit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77240" y="2450592"/>
            <a:ext cx="3063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Verarbeitung nur mit Rechtsgrundlage (z. B. Einwilligung, Vertrag).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325112" y="1737360"/>
            <a:ext cx="352044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553712" y="192024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Zweckbindung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553712" y="2450592"/>
            <a:ext cx="3063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nur für den festgelegten Zweck nutzen.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101584" y="1737360"/>
            <a:ext cx="3520440" cy="1691640"/>
          </a:xfrm>
          <a:prstGeom prst="roundRect">
            <a:avLst>
              <a:gd name="adj" fmla="val 432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8330184" y="192024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Datenminimierung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330184" y="2450592"/>
            <a:ext cx="3063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so viele Daten wie nötig erheben.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" y="3685032"/>
            <a:ext cx="352044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777240" y="3867912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Richtigkeit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77240" y="4398264"/>
            <a:ext cx="3063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aktuell und korrekt halten.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325112" y="3685032"/>
            <a:ext cx="3520440" cy="1691640"/>
          </a:xfrm>
          <a:prstGeom prst="roundRect">
            <a:avLst>
              <a:gd name="adj" fmla="val 432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4553712" y="3867912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Speicherbegrenzung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553712" y="4398264"/>
            <a:ext cx="3063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länger speichern als nötig.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8101584" y="3685032"/>
            <a:ext cx="352044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8330184" y="3867912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Integrität &amp; Vertraulichkeit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330184" y="4398264"/>
            <a:ext cx="3063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angemessen schützen.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548640" y="58978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Nordfracht verarbeitet personenbezogene Daten von Fahrern und Kunden — die DSGVO gilt in vollem Umfang.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E6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DSGVO-Prinzipien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von 11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Betroffenenrechte und Auftragsverarbeitung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Rechte der Betroffenen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Auskunft: Welche Daten sind gespeichert?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Berichtigung falscher Daten.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Löschung („Recht auf Vergessenwerden").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Datenübertragbarkeit und Widerspruch.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Anfragen sind fristgerecht zu beantworten.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Auftragsverarbeitung (AVV)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im Auftrag Daten verarbeitet (z. B. ein Hosting-Anbieter), braucht einen Auftragsverarbeitungsvertrag.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regelt Zweck, Umfang, Dauer und Schutzmaßnahmen.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Verantwortlich bleibt der Auftraggeber.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Nordfracht relevant, wenn die App extern gehostet wird.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E6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Betroffenenrechte und AVV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von 11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Schutzmaßnahmen und Datenpannen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Technisch-organisatorische Maßnahmen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Technisch: Verschlüsselung, Zugriffskontrolle, Backup.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Organisatorisch: Rollen, Schulungen, Berechtigungskonzept.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Vertraulichkeit, Integrität und Verfügbarkeit sichern.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 von Anfang an mitdenken (Privacy by Design).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0033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doch etwas passiert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Datenpanne (Data Breach) ist der Verlust oder unbefugte Zugriff auf Daten.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Meldung an die Aufsichtsbehörde in der Regel innerhalb von 72 Stunden.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hohem Risiko auch die Betroffenen informieren.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Bußgelder bis 20 Mio. € oder 4 % des Weltumsatzes.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E6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Schutzmaßnahmen und Datenpannen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von 11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VERTRÄGE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Service Level Agreement (SLA)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48463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SLA legt die zugesicherte Qualität einer Dienstleistung fest.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macht „guter Service" messbar und einklagbar.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Inhalte rechts.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Werden Zusagen nicht eingehalten, drohen Vertragsstrafen (Pönale).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852160" y="1737360"/>
            <a:ext cx="5760720" cy="4023360"/>
          </a:xfrm>
          <a:prstGeom prst="roundRect">
            <a:avLst>
              <a:gd name="adj" fmla="val 181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6126480" y="19202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SLA-Kennzahlen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26480" y="2377440"/>
            <a:ext cx="52120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309360" y="2377440"/>
            <a:ext cx="2011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321040" y="2377440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99,5 % im Monat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126480" y="3035808"/>
            <a:ext cx="52120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309360" y="3035808"/>
            <a:ext cx="2011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Reaktionszeit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21040" y="3035808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schnell auf Störung reagiert wird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126480" y="3694176"/>
            <a:ext cx="52120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309360" y="3694176"/>
            <a:ext cx="2011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Lösungszeit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321040" y="3694176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bis zur Behebung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126480" y="4352544"/>
            <a:ext cx="52120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309360" y="4352544"/>
            <a:ext cx="2011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Wartungsfenster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321040" y="4352544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geplante Auszeiten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126480" y="5010912"/>
            <a:ext cx="5212080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309360" y="5010912"/>
            <a:ext cx="2011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Support-Zeiten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321040" y="5010912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z. B. Mo–Fr 8–18 Uhr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E6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Level Agreement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von 11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LIZENZEN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Software rechtssicher nutzen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Proprietär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Nutzung nur nach den Bedingungen des Herstellers.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Quellcode meist nicht einsehbar.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Lizenzkosten, oft pro Nutzer oder Gerät.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kommerzielle Datenbank, Office-Suite.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Source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Quellcode offen, Nutzung meist kostenfrei — aber an Lizenzbedingungen gebunden.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Copyleft (z. B. GPL): abgeleitete Werke müssen wieder offengelegt werden.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Permissiv (z. B. MIT, Apache): freie Nutzung, auch in geschlossenen Produkten.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Lizenz immer prüfen — „kostenlos" heißt nicht „ohne Pflichten".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E6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Lizenzen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von 11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IT-SICHERHEITSRECHT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NIS2 — gesetzliche Cybersicherheit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94960" cy="4297680"/>
          </a:xfrm>
          <a:prstGeom prst="roundRect">
            <a:avLst>
              <a:gd name="adj" fmla="val 1702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NIS2?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48463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EU-Richtlinie für Cybersicherheit, in Deutschland umgesetzt durch das NIS2-Umsetzungsgesetz (NIS2UmsuCG).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Kraft seit Dezember 2025; ändert das BSI-Gesetz.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Betrifft rund 29.500 Unternehmen in 18 Sektoren — deutlich mehr als bisher.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Aufsicht: das BSI.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00200"/>
            <a:ext cx="5394960" cy="4297680"/>
          </a:xfrm>
          <a:prstGeom prst="roundRect">
            <a:avLst>
              <a:gd name="adj" fmla="val 1702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Pflichten und Betroffenheit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286000"/>
            <a:ext cx="484632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Schwelle meist: ab 50 Beschäftigten und 10 Mio. € Umsatz.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Risikomanagement: Backup, Verschlüsselung, MFA, Notfallplan, Lieferkette.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Meldepflicht bei Sicherheitsvorfällen (Erstmeldung binnen 24 Stunden).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Bußgelder bis 10 Mio. € und persönliche Haftung der Geschäftsleitung.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E6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NIS2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von 11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AUFTRAG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Nordfracht rechtssicher aufstellen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1234440"/>
          </a:xfrm>
          <a:prstGeom prst="roundRect">
            <a:avLst>
              <a:gd name="adj" fmla="val 5926"/>
            </a:avLst>
          </a:prstGeom>
          <a:solidFill>
            <a:srgbClr val="0E3A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874520"/>
            <a:ext cx="10424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 dem Produktivbetrieb prüfen Sie die rechtlichen Rahmenbedingungen des Tourenplanungssystems.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Datenschutz, Vertrag/SLA, Lizenzen und die Frage der NIS2-Betroffenheit.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31546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für diese Etappe: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3566160"/>
            <a:ext cx="106070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Prüfen, welche personenbezogenen Daten verarbeitet werden und auf welcher Rechtsgrundlage.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Technisch-organisatorische Maßnahmen benennen.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SLA mit dem IT-Dienstleister in Grundzügen entwerfen.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Lizenzen der eingesetzten Software einordnen.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Begründet einschätzen, ob Nordfracht unter NIS2 fällt.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E6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von 11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ZUSAMMENGEFASST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 Sie mitnehmen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67665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 ist Teil des Projekts — nicht Beiwerk.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DSGVO: Rechtsgrundlage, Zweckbindung, Datenminimierung, Betroffenenrechte.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Auftragsverarbeitung braucht einen Vertrag; Verantwortung bleibt beim Auftraggeber.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 macht Servicequalität messbar; Verstöße kosten (Pönale).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Lizenzen prüfen — Copyleft und permissiv unterscheiden sich stark.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NIS2 gilt seit Ende 2025; Betroffenheit an den Schwellen prüfen.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680960" y="1737360"/>
            <a:ext cx="3931920" cy="4114800"/>
          </a:xfrm>
          <a:prstGeom prst="roundRect">
            <a:avLst>
              <a:gd name="adj" fmla="val 1860"/>
            </a:avLst>
          </a:prstGeom>
          <a:solidFill>
            <a:srgbClr val="0033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955280" y="19659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Etappe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955280" y="237744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E7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7955280" y="338328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Abnahme und Übergabe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55280" y="4206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Dokumentation, Schulung, geordnete Übergabe an den Kunden.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E6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von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2026-07-29T05:57:11Z</dcterms:created>
  <dcterms:modified xsi:type="dcterms:W3CDTF">2026-07-29T05:57:11Z</dcterms:modified>
</cp:coreProperties>
</file>