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5074920"/>
            <a:ext cx="1216152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14630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LERNFELD 12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40080" y="1920240"/>
            <a:ext cx="108813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Qualitätssicherung</a:t>
            </a:r>
            <a:endParaRPr lang="en-US" sz="46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und Test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658368" y="379476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i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Etappe 5 — das Ergebnis systematisch prüfen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658368" y="53949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FIAE + FISI gemeinsam</a:t>
            </a:r>
            <a:pPr indent="0" marL="0">
              <a:buNone/>
            </a:pPr>
            <a:r>
              <a:rPr lang="en-US" sz="14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pPr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 UE</a:t>
            </a:r>
            <a:pPr indent="0" marL="0">
              <a:buNone/>
            </a:pPr>
            <a:r>
              <a:rPr lang="en-US" sz="14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pPr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Lübeck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WORUM ES GEHT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Einordnung und Lernziele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EEF5FB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78308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 stehen wir?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22960" y="2286000"/>
            <a:ext cx="484632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E4 ist das Produkt entstanden — Infrastruktur (FISI) und Anwendung (FIAE).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Jetzt wird geprüft, ob es die Anforderungen wirklich erfüllt.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Testen heißt nicht: „läuft ja". Testen heißt: systematisch nach Fehlern suchen.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b="1" dirty="0">
                <a:solidFill>
                  <a:srgbClr val="B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später ein Fehler gefunden wird, desto teurer wird er.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217920" y="16002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492240" y="178308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 dieser Etappe können Sie …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92240" y="2286000"/>
            <a:ext cx="484632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Qualitätsmerkmale von Software benennen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Teststufen und ihre Aufgaben unterscheiden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Testfälle mit Äquivalenzklassen und Grenzwerten entwerfen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Testprotokoll führen und Fehler sinnvoll melden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Reviews und Testautomatisierung einordnen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E5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Einordnung und Lernziele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von 12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GRUNDLAGE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Was Softwarequalität ausmacht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3520440" cy="1737360"/>
          </a:xfrm>
          <a:prstGeom prst="roundRect">
            <a:avLst>
              <a:gd name="adj" fmla="val 4211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777240" y="1938528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Funktionalität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777240" y="2395728"/>
            <a:ext cx="3063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Tut die Software, was sie soll?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325112" y="1737360"/>
            <a:ext cx="3520440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4553712" y="1938528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Zuverlässigkeit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553712" y="2395728"/>
            <a:ext cx="3063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Läuft sie stabil, auch bei Fehlern?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101584" y="1737360"/>
            <a:ext cx="3520440" cy="1737360"/>
          </a:xfrm>
          <a:prstGeom prst="roundRect">
            <a:avLst>
              <a:gd name="adj" fmla="val 4211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8330184" y="1938528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Benutzbarkeit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8330184" y="2395728"/>
            <a:ext cx="3063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Ist sie verständlich und bedienbar?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48640" y="3749040"/>
            <a:ext cx="3520440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777240" y="3950208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Effizienz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777240" y="4407408"/>
            <a:ext cx="3063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Ist sie schnell und ressourcenschonend?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325112" y="3749040"/>
            <a:ext cx="3520440" cy="1737360"/>
          </a:xfrm>
          <a:prstGeom prst="roundRect">
            <a:avLst>
              <a:gd name="adj" fmla="val 4211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4553712" y="3950208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Wartbarkeit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4553712" y="4407408"/>
            <a:ext cx="3063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Lässt sie sich leicht ändern?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8101584" y="3749040"/>
            <a:ext cx="3520440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8330184" y="3950208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Sicherheit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8330184" y="4407408"/>
            <a:ext cx="3063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Sind Daten und Zugriff geschützt?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548640" y="59436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Orientierung: Qualitätsmodell nach ISO/IEC 25010. Qualität ist mehr als „es stürzt nicht ab".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E5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Qualitätsmerkmale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von 12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MOTIVATION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Warum früh und systematisch testen?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475488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Fehler wird umso teurer, je später er gefunden wird.</a:t>
            </a:r>
            <a:endParaRPr lang="en-US" sz="16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der Analyse: ein Satz mehr im Gespräch.</a:t>
            </a:r>
            <a:endParaRPr lang="en-US" sz="16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 Test: ein paar Stunden Nacharbeit.</a:t>
            </a:r>
            <a:endParaRPr lang="en-US" sz="16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Beim Kunden im Betrieb: Ausfall, Imageschaden, teure Notfallkorrektur.</a:t>
            </a:r>
            <a:endParaRPr lang="en-US" sz="16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Testen ersetzt keine Qualität — es macht sie sichtbar.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035040" y="1828800"/>
            <a:ext cx="5577840" cy="3840480"/>
          </a:xfrm>
          <a:prstGeom prst="roundRect">
            <a:avLst>
              <a:gd name="adj" fmla="val 1905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6309360" y="196596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Relative Fehlerkosten nach Phase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583680" y="5056632"/>
            <a:ext cx="749808" cy="109728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8" name="Text 6"/>
          <p:cNvSpPr/>
          <p:nvPr/>
        </p:nvSpPr>
        <p:spPr>
          <a:xfrm>
            <a:off x="6492240" y="4782312"/>
            <a:ext cx="9326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1×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355080" y="5239512"/>
            <a:ext cx="1207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Analyse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7516368" y="5033772"/>
            <a:ext cx="749808" cy="132588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11" name="Text 9"/>
          <p:cNvSpPr/>
          <p:nvPr/>
        </p:nvSpPr>
        <p:spPr>
          <a:xfrm>
            <a:off x="7424928" y="4759452"/>
            <a:ext cx="9326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5×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287768" y="5239512"/>
            <a:ext cx="1207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Entwurf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8449056" y="4901184"/>
            <a:ext cx="749808" cy="265176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14" name="Text 12"/>
          <p:cNvSpPr/>
          <p:nvPr/>
        </p:nvSpPr>
        <p:spPr>
          <a:xfrm>
            <a:off x="8357616" y="4626864"/>
            <a:ext cx="9326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10×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8220456" y="5239512"/>
            <a:ext cx="1207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Umsetzung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9381744" y="4636008"/>
            <a:ext cx="749808" cy="530352"/>
          </a:xfrm>
          <a:prstGeom prst="rect">
            <a:avLst/>
          </a:prstGeom>
          <a:solidFill>
            <a:srgbClr val="C77800"/>
          </a:solidFill>
          <a:ln/>
        </p:spPr>
      </p:sp>
      <p:sp>
        <p:nvSpPr>
          <p:cNvPr id="17" name="Text 15"/>
          <p:cNvSpPr/>
          <p:nvPr/>
        </p:nvSpPr>
        <p:spPr>
          <a:xfrm>
            <a:off x="9290304" y="4361688"/>
            <a:ext cx="9326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20×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9153144" y="5239512"/>
            <a:ext cx="1207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10314432" y="2514600"/>
            <a:ext cx="749808" cy="2651760"/>
          </a:xfrm>
          <a:prstGeom prst="rect">
            <a:avLst/>
          </a:prstGeom>
          <a:solidFill>
            <a:srgbClr val="B0392B"/>
          </a:solidFill>
          <a:ln/>
        </p:spPr>
      </p:sp>
      <p:sp>
        <p:nvSpPr>
          <p:cNvPr id="20" name="Text 18"/>
          <p:cNvSpPr/>
          <p:nvPr/>
        </p:nvSpPr>
        <p:spPr>
          <a:xfrm>
            <a:off x="10222992" y="2240280"/>
            <a:ext cx="9326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100×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10085832" y="5239512"/>
            <a:ext cx="1207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Betrieb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6537960" y="5166360"/>
            <a:ext cx="4709160" cy="0"/>
          </a:xfrm>
          <a:prstGeom prst="line">
            <a:avLst/>
          </a:prstGeom>
          <a:noFill/>
          <a:ln w="12700">
            <a:solidFill>
              <a:srgbClr val="5A6B7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E5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 testen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von 12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STRUKTUR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Teststufen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11064240" cy="1024128"/>
          </a:xfrm>
          <a:prstGeom prst="roundRect">
            <a:avLst>
              <a:gd name="adj" fmla="val 7143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31520" y="1938528"/>
            <a:ext cx="621792" cy="621792"/>
          </a:xfrm>
          <a:prstGeom prst="roundRect">
            <a:avLst>
              <a:gd name="adj" fmla="val 14706"/>
            </a:avLst>
          </a:prstGeom>
          <a:solidFill>
            <a:srgbClr val="003366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1938528"/>
            <a:ext cx="6217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0A5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554480" y="1856232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Komponententest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1554480" y="228600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Einzelne Bausteine isoliert (Unit).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6400800" y="1920240"/>
            <a:ext cx="5029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Methode / ein Dienst für sich.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2852928"/>
            <a:ext cx="11064240" cy="1024128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731520" y="3054096"/>
            <a:ext cx="621792" cy="621792"/>
          </a:xfrm>
          <a:prstGeom prst="roundRect">
            <a:avLst>
              <a:gd name="adj" fmla="val 14706"/>
            </a:avLst>
          </a:prstGeom>
          <a:solidFill>
            <a:srgbClr val="003366"/>
          </a:solidFill>
          <a:ln/>
        </p:spPr>
      </p:sp>
      <p:sp>
        <p:nvSpPr>
          <p:cNvPr id="12" name="Text 10"/>
          <p:cNvSpPr/>
          <p:nvPr/>
        </p:nvSpPr>
        <p:spPr>
          <a:xfrm>
            <a:off x="731520" y="3054096"/>
            <a:ext cx="6217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0A5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1554480" y="297180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Integrationstest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1554480" y="3401568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Zusammenspiel mehrerer Bausteine.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6400800" y="3035808"/>
            <a:ext cx="5029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Anwendung ↔ Datenbank, App ↔ API.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48640" y="3968496"/>
            <a:ext cx="11064240" cy="1024128"/>
          </a:xfrm>
          <a:prstGeom prst="roundRect">
            <a:avLst>
              <a:gd name="adj" fmla="val 7143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731520" y="4169664"/>
            <a:ext cx="621792" cy="621792"/>
          </a:xfrm>
          <a:prstGeom prst="roundRect">
            <a:avLst>
              <a:gd name="adj" fmla="val 14706"/>
            </a:avLst>
          </a:prstGeom>
          <a:solidFill>
            <a:srgbClr val="003366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4169664"/>
            <a:ext cx="6217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0A5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554480" y="4087368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Systemtest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1554480" y="4517136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Gesamtsystem gegen die Anforderungen.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6400800" y="4151376"/>
            <a:ext cx="5029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Kompletter Ablauf einer Tourplanung.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548640" y="5084064"/>
            <a:ext cx="11064240" cy="1024128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731520" y="5285232"/>
            <a:ext cx="621792" cy="621792"/>
          </a:xfrm>
          <a:prstGeom prst="roundRect">
            <a:avLst>
              <a:gd name="adj" fmla="val 14706"/>
            </a:avLst>
          </a:prstGeom>
          <a:solidFill>
            <a:srgbClr val="003366"/>
          </a:solidFill>
          <a:ln/>
        </p:spPr>
      </p:sp>
      <p:sp>
        <p:nvSpPr>
          <p:cNvPr id="24" name="Text 22"/>
          <p:cNvSpPr/>
          <p:nvPr/>
        </p:nvSpPr>
        <p:spPr>
          <a:xfrm>
            <a:off x="731520" y="5285232"/>
            <a:ext cx="6217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0A5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1554480" y="5202936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Abnahmetest</a:t>
            </a:r>
            <a:endParaRPr lang="en-US" sz="1700" dirty="0"/>
          </a:p>
        </p:txBody>
      </p:sp>
      <p:sp>
        <p:nvSpPr>
          <p:cNvPr id="26" name="Text 24"/>
          <p:cNvSpPr/>
          <p:nvPr/>
        </p:nvSpPr>
        <p:spPr>
          <a:xfrm>
            <a:off x="1554480" y="5632704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Kunde prüft gegen das Pflichtenheft.</a:t>
            </a:r>
            <a:endParaRPr lang="en-US" sz="1250" dirty="0"/>
          </a:p>
        </p:txBody>
      </p:sp>
      <p:sp>
        <p:nvSpPr>
          <p:cNvPr id="27" name="Text 25"/>
          <p:cNvSpPr/>
          <p:nvPr/>
        </p:nvSpPr>
        <p:spPr>
          <a:xfrm>
            <a:off x="6400800" y="5266944"/>
            <a:ext cx="5029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Nordfracht nimmt ab.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E5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Teststufen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von 12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SICHTWEISEN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Black-Box- und White-Box-Test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EEF5FB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828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Black-Box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22960" y="233172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ohne Blick in den Code — nur Eingabe und Ausgabe.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Geprüft wird gegen die Anforderung: Kommt bei Eingabe X das erwartete Ergebnis Y?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Gut für Systemtest und Abnahme.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217920" y="164592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492240" y="1828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White-Box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92240" y="233172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mit Kenntnis des Codes — die inneren Pfade werden geprüft.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Ziel: möglichst jede Verzweigung mindestens einmal durchlaufen.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Gut für Komponententests durch die Entwickler.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Beides ergänzt sich — keines ersetzt das andere.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E5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Black-Box und White-Box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von 12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TESTFÄLLE SYSTEMATISCH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Äquivalenzklassen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48463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 kann nicht alles testen. Äquivalenzklassen fassen Eingaben zusammen, die gleich behandelt werden.</a:t>
            </a:r>
            <a:endParaRPr lang="en-US" sz="16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 jeder Klasse genügt ein Vertreter.</a:t>
            </a:r>
            <a:endParaRPr lang="en-US" sz="16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 bildet gültige und ungültige Klassen.</a:t>
            </a:r>
            <a:endParaRPr lang="en-US" sz="16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sinkt die Zahl der Testfälle, ohne wichtige Fälle zu übersehen.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852160" y="1737360"/>
            <a:ext cx="5760720" cy="4023360"/>
          </a:xfrm>
          <a:prstGeom prst="roundRect">
            <a:avLst>
              <a:gd name="adj" fmla="val 1818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6126480" y="192024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Tourdauer in Minuten (gültig 1–480)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126480" y="2468880"/>
            <a:ext cx="521208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B0392B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309360" y="2578608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B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ungültig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309360" y="292608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 1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8503920" y="2468880"/>
            <a:ext cx="2743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Vertreter: z. B. 0 oder −5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26480" y="3474720"/>
            <a:ext cx="521208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2E7D32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6309360" y="3584448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gültig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09360" y="393192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 – 480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8503920" y="3474720"/>
            <a:ext cx="2743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Vertreter: z. B. 200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126480" y="4480560"/>
            <a:ext cx="521208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B0392B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6309360" y="4590288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B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ungültig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309360" y="493776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&gt; 480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503920" y="4480560"/>
            <a:ext cx="2743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Vertreter: z. B. 500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E5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Äquivalenzklassen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von 12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TESTFÄLLE SYSTEMATISCH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Grenzwertanalyse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48463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meisten Fehler stecken an den Rändern der Klassen — nicht in der Mitte.</a:t>
            </a:r>
            <a:endParaRPr lang="en-US" sz="16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 testet gezielt die Grenzwerte und die Werte direkt daneben.</a:t>
            </a:r>
            <a:endParaRPr lang="en-US" sz="16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den gültigen Bereich 1–480 also die Werte an beiden Rändern.</a:t>
            </a:r>
            <a:endParaRPr lang="en-US" sz="16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Grenzwertanalyse ergänzt die Äquivalenzklassen.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852160" y="1737360"/>
            <a:ext cx="5760720" cy="4023360"/>
          </a:xfrm>
          <a:prstGeom prst="roundRect">
            <a:avLst>
              <a:gd name="adj" fmla="val 1818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6126480" y="192024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Grenzwerte für 1–480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126480" y="2468880"/>
            <a:ext cx="5212080" cy="713232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 w="12700">
            <a:solidFill>
              <a:srgbClr val="B0392B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309360" y="2468880"/>
            <a:ext cx="10972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0392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498080" y="2468880"/>
            <a:ext cx="36576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ungültig (unter der Grenze)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126480" y="3291840"/>
            <a:ext cx="5212080" cy="713232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 w="12700">
            <a:solidFill>
              <a:srgbClr val="2E7D32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6309360" y="3291840"/>
            <a:ext cx="10972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E7D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498080" y="3291840"/>
            <a:ext cx="36576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gültig (untere Grenze)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126480" y="4114800"/>
            <a:ext cx="5212080" cy="713232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 w="12700">
            <a:solidFill>
              <a:srgbClr val="2E7D32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6309360" y="4114800"/>
            <a:ext cx="10972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E7D3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480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4114800"/>
            <a:ext cx="36576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gültig (obere Grenze)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126480" y="4937760"/>
            <a:ext cx="5212080" cy="713232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 w="12700">
            <a:solidFill>
              <a:srgbClr val="B0392B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6309360" y="4937760"/>
            <a:ext cx="10972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0392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481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7498080" y="4937760"/>
            <a:ext cx="36576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ungültig (über der Grenze)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E5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Grenzwertanalyse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von 12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DOKUMENTIEREN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Testprotokoll und Fehlermeldung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EEF5FB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828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Testprotokoll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22960" y="233172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Testfall: ID, Vorbedingung, Eingabe, erwartetes und tatsächliches Ergebnis.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Ergebnis: bestanden oder fehlgeschlagen.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Nachvollziehbar und wiederholbar — nicht aus dem Kopf.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Zeigt am Ende, wie viel geprüft und wie viel bestanden wurde.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217920" y="164592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492240" y="1828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Fehler richtig melden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92240" y="233172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war die Eingabe, was wurde erwartet, was kam heraus?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Schritte zum Nachstellen — reproduzierbar.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Schweregrad angeben (kritisch, hoch, mittel, gering).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b="1" dirty="0">
                <a:solidFill>
                  <a:srgbClr val="B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„Geht nicht" ist keine Fehlermeldung.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E5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Testprotokoll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von 12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ERGÄNZEND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Reviews und Testautomatisierung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EEF5FB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828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— prüfen ohne Ausführen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22960" y="233172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Kollege liest Code oder Konzept gegen.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Findet Fehler, die beim Ausführen nicht auffallen.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Statische Prüfung: ohne das Programm laufen zu lassen.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Vier Augen sehen mehr als zwei.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217920" y="164592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492240" y="1828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Automatisierte Tests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92240" y="233172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Wiederkehrende Tests als Code — laufen auf Knopfdruck.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Unit-Tests prüfen einzelne Methoden automatisch.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Vorteil: nach jeder Änderung sofort geprüft (Regression).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FISI: auch Dienste und Konfigurationen lassen sich automatisiert prüfen.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E5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Reviews und Automatisierung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von 12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IHR AUFTRAG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2296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Das Nordfracht-System prüfen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11064240" cy="1234440"/>
          </a:xfrm>
          <a:prstGeom prst="roundRect">
            <a:avLst>
              <a:gd name="adj" fmla="val 5926"/>
            </a:avLst>
          </a:prstGeom>
          <a:solidFill>
            <a:srgbClr val="0E3A66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68680" y="1828800"/>
            <a:ext cx="10424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Produkt aus E4 soll systematisch getestet und ein Testprotokoll erstellt werden.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5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Gemeinsamer Kern, dann fachrichtungsspezifische Testteile.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548640" y="31089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 für diese Etappe: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77240" y="3520440"/>
            <a:ext cx="1060704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600"/>
              </a:spcAft>
              <a:buSzPct val="100000"/>
              <a:buChar char="▪"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Testfälle mit Äquivalenzklassen und Grenzwerten entwerfen.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600"/>
              </a:spcAft>
              <a:buSzPct val="100000"/>
              <a:buChar char="▪"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Teststufen benennen und je einen passenden Testfall angeben.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600"/>
              </a:spcAft>
              <a:buSzPct val="100000"/>
              <a:buChar char="▪"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FIAE: eine Methode per Unit-Test / White-Box prüfen.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600"/>
              </a:spcAft>
              <a:buSzPct val="100000"/>
              <a:buChar char="▪"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FISI: Erreichbarkeit, Berechtigungen und Backup-Rücksicherung testen.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600"/>
              </a:spcAft>
              <a:buSzPct val="100000"/>
              <a:buChar char="▪"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Ergebnisse im Testprotokoll dokumentieren, Fehler sauber melden.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E5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Auftrag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von 12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ZUSAMMENGEFASST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Was Sie mitnehmen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548640" y="1737360"/>
            <a:ext cx="67665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Testen heißt systematisch nach Fehlern suchen — nicht hoffen, dass es läuft.</a:t>
            </a:r>
            <a:endParaRPr lang="en-US" sz="170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Qualität hat viele Merkmale; Funktionalität ist nur eines davon.</a:t>
            </a:r>
            <a:endParaRPr lang="en-US" sz="170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Teststufen: Komponente, Integration, System, Abnahme.</a:t>
            </a:r>
            <a:endParaRPr lang="en-US" sz="170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Äquivalenzklassen und Grenzwerte finden viele Fehler mit wenigen Testfällen.</a:t>
            </a:r>
            <a:endParaRPr lang="en-US" sz="170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Testprotokoll macht das Prüfen nachvollziehbar; Fehler klar melden.</a:t>
            </a:r>
            <a:endParaRPr lang="en-US" sz="170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500" b="1" dirty="0">
                <a:solidFill>
                  <a:srgbClr val="B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früher ein Fehler gefunden wird, desto billiger.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7680960" y="1737360"/>
            <a:ext cx="3931920" cy="4114800"/>
          </a:xfrm>
          <a:prstGeom prst="roundRect">
            <a:avLst>
              <a:gd name="adj" fmla="val 1860"/>
            </a:avLst>
          </a:prstGeom>
          <a:solidFill>
            <a:srgbClr val="003366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7955280" y="196596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Nächste Etappe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955280" y="2377440"/>
            <a:ext cx="3383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E6</a:t>
            </a:r>
            <a:endParaRPr lang="en-US" sz="5400" dirty="0"/>
          </a:p>
        </p:txBody>
      </p:sp>
      <p:sp>
        <p:nvSpPr>
          <p:cNvPr id="8" name="Text 6"/>
          <p:cNvSpPr/>
          <p:nvPr/>
        </p:nvSpPr>
        <p:spPr>
          <a:xfrm>
            <a:off x="7955280" y="3383280"/>
            <a:ext cx="3383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Recht und Compliance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955280" y="4206240"/>
            <a:ext cx="3383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i="1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DSGVO, Verträge, Lizenzen, IT-Sicherheit.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E5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Zusammenfassung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von 12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2026-07-28T05:15:51Z</dcterms:created>
  <dcterms:modified xsi:type="dcterms:W3CDTF">2026-07-28T05:15:51Z</dcterms:modified>
</cp:coreProperties>
</file>