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Angebot, Kalkulation</a:t>
            </a:r>
            <a:endParaRPr lang="en-US" sz="4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 Wirtschaftlichkeit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658368" y="3703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2 — Aus Anforderungen wird ein kalkuliertes Angebot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+ FISI gemeinsam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UE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Einordnung und Lernziele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stehen wir?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E1 haben Sie erhoben, WAS der Kunde braucht — das Pflichtenheft steht.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beantworten Sie die zweite Frage jedes Auftrags: Was kostet es — und lohnt es sich?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Pflichtenheft wird ein kalkuliertes, verbindliches Angebot.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zu niedrig kalkuliert, zahlt drauf. Wer zu hoch anbietet, bekommt den Auftrag nicht.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Aufwand eines Projekts begründet schätzen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Kostenarten unterscheiden und eine Zuschlagskalkulation rechnen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den Selbstkosten einen Angebotspreis ableiten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Wirtschaftlichkeit mit Kosten-Nutzen und Amortisation bewerten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Make-or-Buy-Entscheidung begründen und ein Angebot erstellen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und Lernziele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13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ROTE FADEN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Vom Pflichtenheft zum Angebot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1920240" cy="2011680"/>
          </a:xfrm>
          <a:prstGeom prst="roundRect">
            <a:avLst>
              <a:gd name="adj" fmla="val 381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651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Pflichtenheft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gebaut wird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3977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E1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423160" y="301752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834640" y="2377440"/>
            <a:ext cx="1920240" cy="2011680"/>
          </a:xfrm>
          <a:prstGeom prst="roundRect">
            <a:avLst>
              <a:gd name="adj" fmla="val 381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2651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2926080" y="32918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viele Personentage?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26080" y="3977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709160" y="301752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120640" y="2377440"/>
            <a:ext cx="1920240" cy="2011680"/>
          </a:xfrm>
          <a:prstGeom prst="roundRect">
            <a:avLst>
              <a:gd name="adj" fmla="val 381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12080" y="2651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5212080" y="32918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Selbstkosten ermitteln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212080" y="3977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995160" y="301752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406640" y="2377440"/>
            <a:ext cx="1920240" cy="2011680"/>
          </a:xfrm>
          <a:prstGeom prst="roundRect">
            <a:avLst>
              <a:gd name="adj" fmla="val 381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498080" y="2651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498080" y="32918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Gewinn, + USt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498080" y="3977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281160" y="301752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9692640" y="2377440"/>
            <a:ext cx="1920240" cy="2011680"/>
          </a:xfrm>
          <a:prstGeom prst="roundRect">
            <a:avLst>
              <a:gd name="adj" fmla="val 3810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84080" y="2651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9784080" y="32918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verbindlich an Kunde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784080" y="3977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E2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48640" y="47091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Schritt baut auf dem vorigen auf. Ein falsch geschätzter Aufwand macht die ganze Kalkulation wertlos.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Pflichtenheft zum Angebot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13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Aufwand schätzen — wie viel Arbeit steckt drin?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1325880"/>
          </a:xfrm>
          <a:prstGeom prst="roundRect">
            <a:avLst>
              <a:gd name="adj" fmla="val 551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90195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Analogieschätzung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230428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mit ähnlichen, bereits abgeschlossenen Projekten. Schnell, aber nur so gut wie die Vergleichsbasis.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3218688"/>
            <a:ext cx="11064240" cy="1325880"/>
          </a:xfrm>
          <a:prstGeom prst="roundRect">
            <a:avLst>
              <a:gd name="adj" fmla="val 551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22960" y="33832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Experten- / Drei-Punkt-Schätzung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2960" y="3785616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Fachleute schätzen optimistisch (o), wahrscheinlich (w) und pessimistisch (p). Erwartungswert = (o + 4w + p) / 6.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4700016"/>
            <a:ext cx="11064240" cy="1325880"/>
          </a:xfrm>
          <a:prstGeom prst="roundRect">
            <a:avLst>
              <a:gd name="adj" fmla="val 551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22960" y="486460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Function-Point-Methode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5266944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Zählt Funktionen aus Nutzersicht und rechnet sie in Aufwand um. Aufwändiger, aber nachvollziehbar.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5806440"/>
            <a:ext cx="11064240" cy="566928"/>
          </a:xfrm>
          <a:prstGeom prst="roundRect">
            <a:avLst>
              <a:gd name="adj" fmla="val 12903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77240" y="580644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A5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 </a:t>
            </a:r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 einplanen und die Schätzung dokumentieren — eine Zahl ohne Begründung ist im Angebot wertlos.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Aufwandsschätzung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13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Welche Kosten entstehen?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Zurechenbarkeit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Einzelkosten: direkt einem Projekt zurechenbar.</a:t>
            </a:r>
            <a:endParaRPr lang="en-US" sz="1500" dirty="0"/>
          </a:p>
          <a:p>
            <a:pPr lvl="1" marL="4572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die Arbeitszeit der Entwickler, projektbezogene Lizenzen.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Gemeinkosten: nicht direkt zurechenbar, über Zuschlag verteilt.</a:t>
            </a:r>
            <a:endParaRPr lang="en-US" sz="1500" dirty="0"/>
          </a:p>
          <a:p>
            <a:pPr lvl="1" marL="4572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Miete, Verwaltung, Geschäftsleitung.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Art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Personalkosten: meist der größte Block bei IT-Projekten.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Materialkosten: Hardware, Softwarelizenzen, Cloud.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Fremdleistungen: zugekaufte Dienstleistungen.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Personalkosten je Personentag = interner Tagessatz.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Kostenarten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13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Zuschlagskalkulation — vom Aufwand zum Preis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737360"/>
            <a:ext cx="91440" cy="51206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737360"/>
            <a:ext cx="5943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Personaleinzelkosten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0" y="1737360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 × Tagessatz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33172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48640" y="2331720"/>
            <a:ext cx="91440" cy="51206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331720"/>
            <a:ext cx="5943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Materialeinzelkosten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58000" y="2331720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Hardware, Lizenzen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92608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48640" y="2926080"/>
            <a:ext cx="91440" cy="51206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2926080"/>
            <a:ext cx="5943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Gemeinkostenzuschlag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858000" y="2926080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anteilig, in %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48640" y="3520440"/>
            <a:ext cx="91440" cy="512064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3520440"/>
            <a:ext cx="5943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Selbstkosten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858000" y="3520440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uns das Projekt kostet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411480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48640" y="4114800"/>
            <a:ext cx="91440" cy="51206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4114800"/>
            <a:ext cx="5943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Gewinnzuschlag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0" y="4114800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unser Verdienst, in 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470916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48640" y="4709160"/>
            <a:ext cx="91440" cy="5120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6" name="Text 24"/>
          <p:cNvSpPr/>
          <p:nvPr/>
        </p:nvSpPr>
        <p:spPr>
          <a:xfrm>
            <a:off x="868680" y="4709160"/>
            <a:ext cx="5943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Nettoangebotspreis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858000" y="4709160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 ohne Steuer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530352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548640" y="5303520"/>
            <a:ext cx="91440" cy="51206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0" name="Text 28"/>
          <p:cNvSpPr/>
          <p:nvPr/>
        </p:nvSpPr>
        <p:spPr>
          <a:xfrm>
            <a:off x="868680" y="5303520"/>
            <a:ext cx="5943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Umsatzsteuer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858000" y="5303520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19 %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548640" y="589788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548640" y="5897880"/>
            <a:ext cx="91440" cy="51206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4" name="Text 32"/>
          <p:cNvSpPr/>
          <p:nvPr/>
        </p:nvSpPr>
        <p:spPr>
          <a:xfrm>
            <a:off x="868680" y="5897880"/>
            <a:ext cx="5943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Bruttoangebotspreis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858000" y="5897880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zahlt der Kunde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Zuschlagskalkulation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13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RECHENBEISPIEL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Angebotspreis für Nordfracht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73736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Aufwand: 50 Personentage × 400 €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03920" y="173736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20.000 €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233172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Materialkosten (Server, Lizenzen)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503920" y="233172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3.000 €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292608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914400" y="292608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Gemeinkostenzuschlag 20 % auf Personal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503920" y="292608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4.000 €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14400" y="352044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Selbstkosten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503920" y="352044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27.000 €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411480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14400" y="411480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Gewinnzuschlag 15 %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503920" y="411480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4.050 €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470916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14400" y="470916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Nettoangebotspreis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503920" y="470916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31.050 €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48640" y="530352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914400" y="530352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Umsatzsteuer 19 %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503920" y="530352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5.899,50 €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48640" y="5897880"/>
            <a:ext cx="11064240" cy="512064"/>
          </a:xfrm>
          <a:prstGeom prst="roundRect">
            <a:avLst>
              <a:gd name="adj" fmla="val 14286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914400" y="589788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Bruttoangebotspreis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503920" y="589788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36.949,50 €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Rechenbeispiel Angebot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13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Lohnt es sich? Kosten und Nutzen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Einmalige Investition: das Angebot (hier 31.050 € netto).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Laufende Kosten: Wartung, Hosting, Support (z. B. 3.000 €/Jahr).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Manche Kosten sind schwer messbar: Einarbeitung, Umstellung.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Zeitersparnis Disponent: 2 h/Tag × 220 Tage × 25 € = 11.000 €/Jahr.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Fehlfahrten und Leerkilometer: 4.000 €/Jahr.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 messbar: zufriedenere Kunden, weniger Stress.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Nutzen gesamt 15.000 €/Jahr, abzüglich 3.000 € laufend = 12.000 €/Jahr.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Kosten-Nutzen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13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Amortisation — wann ist es wieder drin?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029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Amortisationsrechnung sagt, nach welcher Zeit die Investition durch den jährlichen Netto-Nutzen gedeckt ist.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Amortisationszeit = Investition ÷ jährlicher Netto-Nutzen.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kürzer, desto attraktiver das Projekt.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0"/>
            <a:ext cx="5029200" cy="1371600"/>
          </a:xfrm>
          <a:prstGeom prst="roundRect">
            <a:avLst>
              <a:gd name="adj" fmla="val 5333"/>
            </a:avLst>
          </a:prstGeom>
          <a:solidFill>
            <a:srgbClr val="E8F5E9"/>
          </a:solidFill>
          <a:ln w="12700">
            <a:solidFill>
              <a:srgbClr val="2E7D32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47091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Nordfracht:  </a:t>
            </a:r>
            <a:pPr indent="0" marL="0">
              <a:buNone/>
            </a:pPr>
            <a:r>
              <a:rPr lang="en-US" sz="15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31.050 € ÷ 12.000 €/Jahr ≈ 2,6 Jahre.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521208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gut zweieinhalb Jahren zahlt sich das System aus — danach spart es Geld.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17920" y="182880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92240" y="19659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Kumulierter Nutzen vs. Investition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766560" y="3245091"/>
            <a:ext cx="4480560" cy="0"/>
          </a:xfrm>
          <a:prstGeom prst="line">
            <a:avLst/>
          </a:prstGeom>
          <a:noFill/>
          <a:ln w="19050">
            <a:solidFill>
              <a:srgbClr val="B0392B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6766560" y="2952483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Investition 31.050 €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766560" y="4507992"/>
            <a:ext cx="685800" cy="7955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675120" y="4233672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12k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675120" y="534924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J1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970520" y="3712464"/>
            <a:ext cx="685800" cy="159105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7879080" y="3438144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24k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879080" y="534924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J2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174480" y="2916936"/>
            <a:ext cx="685800" cy="2386584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9" name="Text 17"/>
          <p:cNvSpPr/>
          <p:nvPr/>
        </p:nvSpPr>
        <p:spPr>
          <a:xfrm>
            <a:off x="9083040" y="2642616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36k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083040" y="534924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J3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0378440" y="2651760"/>
            <a:ext cx="685800" cy="26517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2" name="Text 20"/>
          <p:cNvSpPr/>
          <p:nvPr/>
        </p:nvSpPr>
        <p:spPr>
          <a:xfrm>
            <a:off x="10287000" y="237744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48k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87000" y="534924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J4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720840" y="5303520"/>
            <a:ext cx="4526280" cy="0"/>
          </a:xfrm>
          <a:prstGeom prst="line">
            <a:avLst/>
          </a:prstGeom>
          <a:noFill/>
          <a:ln w="12700">
            <a:solidFill>
              <a:srgbClr val="5A6B7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Amortisation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13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or Buy — selbst bauen oder kaufen?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— selbst entwickeln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Genau auf die Anforderungen zugeschnitten.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 Kontrolle, keine Lizenzabhängigkeit.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Aber: höherer Aufwand, längere Dauer, Wartung liegt bei uns.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— fertige Lösung kaufen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 verfügbar, meist günstiger in der Anschaffung.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Erprobt, Hersteller pflegt und wartet.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Aber: Kompromisse bei den Anforderungen, laufende Lizenzkosten, Abhängigkeit.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 immer an den Anforderungen und Kosten festmachen — nicht am Bauchgefühl.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or Buy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von 13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 Angebot — was hineingehört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Bestandteile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Leistungsbeschreibung (Bezug zum Pflichtenheft).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Preis, aufgeschlüsselt und nachvollziehbar.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Termine und Zahlungsbedingungen.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Gültigkeitsdauer des Angebots.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Allgemeine Geschäftsbedingungen.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Verbindlich oder freibleibend?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verbindliches Angebot bindet Sie an Preis und Leistung.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„Freibleibend" oder „unverbindlich" hält Änderungen offen.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angenommenes verbindliches Angebot ist rechtlich ein Vertrag.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Deshalb: sauber kalkulieren, bevor Sie es verschicken.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Angebot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von 13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Angebot für Nordfracht kalkulieren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600200"/>
          </a:xfrm>
          <a:prstGeom prst="roundRect">
            <a:avLst>
              <a:gd name="adj" fmla="val 4571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10424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Pflichtenheft aus E1 liegt vor. Nordfracht erwartet nun ein belastbares Angebot mit Preis und einer Aussage zur Wirtschaftlichkeit.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Geschäftsführung will wissen: Was kostet es, und nach welcher Zeit rechnet es sich?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566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diese Etappe: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3977640"/>
            <a:ext cx="106070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 mit einer Methode begründet schätzen.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Zuschlagskalkulation bis zum Brutto-Angebotspreis rechnen.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Kosten-Nutzen aufstellen und die Amortisationszeit bestimmen.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Make-or-Buy-Frage begründet entscheiden.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Angebot in der Vorlage sauber ausformulieren.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Szenario und 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von 13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Sie mitnehmen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Pflichtenheft wird über Aufwand, Kosten und Preis ein Angebot.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 immer begründet schätzen — eine Zahl ohne Herleitung trägt nicht.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Zuschlagskalkulation: Einzelkosten + Gemeinkosten = Selbstkosten, dann Gewinn und USt.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 über Kosten-Nutzen und Amortisationszeit belegen.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or Buy an Anforderungen und Kosten festmachen.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verbindliches, angenommenes Angebot ist ein Vertrag.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Etappe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E3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7955280" y="33832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Projektplanung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0" y="393192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Angebot wird ein terminierter Projektplan.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von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2026-07-26T16:13:54Z</dcterms:created>
  <dcterms:modified xsi:type="dcterms:W3CDTF">2026-07-26T16:13:54Z</dcterms:modified>
</cp:coreProperties>
</file>