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5074920"/>
            <a:ext cx="1216152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3716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LERNFELD 12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828800"/>
            <a:ext cx="108813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Kundenauftrag und</a:t>
            </a:r>
            <a:endParaRPr lang="en-US" sz="46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Anforderungsanalyse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658368" y="370332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Etappe 1 — Von der Anfrage zum Pflichtenheft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658368" y="53949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FIAE + FISI gemeinsam</a:t>
            </a:r>
            <a:pPr indent="0" marL="0">
              <a:buNone/>
            </a:pPr>
            <a:r>
              <a:rPr lang="en-US" sz="14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 UE</a:t>
            </a:r>
            <a:pPr indent="0" marL="0">
              <a:buNone/>
            </a:pPr>
            <a:r>
              <a:rPr lang="en-US" sz="14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Lübeck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WORUM ES GEHT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Einordnung und Lernziele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7830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 stehen wir?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286000"/>
            <a:ext cx="484632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LF12 ist das Abschluss-Lernfeld — hier fließt alles zusammen.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 führen einen echten Kundenauftrag durch: von der ersten Anfrage bis zur Übergabe.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E1 ist der Anfang der Kette: verstehen, was der Kunde wirklich braucht.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b="1" dirty="0">
                <a:solidFill>
                  <a:srgbClr val="B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 hier pflanzen sich durch das ganze Projekt fort — und werden teuer.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6002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7830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dieser Etappe können Sie …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92240" y="2286000"/>
            <a:ext cx="484632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Kundengespräch vorbereiten, führen und protokollieren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Anforderungen erheben und in funktional / nicht-funktional gliedern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Anforderungen sinnvoll priorisieren (MoSCoW)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 einem Lastenheft ein vollständiges Pflichtenheft ableiten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Abläufe mit Use-Case- und Aktivitätsdiagramm modellieren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E1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Einordnung und Lernziele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von 13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ROTE FADEN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Der Kundenauftrag — von der Anfrage zur Übergabe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2377440"/>
            <a:ext cx="1384663" cy="1920240"/>
          </a:xfrm>
          <a:prstGeom prst="roundRect">
            <a:avLst>
              <a:gd name="adj" fmla="val 5283"/>
            </a:avLst>
          </a:prstGeom>
          <a:solidFill>
            <a:srgbClr val="003366"/>
          </a:solidFill>
          <a:ln w="25400">
            <a:solidFill>
              <a:srgbClr val="F0A5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2514600"/>
            <a:ext cx="138466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0A5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594360" y="3017520"/>
            <a:ext cx="1293223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Anfrage &amp;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48640" y="3931920"/>
            <a:ext cx="138466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E1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915015" y="2926080"/>
            <a:ext cx="320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2161903" y="2377440"/>
            <a:ext cx="1384663" cy="1920240"/>
          </a:xfrm>
          <a:prstGeom prst="roundRect">
            <a:avLst>
              <a:gd name="adj" fmla="val 5283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161903" y="2514600"/>
            <a:ext cx="138466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066A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2207623" y="3017520"/>
            <a:ext cx="1293223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Angebot &amp;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Kalkulation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161903" y="3931920"/>
            <a:ext cx="138466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E2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3528278" y="2926080"/>
            <a:ext cx="320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3775166" y="2377440"/>
            <a:ext cx="1384663" cy="1920240"/>
          </a:xfrm>
          <a:prstGeom prst="roundRect">
            <a:avLst>
              <a:gd name="adj" fmla="val 5283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775166" y="2514600"/>
            <a:ext cx="138466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066A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3820886" y="3017520"/>
            <a:ext cx="1293223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Planung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775166" y="3931920"/>
            <a:ext cx="138466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E3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141541" y="2926080"/>
            <a:ext cx="320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5388429" y="2377440"/>
            <a:ext cx="1384663" cy="1920240"/>
          </a:xfrm>
          <a:prstGeom prst="roundRect">
            <a:avLst>
              <a:gd name="adj" fmla="val 5283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388429" y="2514600"/>
            <a:ext cx="138466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066A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5434149" y="3017520"/>
            <a:ext cx="1293223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Umsetzung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388429" y="3931920"/>
            <a:ext cx="138466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E4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754803" y="2926080"/>
            <a:ext cx="320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200" dirty="0"/>
          </a:p>
        </p:txBody>
      </p:sp>
      <p:sp>
        <p:nvSpPr>
          <p:cNvPr id="24" name="Shape 22"/>
          <p:cNvSpPr/>
          <p:nvPr/>
        </p:nvSpPr>
        <p:spPr>
          <a:xfrm>
            <a:off x="7001691" y="2377440"/>
            <a:ext cx="1384663" cy="1920240"/>
          </a:xfrm>
          <a:prstGeom prst="roundRect">
            <a:avLst>
              <a:gd name="adj" fmla="val 5283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001691" y="2514600"/>
            <a:ext cx="138466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066A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600" dirty="0"/>
          </a:p>
        </p:txBody>
      </p:sp>
      <p:sp>
        <p:nvSpPr>
          <p:cNvPr id="26" name="Text 24"/>
          <p:cNvSpPr/>
          <p:nvPr/>
        </p:nvSpPr>
        <p:spPr>
          <a:xfrm>
            <a:off x="7047411" y="3017520"/>
            <a:ext cx="1293223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&amp;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QS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7001691" y="3931920"/>
            <a:ext cx="138466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E5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8368066" y="2926080"/>
            <a:ext cx="320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200" dirty="0"/>
          </a:p>
        </p:txBody>
      </p:sp>
      <p:sp>
        <p:nvSpPr>
          <p:cNvPr id="29" name="Shape 27"/>
          <p:cNvSpPr/>
          <p:nvPr/>
        </p:nvSpPr>
        <p:spPr>
          <a:xfrm>
            <a:off x="8614954" y="2377440"/>
            <a:ext cx="1384663" cy="1920240"/>
          </a:xfrm>
          <a:prstGeom prst="roundRect">
            <a:avLst>
              <a:gd name="adj" fmla="val 5283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614954" y="2514600"/>
            <a:ext cx="138466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066A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600" dirty="0"/>
          </a:p>
        </p:txBody>
      </p:sp>
      <p:sp>
        <p:nvSpPr>
          <p:cNvPr id="31" name="Text 29"/>
          <p:cNvSpPr/>
          <p:nvPr/>
        </p:nvSpPr>
        <p:spPr>
          <a:xfrm>
            <a:off x="8660674" y="3017520"/>
            <a:ext cx="1293223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8614954" y="3931920"/>
            <a:ext cx="138466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E6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9981329" y="2926080"/>
            <a:ext cx="320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200" dirty="0"/>
          </a:p>
        </p:txBody>
      </p:sp>
      <p:sp>
        <p:nvSpPr>
          <p:cNvPr id="34" name="Shape 32"/>
          <p:cNvSpPr/>
          <p:nvPr/>
        </p:nvSpPr>
        <p:spPr>
          <a:xfrm>
            <a:off x="10228217" y="2377440"/>
            <a:ext cx="1384663" cy="1920240"/>
          </a:xfrm>
          <a:prstGeom prst="roundRect">
            <a:avLst>
              <a:gd name="adj" fmla="val 5283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0228217" y="2514600"/>
            <a:ext cx="138466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066A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2600" dirty="0"/>
          </a:p>
        </p:txBody>
      </p:sp>
      <p:sp>
        <p:nvSpPr>
          <p:cNvPr id="36" name="Text 34"/>
          <p:cNvSpPr/>
          <p:nvPr/>
        </p:nvSpPr>
        <p:spPr>
          <a:xfrm>
            <a:off x="10273937" y="3017520"/>
            <a:ext cx="1293223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Abnahme &amp;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Übergabe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10228217" y="3931920"/>
            <a:ext cx="138466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E7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548640" y="46634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 sind hier ▸ E1. Alles Weitere baut auf dem auf, was Sie jetzt sauber erheben.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E1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Prozessüberblick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von 13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KONTAKTAUFNAHME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Stakeholder erkennen, Kundengespräch führen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7830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redet mit — und wer entscheidet?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286000"/>
            <a:ext cx="484632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3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Auftraggeber ist selten der spätere Nutzer.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3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Stakeholder-Analyse: wer ist betroffen, wer hat Einfluss, wer zahlt?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3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Interessen können sich widersprechen — das früh sichtbar machen.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300"/>
              </a:spcAft>
              <a:buSzPct val="100000"/>
              <a:buChar char="▪"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 des Erstgesprächs: Problem verstehen, nicht schon Lösung verkaufen.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6002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7830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Gespräch strukturiert führen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92240" y="2286000"/>
            <a:ext cx="484632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Vorbereiten: Leitfaden mit offenen Fragen, nicht Ja/Nein.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 zuhören, Gesagtes zurückspiegeln, nachfragen bei Unklarheit.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Fachchinesisch vermeiden — in der Sprache des Kunden bleiben.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Immer protokollieren: Ergebnis- oder Verlaufsprotokoll, zeitnah.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Protokoll gegenzeichnen lassen = gemeinsame Grundlage.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E1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 und Gespräch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von 13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HERZSTÜCK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Funktionale und nicht-funktionale Anforderungen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7830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Funktional — WAS das System tut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286000"/>
            <a:ext cx="484632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Konkrete Funktionen und Abläufe.</a:t>
            </a:r>
            <a:endParaRPr lang="en-US" sz="1500" dirty="0"/>
          </a:p>
          <a:p>
            <a:pPr lvl="1" marL="4572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„Das System muss Touren automatisch dem Fahrer zuordnen."</a:t>
            </a:r>
            <a:endParaRPr lang="en-US" sz="1500" dirty="0"/>
          </a:p>
          <a:p>
            <a:pPr lvl="1" marL="4572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„Der Disponent kann eine Tour manuell überschreiben."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Prüfbar: erfüllt / nicht erfüllt.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6002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7830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Nicht-funktional — WIE gut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92240" y="2286000"/>
            <a:ext cx="484632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Qualitätseigenschaften des Systems.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Performance, Sicherheit, Verfügbarkeit, Bedienbarkeit, Wartbarkeit.</a:t>
            </a:r>
            <a:endParaRPr lang="en-US" sz="1500" dirty="0"/>
          </a:p>
          <a:p>
            <a:pPr lvl="1" marL="4572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„Die Zuordnung erfolgt in unter 2 Sekunden."</a:t>
            </a:r>
            <a:endParaRPr lang="en-US" sz="1500" dirty="0"/>
          </a:p>
          <a:p>
            <a:pPr lvl="1" marL="4572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„Verfügbarkeit 99,5 % im Jahresmittel."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b="1" dirty="0">
                <a:solidFill>
                  <a:srgbClr val="B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Werden gern vergessen — und sind oft die teuersten.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E1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Anforderungsarten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von 13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QUALITÄT SICHERN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Woran man eine gute Anforderung erkennt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20440" cy="1737360"/>
          </a:xfrm>
          <a:prstGeom prst="roundRect">
            <a:avLst>
              <a:gd name="adj" fmla="val 421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77240" y="187452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Eindeutig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777240" y="2350008"/>
            <a:ext cx="3063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eine Lesart. Keine „soll möglichst".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25112" y="1691640"/>
            <a:ext cx="352044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553712" y="187452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Vollständig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553712" y="2350008"/>
            <a:ext cx="3063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Alles Nötige benannt, nichts implizit.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101584" y="1691640"/>
            <a:ext cx="3520440" cy="1737360"/>
          </a:xfrm>
          <a:prstGeom prst="roundRect">
            <a:avLst>
              <a:gd name="adj" fmla="val 421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8330184" y="187452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Widerspruchsfrei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8330184" y="2350008"/>
            <a:ext cx="3063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Passt zu allen anderen Anforderungen.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48640" y="3703320"/>
            <a:ext cx="352044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777240" y="388620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Prüfbar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777240" y="4361688"/>
            <a:ext cx="3063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 kann objektiv feststellen: erfüllt?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325112" y="3703320"/>
            <a:ext cx="3520440" cy="1737360"/>
          </a:xfrm>
          <a:prstGeom prst="roundRect">
            <a:avLst>
              <a:gd name="adj" fmla="val 421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4553712" y="388620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Nachvollziehbar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4553712" y="4361688"/>
            <a:ext cx="3063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Quelle und Begründung dokumentiert.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8101584" y="3703320"/>
            <a:ext cx="352044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8330184" y="388620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Umsetzbar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8330184" y="4361688"/>
            <a:ext cx="3063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Technisch und wirtschaftlich machbar.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E1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Gute Anforderungen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von 13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PRIORISIEREN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MoSCoW — nicht alles ist gleich wichtig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11064240" cy="960120"/>
          </a:xfrm>
          <a:prstGeom prst="roundRect">
            <a:avLst>
              <a:gd name="adj" fmla="val 7619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31520" y="1984248"/>
            <a:ext cx="640080" cy="640080"/>
          </a:xfrm>
          <a:prstGeom prst="roundRect">
            <a:avLst>
              <a:gd name="adj" fmla="val 8571"/>
            </a:avLst>
          </a:prstGeom>
          <a:solidFill>
            <a:srgbClr val="B0392B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9842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1600200" y="1956816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 have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600200" y="2331720"/>
            <a:ext cx="9784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das scheitert das Projekt. Nicht verhandelbar.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48640" y="2926080"/>
            <a:ext cx="11064240" cy="960120"/>
          </a:xfrm>
          <a:prstGeom prst="roundRect">
            <a:avLst>
              <a:gd name="adj" fmla="val 7619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731520" y="3081528"/>
            <a:ext cx="640080" cy="640080"/>
          </a:xfrm>
          <a:prstGeom prst="roundRect">
            <a:avLst>
              <a:gd name="adj" fmla="val 8571"/>
            </a:avLst>
          </a:prstGeom>
          <a:solidFill>
            <a:srgbClr val="C77800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308152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1600200" y="3054096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Should have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600200" y="3429000"/>
            <a:ext cx="9784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Wichtig, aber es gäbe einen Notbehelf.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4023360"/>
            <a:ext cx="11064240" cy="960120"/>
          </a:xfrm>
          <a:prstGeom prst="roundRect">
            <a:avLst>
              <a:gd name="adj" fmla="val 7619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31520" y="4178808"/>
            <a:ext cx="640080" cy="640080"/>
          </a:xfrm>
          <a:prstGeom prst="roundRect">
            <a:avLst>
              <a:gd name="adj" fmla="val 8571"/>
            </a:avLst>
          </a:prstGeom>
          <a:solidFill>
            <a:srgbClr val="2E7D32"/>
          </a:solidFill>
          <a:ln/>
        </p:spPr>
      </p:sp>
      <p:sp>
        <p:nvSpPr>
          <p:cNvPr id="16" name="Text 14"/>
          <p:cNvSpPr/>
          <p:nvPr/>
        </p:nvSpPr>
        <p:spPr>
          <a:xfrm>
            <a:off x="731520" y="417880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1600200" y="4151376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Could have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600200" y="4526280"/>
            <a:ext cx="9784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Wünschenswert, wenn Zeit und Budget reichen.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48640" y="5120640"/>
            <a:ext cx="11064240" cy="960120"/>
          </a:xfrm>
          <a:prstGeom prst="roundRect">
            <a:avLst>
              <a:gd name="adj" fmla="val 7619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731520" y="5276088"/>
            <a:ext cx="640080" cy="640080"/>
          </a:xfrm>
          <a:prstGeom prst="roundRect">
            <a:avLst>
              <a:gd name="adj" fmla="val 8571"/>
            </a:avLst>
          </a:prstGeom>
          <a:solidFill>
            <a:srgbClr val="5A6B7A"/>
          </a:solidFill>
          <a:ln/>
        </p:spPr>
      </p:sp>
      <p:sp>
        <p:nvSpPr>
          <p:cNvPr id="21" name="Text 19"/>
          <p:cNvSpPr/>
          <p:nvPr/>
        </p:nvSpPr>
        <p:spPr>
          <a:xfrm>
            <a:off x="731520" y="527608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</a:t>
            </a:r>
            <a:endParaRPr lang="en-US" sz="2600" dirty="0"/>
          </a:p>
        </p:txBody>
      </p:sp>
      <p:sp>
        <p:nvSpPr>
          <p:cNvPr id="22" name="Text 20"/>
          <p:cNvSpPr/>
          <p:nvPr/>
        </p:nvSpPr>
        <p:spPr>
          <a:xfrm>
            <a:off x="1600200" y="5248656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Won't have (this time)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600200" y="5623560"/>
            <a:ext cx="9784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Bewusst zurückgestellt — aber festgehalten.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E1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MoSCoW-Priorisierung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von 13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DOKUMENTE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Lastenheft und Pflichtenheft — nicht dasselbe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5349240" cy="4160520"/>
          </a:xfrm>
          <a:prstGeom prst="roundRect">
            <a:avLst>
              <a:gd name="adj" fmla="val 1758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82880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Lastenheft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22960" y="228600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vom Auftraggeber (Kunde)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22960" y="2697480"/>
            <a:ext cx="47548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Beschreibt das WAS und WOFÜR.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Gesamtheit der Anforderungen aus Sicht des Kunden.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Lösungsoffen — schreibt (idealerweise) noch nicht das WIE vor.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Grundlage der Ausschreibung.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080760" y="1645920"/>
            <a:ext cx="5532120" cy="4160520"/>
          </a:xfrm>
          <a:prstGeom prst="roundRect">
            <a:avLst>
              <a:gd name="adj" fmla="val 1758"/>
            </a:avLst>
          </a:prstGeom>
          <a:solidFill>
            <a:srgbClr val="003366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6355080" y="182880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0A5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Pflichtenheft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6355080" y="228600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vom Auftragnehmer (wir)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355080" y="2697480"/>
            <a:ext cx="49377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Beschreibt das WIE — die konkrete Umsetzung.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Antwort auf das Lastenheft: so setzen wir es um.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Verbindlich und prüfbar — Basis für Abnahme und Vertrag.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hier fehlt, schuldet man später nicht — und bekommt es auch nicht bezahlt.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E1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Lastenheft vs. Pflichtenheft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von 13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UML 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Use-Case-Diagramm — die Notation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4630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Zeigt Systemgrenze, Akteure und deren Anwendungsfälle. Gut, um früh mit dem Kunden den Umfang abzustecken.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103120"/>
            <a:ext cx="3520440" cy="18288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978408" y="2514600"/>
            <a:ext cx="256032" cy="256032"/>
          </a:xfrm>
          <a:prstGeom prst="ellipse">
            <a:avLst/>
          </a:prstGeom>
          <a:solidFill>
            <a:srgbClr val="003366"/>
          </a:solidFill>
          <a:ln/>
        </p:spPr>
      </p:sp>
      <p:sp>
        <p:nvSpPr>
          <p:cNvPr id="7" name="Shape 5"/>
          <p:cNvSpPr/>
          <p:nvPr/>
        </p:nvSpPr>
        <p:spPr>
          <a:xfrm>
            <a:off x="1106424" y="2770632"/>
            <a:ext cx="0" cy="274320"/>
          </a:xfrm>
          <a:prstGeom prst="line">
            <a:avLst/>
          </a:prstGeom>
          <a:noFill/>
          <a:ln w="25400">
            <a:solidFill>
              <a:srgbClr val="003366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23544" y="2880360"/>
            <a:ext cx="365760" cy="0"/>
          </a:xfrm>
          <a:prstGeom prst="line">
            <a:avLst/>
          </a:prstGeom>
          <a:noFill/>
          <a:ln w="25400">
            <a:solidFill>
              <a:srgbClr val="00336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737360" y="2304288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Akteur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737360" y="2724912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 oder Fremdsystem, das mit dem System interagiert.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325112" y="2103120"/>
            <a:ext cx="352044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645152" y="2560320"/>
            <a:ext cx="685800" cy="4572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66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513832" y="2304288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Case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513832" y="2724912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fachliche Funktion aus Nutzersicht (Ellipse).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101584" y="2103120"/>
            <a:ext cx="3520440" cy="18288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421624" y="2514600"/>
            <a:ext cx="685800" cy="502920"/>
          </a:xfrm>
          <a:prstGeom prst="rect">
            <a:avLst/>
          </a:prstGeom>
          <a:solidFill>
            <a:srgbClr val="FFFFFF"/>
          </a:solidFill>
          <a:ln w="19050">
            <a:solidFill>
              <a:srgbClr val="00336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290304" y="2304288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Systemgrenze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9290304" y="2724912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Rechteck um alles, was wir bauen.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548640" y="4206240"/>
            <a:ext cx="352044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68680" y="4892040"/>
            <a:ext cx="685800" cy="0"/>
          </a:xfrm>
          <a:prstGeom prst="line">
            <a:avLst/>
          </a:prstGeom>
          <a:noFill/>
          <a:ln w="19050">
            <a:solidFill>
              <a:srgbClr val="5A6B7A"/>
            </a:solidFill>
            <a:prstDash val="dash"/>
            <a:tailEnd type="triangle"/>
          </a:ln>
        </p:spPr>
      </p:sp>
      <p:sp>
        <p:nvSpPr>
          <p:cNvPr id="21" name="Text 19"/>
          <p:cNvSpPr/>
          <p:nvPr/>
        </p:nvSpPr>
        <p:spPr>
          <a:xfrm>
            <a:off x="1737360" y="4407408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«include»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737360" y="4828032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Use Case ruft immer einen anderen mit auf.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325112" y="4206240"/>
            <a:ext cx="3520440" cy="18288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4645152" y="4892040"/>
            <a:ext cx="685800" cy="0"/>
          </a:xfrm>
          <a:prstGeom prst="line">
            <a:avLst/>
          </a:prstGeom>
          <a:noFill/>
          <a:ln w="19050">
            <a:solidFill>
              <a:srgbClr val="F0A500"/>
            </a:solidFill>
            <a:prstDash val="dash"/>
            <a:tailEnd type="triangle"/>
          </a:ln>
        </p:spPr>
      </p:sp>
      <p:sp>
        <p:nvSpPr>
          <p:cNvPr id="25" name="Text 23"/>
          <p:cNvSpPr/>
          <p:nvPr/>
        </p:nvSpPr>
        <p:spPr>
          <a:xfrm>
            <a:off x="5513832" y="4407408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«extend»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5513832" y="4828032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Optionale Erweiterung eines Use Case.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8101584" y="4206240"/>
            <a:ext cx="352044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8421624" y="4892040"/>
            <a:ext cx="685800" cy="0"/>
          </a:xfrm>
          <a:prstGeom prst="line">
            <a:avLst/>
          </a:prstGeom>
          <a:noFill/>
          <a:ln w="19050">
            <a:solidFill>
              <a:srgbClr val="00336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290304" y="4407408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Assoziation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9290304" y="4828032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Linie: Akteur nutzt diesen Use Case.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E1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Use-Case-Notation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von 13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UML II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Aktivitätsdiagramm — der Ablauf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691640"/>
            <a:ext cx="49377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Modelliert Abläufe mit Aktionen, Verzweigungen und Parallelität.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Startknoten (voll), Aktion (Rechteck), Entscheidung (Raute), Endknoten (Ring).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Bedingungen an den Kanten der Raute.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Ersetzt PAP und Struktogramm in der IHK-Prüfung.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5029200"/>
            <a:ext cx="4937760" cy="1051560"/>
          </a:xfrm>
          <a:prstGeom prst="roundRect">
            <a:avLst>
              <a:gd name="adj" fmla="val 6957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777240" y="5166360"/>
            <a:ext cx="4480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B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AP2-Hinweis:  </a:t>
            </a:r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Aktivitätsdiagramm ist Pflichtstoff und ersetzt PAP/Struktogramm. In beiden Fachrichtungen ein häufiger Aufgabentyp.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8037576" y="1600200"/>
            <a:ext cx="201168" cy="201168"/>
          </a:xfrm>
          <a:prstGeom prst="ellipse">
            <a:avLst/>
          </a:prstGeom>
          <a:solidFill>
            <a:srgbClr val="003366"/>
          </a:solidFill>
          <a:ln/>
        </p:spPr>
      </p:sp>
      <p:sp>
        <p:nvSpPr>
          <p:cNvPr id="8" name="Shape 6"/>
          <p:cNvSpPr/>
          <p:nvPr/>
        </p:nvSpPr>
        <p:spPr>
          <a:xfrm>
            <a:off x="8138160" y="1801368"/>
            <a:ext cx="0" cy="301752"/>
          </a:xfrm>
          <a:prstGeom prst="line">
            <a:avLst/>
          </a:prstGeom>
          <a:noFill/>
          <a:ln w="15875">
            <a:solidFill>
              <a:srgbClr val="5A6B7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949440" y="2103120"/>
            <a:ext cx="2377440" cy="502920"/>
          </a:xfrm>
          <a:prstGeom prst="rect">
            <a:avLst/>
          </a:prstGeom>
          <a:solidFill>
            <a:srgbClr val="EEF5FB"/>
          </a:solidFill>
          <a:ln w="15875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949440" y="2103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Auftrag prüfen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138160" y="2606040"/>
            <a:ext cx="0" cy="320040"/>
          </a:xfrm>
          <a:prstGeom prst="line">
            <a:avLst/>
          </a:prstGeom>
          <a:noFill/>
          <a:ln w="15875">
            <a:solidFill>
              <a:srgbClr val="5A6B7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360920" y="2926080"/>
            <a:ext cx="1554480" cy="822960"/>
          </a:xfrm>
          <a:prstGeom prst="diamond">
            <a:avLst/>
          </a:prstGeom>
          <a:solidFill>
            <a:srgbClr val="FFFFFF"/>
          </a:solidFill>
          <a:ln w="15875">
            <a:solidFill>
              <a:srgbClr val="00336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360920" y="292608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vollständig?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8275320" y="37490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9006840" y="320040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nein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8138160" y="3749040"/>
            <a:ext cx="0" cy="320040"/>
          </a:xfrm>
          <a:prstGeom prst="line">
            <a:avLst/>
          </a:prstGeom>
          <a:noFill/>
          <a:ln w="15875">
            <a:solidFill>
              <a:srgbClr val="5A6B7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915400" y="3337560"/>
            <a:ext cx="1005840" cy="0"/>
          </a:xfrm>
          <a:prstGeom prst="line">
            <a:avLst/>
          </a:prstGeom>
          <a:noFill/>
          <a:ln w="15875">
            <a:solidFill>
              <a:srgbClr val="5A6B7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921240" y="2148840"/>
            <a:ext cx="0" cy="1188720"/>
          </a:xfrm>
          <a:prstGeom prst="line">
            <a:avLst/>
          </a:prstGeom>
          <a:noFill/>
          <a:ln w="15875">
            <a:solidFill>
              <a:srgbClr val="5A6B7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326880" y="2148840"/>
            <a:ext cx="594360" cy="0"/>
          </a:xfrm>
          <a:prstGeom prst="line">
            <a:avLst/>
          </a:prstGeom>
          <a:noFill/>
          <a:ln w="15875">
            <a:solidFill>
              <a:srgbClr val="5A6B7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858000" y="4069080"/>
            <a:ext cx="2560320" cy="502920"/>
          </a:xfrm>
          <a:prstGeom prst="rect">
            <a:avLst/>
          </a:prstGeom>
          <a:solidFill>
            <a:srgbClr val="EEF5FB"/>
          </a:solidFill>
          <a:ln w="15875">
            <a:solidFill>
              <a:srgbClr val="00336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858000" y="406908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Pflichtenheft erstellen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8138160" y="4572000"/>
            <a:ext cx="0" cy="320040"/>
          </a:xfrm>
          <a:prstGeom prst="line">
            <a:avLst/>
          </a:prstGeom>
          <a:noFill/>
          <a:ln w="15875">
            <a:solidFill>
              <a:srgbClr val="5A6B7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001000" y="4892040"/>
            <a:ext cx="274320" cy="27432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03366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065008" y="4956048"/>
            <a:ext cx="146304" cy="146304"/>
          </a:xfrm>
          <a:prstGeom prst="ellipse">
            <a:avLst/>
          </a:prstGeom>
          <a:solidFill>
            <a:srgbClr val="003366"/>
          </a:solidFill>
          <a:ln/>
        </p:spPr>
      </p:sp>
      <p:sp>
        <p:nvSpPr>
          <p:cNvPr id="25" name="Text 23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E1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Aktivitätsdiagramm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von 13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ANFORDERUNGEN ÄNDERN SICH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Change Requests und Nachverfolgbarkeit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5394960" cy="4160520"/>
          </a:xfrm>
          <a:prstGeom prst="roundRect">
            <a:avLst>
              <a:gd name="adj" fmla="val 1758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Änderungen sind normal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331720"/>
            <a:ext cx="484632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 merken oft erst beim Sehen, was sie brauchen.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Änderung als Change Request erfassen — nicht „mal eben".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Bewerten: Aufwand, Auswirkung auf Termin und Preis.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Freigabe durch den Auftraggeber, schriftlich.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b="1" dirty="0">
                <a:solidFill>
                  <a:srgbClr val="B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„Scope Creep" ist der leiseste Projektkiller.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645920"/>
            <a:ext cx="5394960" cy="4160520"/>
          </a:xfrm>
          <a:prstGeom prst="roundRect">
            <a:avLst>
              <a:gd name="adj" fmla="val 1758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Nachverfolgbarkeit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92240" y="2331720"/>
            <a:ext cx="484632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Anforderung bekommt eine eindeutige ID.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Von der Quelle über Umsetzung bis zum Test verfolgbar.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Beantwortet: Ist alles umgesetzt? Warum gibt es diese Funktion?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Basis für Abnahme und spätere Wartung.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E1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Requests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von 13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IHR AUFTRAG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Fallstudie Nordfracht Logistik GmbH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1064240" cy="1828800"/>
          </a:xfrm>
          <a:prstGeom prst="roundRect">
            <a:avLst>
              <a:gd name="adj" fmla="val 4000"/>
            </a:avLst>
          </a:prstGeom>
          <a:solidFill>
            <a:srgbClr val="0E3A66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68680" y="1874520"/>
            <a:ext cx="104241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Nordfracht Logistik GmbH plant ihre Touren heute auf Papier. Fahrer bekommen morgens Zettel, Änderungen laufen per Telefon.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Geschäftsführung will eine digitale Tourenplanung — weiß aber nur grob, was sie braucht.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5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 sind das beauftragte IT-Unternehmen und führen das Erstgespräch.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48640" y="3749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 für diese Etappe: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4160520"/>
            <a:ext cx="106070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7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Gesprächsleitfaden für das Erstgespräch vorbereiten.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7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Rollenspiel das Kundengespräch führen und protokollieren.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7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Anforderungen erheben, gliedern und mit MoSCoW priorisieren.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7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 dem gelieferten Lastenheft-Auszug ein Pflichtenheft ableiten.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7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Use-Case- und Aktivitätsdiagramm für einen Kernablauf zeichnen.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Szenario und Auftrag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von 13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ZUSAMMENGEFASST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Was Sie mitnehmen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67665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Anforderungsanalyse entscheidet über Erfolg oder Scheitern des ganzen Auftrags.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 verstehen, dann anbieten — nie umgekehrt.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Funktional (was) und nicht-funktional (wie gut) sauber trennen.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Priorisieren mit MoSCoW schafft Klarheit über das wirklich Nötige.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Lastenheft = Kunde, Pflichtenheft = wir. Das Pflichtenheft ist verbindlich.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b="1" dirty="0">
                <a:solidFill>
                  <a:srgbClr val="B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Aktivitätsdiagramm beherrschen — es ist AP2-relevant.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7680960" y="1737360"/>
            <a:ext cx="3931920" cy="4114800"/>
          </a:xfrm>
          <a:prstGeom prst="roundRect">
            <a:avLst>
              <a:gd name="adj" fmla="val 1860"/>
            </a:avLst>
          </a:prstGeom>
          <a:solidFill>
            <a:srgbClr val="003366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7955280" y="196596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Nächste Etappe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955280" y="2377440"/>
            <a:ext cx="3383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E2</a:t>
            </a:r>
            <a:endParaRPr lang="en-US" sz="5400" dirty="0"/>
          </a:p>
        </p:txBody>
      </p:sp>
      <p:sp>
        <p:nvSpPr>
          <p:cNvPr id="8" name="Text 6"/>
          <p:cNvSpPr/>
          <p:nvPr/>
        </p:nvSpPr>
        <p:spPr>
          <a:xfrm>
            <a:off x="7955280" y="3383280"/>
            <a:ext cx="3383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Angebot, Kalkulation und Wirtschaftlichkeit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955280" y="4754880"/>
            <a:ext cx="3383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 den Anforderungen wird ein kalkuliertes Angebot.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E1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von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2026-07-26T15:58:13Z</dcterms:created>
  <dcterms:modified xsi:type="dcterms:W3CDTF">2026-07-26T15:58:13Z</dcterms:modified>
</cp:coreProperties>
</file>