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2588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&amp; Incident Response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1945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9 · Lernfeld 11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29718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Angriffe erkennen – und richtig darauf reagieren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&amp; Wochenplan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Bausteine eines SIEM erklären und ein System aufbauen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Log-Quellen anbinden und Ereignisse korrelieren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Alarme sinnvoll definieren und einen Angriff nachweisen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Phasen der Incident Response anwenden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Meldepflichten prüfen und ein Notfallkapitel erstellen</a:t>
            </a:r>
            <a:endParaRPr lang="en-US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788920"/>
          <a:ext cx="8321040" cy="914400"/>
        </p:xfrm>
        <a:graphic>
          <a:graphicData uri="http://schemas.openxmlformats.org/drawingml/2006/table">
            <a:tbl>
              <a:tblPr/>
              <a:tblGrid>
                <a:gridCol w="2084832"/>
                <a:gridCol w="2084832"/>
                <a:gridCol w="2084832"/>
                <a:gridCol w="2066544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1–2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Graylog aufbauen, Quellen anbinden (Linux, Windows, Switch)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 provozieren, im SIEM wiederfinden, Korrelation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IR-Phasen, Meldepflichten, Notfallkapitel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Rollenspiel Ransomware (Teil A + B)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Logserver zum SIEM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Etappe 4 habt ihr Logs zentral gesammelt – aber wer liest sie?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Logserver speichert. Ein SIEM VERSTEHT: es normalisiert, verknüpft und alarmiert.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= Security Information and Event Management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Kernnutzen: Ereignisse mehrerer Systeme in EINEN Zusammenhang bringen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Fehllogins auf dem Server + gleiche IP am Switch + Datenabfluss = ein Vorfall, nicht drei Meldungen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886200"/>
            <a:ext cx="8321040" cy="749808"/>
          </a:xfrm>
          <a:prstGeom prst="roundRect">
            <a:avLst>
              <a:gd name="adj" fmla="val 7317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959352"/>
            <a:ext cx="79552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 im Blick behalten: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SIEM ersetzt keine Härtung (E4/E8) und kein Backup (E2/E7). Es erkennt – verhindern müssen andere Maßnahmen.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Kette: was ein SIEM tut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20040" y="1371600"/>
            <a:ext cx="1508760" cy="1463040"/>
          </a:xfrm>
          <a:prstGeom prst="roundRect">
            <a:avLst>
              <a:gd name="adj" fmla="val 4375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320040" y="1463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Sammeln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393192" y="1828800"/>
            <a:ext cx="136245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von Servern,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Netzgeräten, Diensten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856232" y="2103120"/>
            <a:ext cx="128016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  <a:tailEnd type="arrow"/>
          </a:ln>
        </p:spPr>
      </p:sp>
      <p:sp>
        <p:nvSpPr>
          <p:cNvPr id="7" name="Shape 5"/>
          <p:cNvSpPr/>
          <p:nvPr/>
        </p:nvSpPr>
        <p:spPr>
          <a:xfrm>
            <a:off x="2011680" y="1371600"/>
            <a:ext cx="1508760" cy="1463040"/>
          </a:xfrm>
          <a:prstGeom prst="roundRect">
            <a:avLst>
              <a:gd name="adj" fmla="val 4375"/>
            </a:avLst>
          </a:prstGeom>
          <a:solidFill>
            <a:srgbClr val="0066AA"/>
          </a:solidFill>
          <a:ln/>
        </p:spPr>
      </p:sp>
      <p:sp>
        <p:nvSpPr>
          <p:cNvPr id="8" name="Text 6"/>
          <p:cNvSpPr/>
          <p:nvPr/>
        </p:nvSpPr>
        <p:spPr>
          <a:xfrm>
            <a:off x="2011680" y="1463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Normalisieren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2084832" y="1828800"/>
            <a:ext cx="136245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Formate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eine Struktur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547872" y="2103120"/>
            <a:ext cx="128016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  <a:tailEnd type="arrow"/>
          </a:ln>
        </p:spPr>
      </p:sp>
      <p:sp>
        <p:nvSpPr>
          <p:cNvPr id="11" name="Shape 9"/>
          <p:cNvSpPr/>
          <p:nvPr/>
        </p:nvSpPr>
        <p:spPr>
          <a:xfrm>
            <a:off x="3703320" y="1371600"/>
            <a:ext cx="1508760" cy="1463040"/>
          </a:xfrm>
          <a:prstGeom prst="roundRect">
            <a:avLst>
              <a:gd name="adj" fmla="val 4375"/>
            </a:avLst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3703320" y="1463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776472" y="1828800"/>
            <a:ext cx="136245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durchsuchbarer Index,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Aufbewahrung (Retention)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239512" y="2103120"/>
            <a:ext cx="128016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  <a:tailEnd type="arrow"/>
          </a:ln>
        </p:spPr>
      </p:sp>
      <p:sp>
        <p:nvSpPr>
          <p:cNvPr id="15" name="Shape 13"/>
          <p:cNvSpPr/>
          <p:nvPr/>
        </p:nvSpPr>
        <p:spPr>
          <a:xfrm>
            <a:off x="5394960" y="1371600"/>
            <a:ext cx="1508760" cy="1463040"/>
          </a:xfrm>
          <a:prstGeom prst="roundRect">
            <a:avLst>
              <a:gd name="adj" fmla="val 4375"/>
            </a:avLst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394960" y="1463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Korrelieren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468112" y="1828800"/>
            <a:ext cx="136245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Ereignisse verknüpfen,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 erkennen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931152" y="2103120"/>
            <a:ext cx="128016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  <a:tailEnd type="arrow"/>
          </a:ln>
        </p:spPr>
      </p:sp>
      <p:sp>
        <p:nvSpPr>
          <p:cNvPr id="19" name="Shape 17"/>
          <p:cNvSpPr/>
          <p:nvPr/>
        </p:nvSpPr>
        <p:spPr>
          <a:xfrm>
            <a:off x="7086600" y="1371600"/>
            <a:ext cx="1508760" cy="1463040"/>
          </a:xfrm>
          <a:prstGeom prst="roundRect">
            <a:avLst>
              <a:gd name="adj" fmla="val 4375"/>
            </a:avLst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7086600" y="1463040"/>
            <a:ext cx="1508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Alarmieren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159752" y="1828800"/>
            <a:ext cx="136245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 an die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richtigen Personen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11480" y="3108960"/>
            <a:ext cx="8321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Korrelation ist der eigentliche Mehrwert – alles davor ist Vorbereitung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saubere Zeitbasis (NTP) und einheitliche Zeitzone ist Korrelation wertlos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Aufbewahrung planen: Speicherplatz wächst schnell – Retention-Regeln setzen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Graylog: die Begriffe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566160"/>
                <a:gridCol w="3017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Begriff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bei uns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Eingang, auf dem Graylog Logs entgegennimmt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Syslog UDP 1514 für Switch und Linux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Stream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Regel, die eingehende Nachrichten sortiert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Stream »Windows-Anmeldungen«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Ablage der Daten mit Aufbewahrungsregel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Tage, dann löschen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Alert / Event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Regel, die bei einem Muster auslöst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Fehllogins in 2 Minuten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Dashboard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grafische Übersicht wichtiger Kennzahlen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Top-Quell-IPs, Fehllogins je Stunde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11480" y="406908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Weg einer Nachricht: Input → Stream → Index → (Alert) → Dashboard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Korrelation: aus Meldungen wird ein Vorfall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8321040" cy="841248"/>
          </a:xfrm>
          <a:prstGeom prst="roundRect">
            <a:avLst>
              <a:gd name="adj" fmla="val 6522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33272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Fehlversuche, dann ein Erfolg – von derselben Adresse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4360" y="1344168"/>
            <a:ext cx="7955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Klassischer Brute-Force-Erfolg. Regel: mehr als n Fehlschläge in x Minuten, gefolgt von einer erfolgreichen Anmeldung.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11480" y="1920240"/>
            <a:ext cx="8321040" cy="841248"/>
          </a:xfrm>
          <a:prstGeom prst="roundRect">
            <a:avLst>
              <a:gd name="adj" fmla="val 6522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993392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Anmeldung außerhalb der üblichen Zeiten oder von ungewöhnlicher Quelle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2304288"/>
            <a:ext cx="7955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mit Zeitfenster und Adressbereich. Erzeugt Fehlalarme – muss auf euren Betrieb angepasst werden.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1480" y="2880360"/>
            <a:ext cx="8321040" cy="841248"/>
          </a:xfrm>
          <a:prstGeom prst="roundRect">
            <a:avLst>
              <a:gd name="adj" fmla="val 6522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953512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Kontoänderung oder Rechteausweitung kurz nach einer Anmeldung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3264408"/>
            <a:ext cx="7955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aussagekräftig: Der Angreifer sichert sich Rechte. Genau dieses Muster stand in eurer Log-Übung aus Etappe 4.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886200"/>
            <a:ext cx="8321040" cy="731520"/>
          </a:xfrm>
          <a:prstGeom prst="roundRect">
            <a:avLst>
              <a:gd name="adj" fmla="val 7500"/>
            </a:avLst>
          </a:prstGeom>
          <a:solidFill>
            <a:srgbClr val="003366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59352"/>
            <a:ext cx="7955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Lieber wenige, gut begründete Regeln als viele, die niemand mehr liest. Alarmmüdigkeit ist der häufigste Grund, warum ein SIEM wirkungslos bleibt.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Response: die Phasen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1051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05840" y="1069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Vorbereitung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389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Notfallplan, Kontakte, Rechte, geübte Abläufe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663440" y="960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51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257800" y="1069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Erkennung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257800" y="1389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SIEM, Meldung durch Nutzer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11480" y="2103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003366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194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005840" y="2212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Eindämmung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532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Ausbreitung stoppen: isolieren, Konten sperren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2103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2194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257800" y="2212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Beseitigung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57800" y="2532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 entfernen, Schwachstelle schließen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11480" y="3246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3337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005840" y="3355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Wiederherstellung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675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sauber neu aufsetzen, Restore, Betrieb prüfen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3246120"/>
            <a:ext cx="4069080" cy="1005840"/>
          </a:xfrm>
          <a:prstGeom prst="roundRect">
            <a:avLst>
              <a:gd name="adj" fmla="val 6364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54880" y="3337560"/>
            <a:ext cx="457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5257800" y="335584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Nachbereitung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257800" y="3675888"/>
            <a:ext cx="33832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Bericht, Lessons Learned, Maßnahmen ableiten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11480" y="448056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Wichtig: Eindämmung vor Beseitigung – erst die Blutung stoppen, dann die Ursache behandeln.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Meldepflichten – wann muss man melden?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Art. 33: Verletzung des Schutzes personenbezogener Daten an die Aufsichtsbehörde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unverzüglich, möglichst binnen 72 Stunden nach Bekanntwerden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Art. 34: bei hohem Risiko zusätzlich Benachrichtigung der Betroffenen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NIS2: EU-Richtlinie mit verschärften Melde- und Sicherheitspflichten für betroffene Einrichtungen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gestufte Meldung: Frühwarnung sehr kurzfristig, ausführliche Meldung danach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Betroffenheit und nationale Umsetzung im Einzelfall prüfen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 IMMER: Vorfall dokumentieren – Zeitpunkt, Umfang, Maßnahmen, Entscheidungen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11480" y="4114800"/>
            <a:ext cx="8321040" cy="54864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169664"/>
            <a:ext cx="79552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Uhr läuft ab BEKANNTWERDEN – nicht ab dem Angriff. Deshalb ist frühe Erkennung auch eine Rechtsfrage.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Ransomware: typischer Ablauf &amp; Sofortmaßnahmen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Typischer Ablauf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11480" y="123444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Einstieg: Phishing, offene Fernwartung, ungepatchte Lücke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Ausbreitung im Netz, Rechteausweitung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suchen und löschen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abziehen (Erpressung mit Veröffentlichung)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Verschlüsselung und Erpressung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663440" y="8686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Sofortmaßnahmen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663440" y="1234440"/>
            <a:ext cx="40690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 Systeme isolieren (Netz trennen), NICHT vorschnell löschen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Systeme für die Beweissicherung erhalten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Offline-Backups prüfen – hier zahlt sich der Air Gap aus (E2)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Krisenteam und Leitung informieren, Meldepflichten prüfen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Lösegeld ohne Leitungsentscheidung – keine Garantie, Strafverfolgung einbinden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" y="3794760"/>
            <a:ext cx="8321040" cy="822960"/>
          </a:xfrm>
          <a:prstGeom prst="roundRect">
            <a:avLst>
              <a:gd name="adj" fmla="val 6667"/>
            </a:avLst>
          </a:prstGeom>
          <a:solidFill>
            <a:srgbClr val="003366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3867912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Punkt, an dem alles hängt: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 ihr wieder in Betrieb kommt, entscheidet sich nicht am Angriffstag, sondern an dem Tag, an dem ihr euer Backupkonzept gebaut und den Restore GEMESSEN habt (E2/E7).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Freitag: Rollenspiel Ransomware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A (schriftlich):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analysiert den Vorfall anhand von Logauszügen und Meldungen: Was ist passiert, wie weit ist es fortgeschritten, welche Meldepflichten greifen?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96596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B (Rollenspiel):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verteilten Rollen (IT-Leitung, Administration, Datenschutz, Geschäftsführung) trefft ihr unter Zeitdruck Entscheidungen und begründet sie. Der Dozent gibt neue Informationen in Wellen hinzu.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11480" y="3200400"/>
            <a:ext cx="8321040" cy="1005840"/>
          </a:xfrm>
          <a:prstGeom prst="roundRect">
            <a:avLst>
              <a:gd name="adj" fmla="val 6364"/>
            </a:avLst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3291840"/>
            <a:ext cx="7955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Bewertet werden nicht »richtige« Antworten, sondern: strukturiertes Vorgehen nach den IR-Phasen, begründete Priorisierung, saubere Dokumentation und die Frage, ob Meldepflichten erkannt wurden.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nehmt ihr mit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Sammeln → Normalisieren → Speichern → Korrelieren → Alarmieren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Korrelation ist der Mehrwert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NTP und Retention nicht vergessen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Graylog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Input, Stream, Index, Alert, Dashboard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 gute Regeln statt vieler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Alarmmüdigkeit vermeiden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Response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Phasen – Eindämmung vor Beseitigung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Beweise sichern, nicht überstürzt löschen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dokumentieren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&amp; Praxis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Art. 33: 72 Stunden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34 bei hohem Risiko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Frist läuft ab Bekanntwerden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Woche: alles zusammenführen – das Betriebshandbuch eurer Umgebung.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E9 SIEM &amp; Incident Response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E9 - SIEM &amp; Incident Response</dc:title>
  <dc:subject>PptxGenJS Presentation</dc:subject>
  <dc:creator>bfw Luebeck</dc:creator>
  <cp:lastModifiedBy>bfw Luebeck</cp:lastModifiedBy>
  <cp:revision>1</cp:revision>
  <dcterms:created xsi:type="dcterms:W3CDTF">2026-07-22T06:20:28Z</dcterms:created>
  <dcterms:modified xsi:type="dcterms:W3CDTF">2026-07-22T06:20:28Z</dcterms:modified>
</cp:coreProperties>
</file>