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280160"/>
            <a:ext cx="8046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Virtualisierungsplattform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14884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Etappe 6 · Hälfte 2 startet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2926080"/>
            <a:ext cx="8046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Konzept zum echten Server – der Cisco UCS M4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Standort Lübeck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E6 Virtualisierungsplattform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Jetzt wird gebaut, was ihr geplant habt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Hälfte 1 war Konzept und Rechnung – Hälfte 2 ist echte Hardware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(E1) → ihr konfiguriert es diese Woche am echten Controller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Backupkonzept (E2) → wird nächste Woche mit PBS umgesetzt und gemessen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 (E3) → überwacht ab jetzt die echte M4-Umgebung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Härtung &amp; Grundschutz (E4/E5) → fließen in Betrieb und Betriebshandbuch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3611880"/>
            <a:ext cx="8321040" cy="1005840"/>
          </a:xfrm>
          <a:prstGeom prst="roundRect">
            <a:avLst>
              <a:gd name="adj" fmla="val 5455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703320"/>
            <a:ext cx="7955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Roter Faden: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Ende betreibt jede Gruppe eine eigene, gemonitorte, gesicherte und gehärtete Umgebung auf dem M4 – dokumentiert als Betriebshandbuch (Capstone). Diese Woche legt das Fundament: Server aufsetzen, Storage planen, ans Netz bringen.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E6 Virtualisierungsplattform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&amp; Wochenplan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868680"/>
            <a:ext cx="83210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inventarisieren: Controller, Platten, Slots erfassen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RAID-Level am Controller auswählen und begründen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Virtualisierung erklären: Typ-1- vs. Typ-2-Hypervisor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Storage-Tiering planen: schnelle vs. große Storage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Host per VLAN an den Backbone anbinden</a:t>
            </a:r>
            <a:endParaRPr lang="en-US" sz="15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2834640"/>
          <a:ext cx="8321040" cy="914400"/>
        </p:xfrm>
        <a:graphic>
          <a:graphicData uri="http://schemas.openxmlformats.org/drawingml/2006/table">
            <a:tbl>
              <a:tblPr/>
              <a:tblGrid>
                <a:gridCol w="1664208"/>
                <a:gridCol w="1664208"/>
                <a:gridCol w="1664208"/>
                <a:gridCol w="1664208"/>
                <a:gridCol w="1664208"/>
              </a:tblGrid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Tag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Hardware-Inventur + RAID begründen &amp; konfigurieren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Proxmox installieren, Grundkonfiguration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ZFS-Pools &amp; Storage-Tiering (SSD/HDD)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VLANs am FS + Trunk zum M4, Pools/Quotas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Doku Storage-/Netzplan + AP2-Schleife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E6 Virtualisierungsplattform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Virtualisierung: Typ-1 vs. Typ-2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3931920" cy="292608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1556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Typ-1 (Bare Metal)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554480"/>
            <a:ext cx="36118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Hypervisor läuft direkt auf der Hardware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Betriebssystem darunter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 Leistung, für Server/RZ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Proxmox VE, ESXi, Hyper-V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754880" y="1005840"/>
            <a:ext cx="3931920" cy="292608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37760" y="1115568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Typ-2 (Hosted)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937760" y="1554480"/>
            <a:ext cx="36118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Hypervisor läuft als Programm im Betriebssystem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einfacher Einstieg, mehr Overhead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Arbeitsplatz/Test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VirtualBox, VMware Workstation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4069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Unsere Wahl: </a:t>
            </a:r>
            <a:pPr indent="0" marL="0">
              <a:buNone/>
            </a:pPr>
            <a:r>
              <a:rPr lang="en-US" sz="13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Proxmox VE (Typ-1) auf dem M4 – kostenlos, quelloffen, kombiniert VMs (KVM) und Container (LXC).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E6 Virtualisierungsplattform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Erster Schritt: Hardware inventarisieren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Bevor man ein RAID baut, muss man wissen, was verbaut ist – immer!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steckt in den Slots? Anzahl, Größe, Typ (SAS/SATA/SSD), Zustand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Welcher Controller? RAID-Controller oder HBA? JBOD-/Passthrough-fähig?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Hängen ALLE Slots am selben Controller? (oft auf Backplane-Bereiche verteilt)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Werkzeuge: Management-Oberfläche (CIMC), später im OS: lsblk, smartctl, storcli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3840480"/>
            <a:ext cx="8321040" cy="777240"/>
          </a:xfrm>
          <a:prstGeom prst="roundRect">
            <a:avLst>
              <a:gd name="adj" fmla="val 7059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913632"/>
            <a:ext cx="7955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Genau das macht ihr an Tag 1: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echte Bestandsaufnahme unseres M4 – kein Datenblatt abschreiben, sondern am Gerät auslesen und dokumentieren. Das ist eine Kernkompetenz im IT-Betrieb.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E6 Virtualisierungsplattform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RAID-Entscheidung begründen</a:t>
            </a:r>
            <a:endParaRPr lang="en-US" sz="2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60120"/>
          <a:ext cx="83210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2103120"/>
                <a:gridCol w="2103120"/>
                <a:gridCol w="20116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Kriterium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RAID 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RAID 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RAID 10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Nettokapazität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(n−1)/n – hoch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(n−2)/n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50 %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Schreibleistung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Parity-Penalty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höchste Penalty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sehr gut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Rebuild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langsam, riskant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langsam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Ausfalltoleranz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Platte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Platten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je Spiegelpaar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411480" y="3520440"/>
            <a:ext cx="8321040" cy="1097280"/>
          </a:xfrm>
          <a:prstGeom prst="roundRect">
            <a:avLst>
              <a:gd name="adj" fmla="val 5833"/>
            </a:avLst>
          </a:prstGeom>
          <a:solidFill>
            <a:srgbClr val="003366"/>
          </a:solidFill>
          <a:ln/>
        </p:spPr>
      </p:sp>
      <p:sp>
        <p:nvSpPr>
          <p:cNvPr id="5" name="Text 2"/>
          <p:cNvSpPr/>
          <p:nvPr/>
        </p:nvSpPr>
        <p:spPr>
          <a:xfrm>
            <a:off x="594360" y="3611880"/>
            <a:ext cx="7955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Unsere Wahl für die HDDs: RAID 10.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10k-Spindeln ist die Schreiblast der Flaschenhals; RAID 10 liefert hohe Schreibleistung und schnelle, risikoarme Rebuilds. Preis: 50 % Nettokapazität – für ein Backup-/Template-Ziel akzeptabel. Transferfrage: Warum kommt die SSD NICHT mit ins RAID?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E6 Virtualisierungsplattform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Storage-Tiering: schnell vs. groß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05156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EEF5FB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17043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SSD-Pool – schnell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572768"/>
            <a:ext cx="361188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 IOPS, niedrige Latenz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für: laufende VMs, SIEM-Indizes, Datenbanken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teurer pro GB, hier: kleiner</a:t>
            </a:r>
            <a:endParaRPr lang="en-US" sz="1250" dirty="0"/>
          </a:p>
          <a:p>
            <a:pPr marL="342900" indent="-342900">
              <a:buSzPct val="100000"/>
              <a:buChar char="•"/>
            </a:pPr>
            <a:r>
              <a:rPr lang="en-US" sz="12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ungespiegelt → muss gesichert werden!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754880" y="1051560"/>
            <a:ext cx="3931920" cy="2743200"/>
          </a:xfrm>
          <a:prstGeom prst="roundRect">
            <a:avLst>
              <a:gd name="adj" fmla="val 2667"/>
            </a:avLst>
          </a:prstGeom>
          <a:solidFill>
            <a:srgbClr val="EEF5FB"/>
          </a:solidFill>
          <a:ln w="1905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37760" y="117043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HDD-Pool (RAID 10) – groß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937760" y="1572768"/>
            <a:ext cx="361188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 Kapazität, günstiger pro GB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für: Backups (PBS), ISOs, Templates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langsamer, aber redundant</a:t>
            </a:r>
            <a:endParaRPr lang="en-US" sz="1250" dirty="0"/>
          </a:p>
          <a:p>
            <a:pPr marL="342900" indent="-342900">
              <a:buSzPct val="100000"/>
              <a:buChar char="•"/>
            </a:pPr>
            <a:r>
              <a:rPr lang="en-US" sz="125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 der SSD-Sicherung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57200" y="39776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Betriebskonzept: </a:t>
            </a:r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Schnelles für die Arbeit, Großes für die Masse – und die schnelle, ungeschützte SSD wird auf den langsamen, redundanten Pool gesichert. Gelebtes RPO/RTO-Denken aus E2.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E6 Virtualisierungsplattform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0040" y="201168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Anbindung ans Netz: VLANs &amp; Trunk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11480" y="960120"/>
            <a:ext cx="83210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Gruppe bekommt ein eigenes VLAN auf dem FS-Backbone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Zwischen FS-Switch und M4 läuft ein Trunk (transportiert mehrere VLANs)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Proxmox: eine Bridge je VLAN, VMs hängen im VLAN ihrer Gruppe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Trennung = Sicherheit: Gruppen sehen sich gegenseitig nicht (Mandantengedanke, E5)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des M4 in ein eigenes, geschütztes Segment (Härtung, E4)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411480" y="3520440"/>
            <a:ext cx="8321040" cy="1097280"/>
          </a:xfrm>
          <a:prstGeom prst="roundRect">
            <a:avLst>
              <a:gd name="adj" fmla="val 5000"/>
            </a:avLst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3593592"/>
            <a:ext cx="79552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vs. Trunk (Wiederholung LF9/E4): </a:t>
            </a:r>
            <a:pPr indent="0" marL="0">
              <a:buNone/>
            </a:pPr>
            <a:r>
              <a:rPr lang="en-US" sz="1250" dirty="0">
                <a:solidFill>
                  <a:srgbClr val="2222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Access-Port gehört zu genau einem VLAN (Endgerät). Ein Trunk-Port transportiert mehrere VLANs mit Tags (zwischen Switches oder zum Virtualisierungshost). Der M4 hängt am Trunk, damit alle Gruppen-VLANs ihn erreichen.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E6 Virtualisierungsplattform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74320"/>
            <a:ext cx="8321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nehmt ihr mit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1148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Virtualisierung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4864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Typ-1 = Bare Metal (Proxmox)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Typ-2 = im Betriebssystem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VM (KVM) + Container (LXC)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96012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7" name="Text 5"/>
          <p:cNvSpPr/>
          <p:nvPr/>
        </p:nvSpPr>
        <p:spPr>
          <a:xfrm>
            <a:off x="4800600" y="105156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&amp; RAID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00600" y="141732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inventarisieren, dann bauen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RAID 10: schreibstark, schneller Rebuild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immer begründen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1148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0" name="Text 8"/>
          <p:cNvSpPr/>
          <p:nvPr/>
        </p:nvSpPr>
        <p:spPr>
          <a:xfrm>
            <a:off x="54864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Storage-Tiering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4864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SSD = schnell (VMs, SIEM)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HDD RAID 10 = groß (Backup)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SSD ungeschützt → sichern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43200"/>
            <a:ext cx="4069080" cy="1645920"/>
          </a:xfrm>
          <a:prstGeom prst="roundRect">
            <a:avLst>
              <a:gd name="adj" fmla="val 4444"/>
            </a:avLst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4800600" y="2834640"/>
            <a:ext cx="3794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00600" y="3200400"/>
            <a:ext cx="379476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Gruppen-VLANs am FS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 zum M4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Trennung = Sicherheit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11480" y="4498848"/>
            <a:ext cx="8321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der Woche: lauffähiger Proxmox-Host mit getrenntem Storage und Netz – die Basis für alles Weitere.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274320" y="4864608"/>
            <a:ext cx="27432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[Name], bfw Lübeck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3017520" y="4864608"/>
            <a:ext cx="3108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L · E6 Virtualisierungsplattform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6309360" y="4864608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2026 · Folie 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L E6 - Virtualisierungsplattform</dc:title>
  <dc:subject>PptxGenJS Presentation</dc:subject>
  <dc:creator>bfw Luebeck</dc:creator>
  <cp:lastModifiedBy>bfw Luebeck</cp:lastModifiedBy>
  <cp:revision>1</cp:revision>
  <dcterms:created xsi:type="dcterms:W3CDTF">2026-07-04T16:23:28Z</dcterms:created>
  <dcterms:modified xsi:type="dcterms:W3CDTF">2026-07-04T16:23:28Z</dcterms:modified>
</cp:coreProperties>
</file>