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BSI IT-Grundschutz &amp; ISMS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5 · Lernfeld 11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30175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Fachinformatiker/in Systemintegration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&amp; Wochenplan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ISMS und den PDCA-Zyklus erklären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Schutzziele der Informationssicherheit anwenden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Schutzbedarfsfeststellung durchführen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Absicherungsarten des BSI-Grundschutzes einordnen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IT-Grundschutz und ISO 27001 voneinander abgrenzen</a:t>
            </a:r>
            <a:endParaRPr lang="en-US" sz="15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880360"/>
          <a:ext cx="8321040" cy="914400"/>
        </p:xfrm>
        <a:graphic>
          <a:graphicData uri="http://schemas.openxmlformats.org/drawingml/2006/table">
            <a:tbl>
              <a:tblPr/>
              <a:tblGrid>
                <a:gridCol w="2084832"/>
                <a:gridCol w="2084832"/>
                <a:gridCol w="2084832"/>
                <a:gridCol w="2066544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3–4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ISMS, PDCA, Schutzziele, Leitlinie/Konzept/Richtlinie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BSI-Standards, Absicherungsarten, Bausteine, Schutzbedarf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Gruppenarbeit: Schutzbedarfsanalyse (Szenarien A–D)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Präsentationen + Handout, Feedback, AP2-Schleife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Schutzziele (VIV / CIA)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5156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170432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Vertraulichkeit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24505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Befugte sehen die Daten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Schutz: Verschlüsselung, Berechtigungen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Bruch: Datenleck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05156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170432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3383280" y="155448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383280" y="1920240"/>
            <a:ext cx="24505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sind korrekt &amp; unverändert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Schutz: Prüfsummen, Signaturen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Bruch: Manipulation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80760" y="1051560"/>
            <a:ext cx="2697480" cy="2651760"/>
          </a:xfrm>
          <a:prstGeom prst="roundRect">
            <a:avLst>
              <a:gd name="adj" fmla="val 27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170432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217920" y="155448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Availability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217920" y="1920240"/>
            <a:ext cx="24505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&amp; Dienste sind nutzbar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Schutz: Redundanz, Backup (E1/E2!)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Bruch: Ausfall, DoS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388620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Erweiterung: </a:t>
            </a:r>
            <a:pPr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Authentizität, Verbindlichkeit (Nichtabstreitbarkeit) und Zurechenbarkeit werden oft ergänzt.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ISMS?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ISMS = Informationssicherheits-Managementsystem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Software, sondern ein gesteuerter Prozess aus Regeln, Rollen und Maßnahmen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Informationssicherheit planbar, wiederholbar und nachweisbar machen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Rolle: ISB (Informationssicherheitsbeauftragter) – steuert, berichtet an die Leitung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Leitungsverantwortung: Informationssicherheit ist Chefsache, nicht 'die IT macht das nebenbei'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886200"/>
            <a:ext cx="8321040" cy="777240"/>
          </a:xfrm>
          <a:prstGeom prst="roundRect">
            <a:avLst>
              <a:gd name="adj" fmla="val 70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959352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Datensicherheit schützt Daten technisch; Datenschutz schützt Personen und ihre personenbezogenen Daten (DSGVO). Ein ISMS deckt die Informationssicherheit organisatorisch ab.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PDCA-Zyklus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0584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94360" y="109728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1554480" y="11704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554480" y="1554480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Ziele, Risiken und Maßnahmen festlegen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26280" y="100584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1A4D80"/>
          </a:solidFill>
          <a:ln/>
        </p:spPr>
      </p:sp>
      <p:sp>
        <p:nvSpPr>
          <p:cNvPr id="8" name="Text 6"/>
          <p:cNvSpPr/>
          <p:nvPr/>
        </p:nvSpPr>
        <p:spPr>
          <a:xfrm>
            <a:off x="4617720" y="109728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5577840" y="11704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577840" y="1554480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umsetzen und betreiben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1460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1A4D80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60604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1554480" y="267919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54480" y="3063240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Wirksamkeit prüfen: Audits, Kennzahlen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26280" y="2514600"/>
            <a:ext cx="3749040" cy="1325880"/>
          </a:xfrm>
          <a:prstGeom prst="roundRect">
            <a:avLst>
              <a:gd name="adj" fmla="val 5517"/>
            </a:avLst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617720" y="260604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5577840" y="267919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577840" y="3063240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Nachbessern und verbessern (KVP)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11480" y="3977640"/>
            <a:ext cx="8321040" cy="6858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4360" y="4050792"/>
            <a:ext cx="7955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Kernidee: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ist kein Projekt mit Enddatum, sondern ein Kreislauf ständiger Verbesserung. Derselbe Zyklus steckt hinter ISO 27001 und dem BSI-Grundschutz.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BSI-Standards der 200er-Reihe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005840"/>
          <a:ext cx="83210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66751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200-1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Allgemeine Anforderungen an ein ISMS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200-2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IT-Grundschutz-Methodik: die drei Absicherungsarten (nächste Folie)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200-3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Risikoanalyse auf Basis von IT-Grundschutz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200-4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 Continuity Management (Notfallmanagement) – vertieft in Hälfte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11480" y="3794760"/>
            <a:ext cx="8321040" cy="822960"/>
          </a:xfrm>
          <a:prstGeom prst="roundRect">
            <a:avLst>
              <a:gd name="adj" fmla="val 6667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3877056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IT-Grundschutz-Kompendium: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Sammlung der Bausteine mit konkreten Anforderungen – gegliedert nach Themen (z. B. APP für Anwendungen, NET für Netze, SYS für Systeme, ORP für Organisation/Personal).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Absicherungsarten (BSI 200-2)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5156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EEF5FB"/>
          </a:solidFill>
          <a:ln/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548640" y="117043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Basis-Absicherung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536192"/>
            <a:ext cx="2423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Einstieg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48640" y="2148840"/>
            <a:ext cx="2450592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wichtigste Maßnahmen zuerst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 breiten Grundschutz erreichen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für KMU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46120" y="105156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EEF5FB"/>
          </a:solidFill>
          <a:ln/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383280" y="117043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Standard-Absicherung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383280" y="1536192"/>
            <a:ext cx="2423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Regelweg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383280" y="2148840"/>
            <a:ext cx="2450592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umfassender Schutz nach Kompendium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für Zertifizierung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entspricht ISO-27001-Niveau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80760" y="1051560"/>
            <a:ext cx="2697480" cy="2743200"/>
          </a:xfrm>
          <a:prstGeom prst="roundRect">
            <a:avLst>
              <a:gd name="adj" fmla="val 2712"/>
            </a:avLst>
          </a:prstGeom>
          <a:solidFill>
            <a:srgbClr val="003366"/>
          </a:solidFill>
          <a:ln/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217920" y="1170432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Kern-Absicherung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17920" y="1536192"/>
            <a:ext cx="2423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Kronjuwelen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217920" y="2148840"/>
            <a:ext cx="2450592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auf die wichtigsten Assets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zuerst, was am kritischsten ist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nicht alles auf einmal geht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11480" y="397764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Auswahl hängt von Größe, Ressourcen und Kritikalität der Organisation ab.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Schutzbedarfsfeststellung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Wie hoch wäre der SCHADEN, wenn ein Schutzziel verletzt wird?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Bewertet wird je Schutzziel (Vertraulichkeit, Integrität, Verfügbarkeit) einzeln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057400"/>
          <a:ext cx="83210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657600"/>
                <a:gridCol w="29260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Schutzbedarf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Schadensauswirkungen begrenzt und überschaubar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internes Infoblatt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beträchtliche Auswirkungen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Kundendaten, Buchhaltung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hoch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existenziell bedrohliche, katastrophale Auswirkungen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Patientendaten, Steuerung kritischer Anlagen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11480" y="3977640"/>
            <a:ext cx="8321040" cy="658368"/>
          </a:xfrm>
          <a:prstGeom prst="roundRect">
            <a:avLst>
              <a:gd name="adj" fmla="val 833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4041648"/>
            <a:ext cx="79552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Maximumprinzip: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Schutzbedarf eines Systems richtet sich nach der schutzbedürftigsten Anwendung, die darauf läuft.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IT-Grundschutz vs. ISO 27001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005840"/>
          <a:ext cx="83210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383280"/>
                <a:gridCol w="32004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Aspekt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BSI IT-Grundschutz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ISO/IEC 27001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Herkunft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BSI (Deutschland)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internationale Norm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konkrete Bausteine &amp; Maßnahmen (»wie«)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generische Anforderungen (»was«)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Detailgrad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konkret, umsetzungsnah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abstrakter, flexibler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Zertifizierung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 27001 auf Basis IT-Grundschutz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ISO-27001-Zertifikat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11480" y="406908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Kurz: </a:t>
            </a:r>
            <a:pPr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27001 sagt, WAS erreicht sein muss; der IT-Grundschutz liefert das WIE gleich mit – und erlaubt darauf aufbauend eine ISO-27001-Zertifizierung.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Dokumente: Leitlinie – Konzept – Richtlinie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743200" y="1051560"/>
            <a:ext cx="3657600" cy="777240"/>
          </a:xfrm>
          <a:prstGeom prst="roundRect">
            <a:avLst>
              <a:gd name="adj" fmla="val 7059"/>
            </a:avLst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0" y="112471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Sicherheitsleitlinie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926080" y="1472184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WARUM: Ziele &amp; Bekenntnis der Leitung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828800" y="1965960"/>
            <a:ext cx="5486400" cy="777240"/>
          </a:xfrm>
          <a:prstGeom prst="roundRect">
            <a:avLst>
              <a:gd name="adj" fmla="val 7059"/>
            </a:avLst>
          </a:prstGeom>
          <a:solidFill>
            <a:srgbClr val="1A4D80"/>
          </a:solidFill>
          <a:ln/>
        </p:spPr>
      </p:sp>
      <p:sp>
        <p:nvSpPr>
          <p:cNvPr id="7" name="Text 5"/>
          <p:cNvSpPr/>
          <p:nvPr/>
        </p:nvSpPr>
        <p:spPr>
          <a:xfrm>
            <a:off x="1828800" y="203911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Sicherheitskonzept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011680" y="2386584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WAS: Analyse, Schutzbedarf, Maßnahmenplan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914400" y="2880360"/>
            <a:ext cx="7315200" cy="777240"/>
          </a:xfrm>
          <a:prstGeom prst="roundRect">
            <a:avLst>
              <a:gd name="adj" fmla="val 7059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953512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Richtlinien &amp; Arbeitsanweisungen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7280" y="3300984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WIE im Alltag: Passwort-, Backup-, Clean-Desk-Richtlinie …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1480" y="402336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oben nach unten immer konkreter – die Leitlinie ist kurz, die Richtlinien sind praktisch.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Gruppenarbeit: Schutzbedarfsanalyse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 (Tag 3–4):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erhält ein Firmenszenario (A–D). Führt für die genannten Assets eine Schutzbedarfsfeststellung durch, begründet je Schutzziel (V/I/V), und leitet drei priorisierte Maßnahmen ab.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2514600"/>
            <a:ext cx="4069080" cy="868680"/>
          </a:xfrm>
          <a:prstGeom prst="roundRect">
            <a:avLst>
              <a:gd name="adj" fmla="val 7368"/>
            </a:avLst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514600"/>
            <a:ext cx="3794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Assets &amp; Schutzziele analysieren, Schutzbedarf begründen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663440" y="2514600"/>
            <a:ext cx="4069080" cy="868680"/>
          </a:xfrm>
          <a:prstGeom prst="roundRect">
            <a:avLst>
              <a:gd name="adj" fmla="val 7368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2514600"/>
            <a:ext cx="3794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Drei priorisierte Maßnahmen ableiten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11480" y="3520440"/>
            <a:ext cx="4069080" cy="868680"/>
          </a:xfrm>
          <a:prstGeom prst="roundRect">
            <a:avLst>
              <a:gd name="adj" fmla="val 7368"/>
            </a:avLst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520440"/>
            <a:ext cx="3794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Präsentation nach Richtlinie Herbst 2024 (Stichpunkte!)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663440" y="3520440"/>
            <a:ext cx="4069080" cy="868680"/>
          </a:xfrm>
          <a:prstGeom prst="roundRect">
            <a:avLst>
              <a:gd name="adj" fmla="val 7368"/>
            </a:avLst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4800600" y="3520440"/>
            <a:ext cx="3794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Handout mit ausführlichem Inhalt erstellen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11480" y="452628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Präsentationen am Freitag · Bewertung nach separatem Bewertungsbogen · je Gruppe 10 Min. + 5 Min. Fragen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nehmt ihr mit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Schutzziele: V / I / V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ISMS = Prozess, nicht Software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PDCA: ständige Verbesserung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BSI-Grundschutz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200-1 bis 200-4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/ Standard / Kern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Kompendium = Bausteine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/ hoch / sehr hoch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Schutzziel bewerten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Maximumprinzip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27001 = was, Grundschutz = wie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Leitlinie → Konzept → Richtlinie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 &amp; Leitungsverantwortung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Damit endet Hälfte 1. Ab Woche 6 wird auf dem M4 gebaut – mit allem, was ihr jetzt geplant habt.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E5 IT-Grundschutz &amp; ISMS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E5 - BSI IT-Grundschutz &amp; ISMS</dc:title>
  <dc:subject>PptxGenJS Presentation</dc:subject>
  <dc:creator>bfw Luebeck</dc:creator>
  <cp:lastModifiedBy>bfw Luebeck</cp:lastModifiedBy>
  <cp:revision>1</cp:revision>
  <dcterms:created xsi:type="dcterms:W3CDTF">2026-07-03T09:24:32Z</dcterms:created>
  <dcterms:modified xsi:type="dcterms:W3CDTF">2026-07-03T09:24:32Z</dcterms:modified>
</cp:coreProperties>
</file>