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716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Etappe 3 · Lab-Woche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301752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Fachinformatiker/in Systemintegration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&amp; Wochenplan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8321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Monitoring-Arten unterscheiden und Messgrößen zuordnen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Monitoring-System eigenständig per Portainer bereitstellen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Netzwerkgeräte per SNMP anbinden und SNMPv3 begründen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Schwellwerte und Alarmierung sinnvoll konfigurieren</a:t>
            </a:r>
            <a:endParaRPr lang="en-US" sz="15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880360"/>
          <a:ext cx="8321040" cy="914400"/>
        </p:xfrm>
        <a:graphic>
          <a:graphicData uri="http://schemas.openxmlformats.org/drawingml/2006/table">
            <a:tbl>
              <a:tblPr/>
              <a:tblGrid>
                <a:gridCol w="1664208"/>
                <a:gridCol w="1664208"/>
                <a:gridCol w="1664208"/>
                <a:gridCol w="1664208"/>
                <a:gridCol w="1664208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Grundlagen + Uptime Kuma (Lab 1)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CheckMK deployen, erste Hosts (Lab 2)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SNMP: Router anbinden (Lab 3)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Schwellwerte &amp; Alerting, Störungstest (Lab 4)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Dashboards, Doku, AP2-Schleife (Lab 5)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Monitoring? Der MTTR-Hebel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Etappe 1: A = MTBF / (MTBF + MTTR) – MTTR senken hebt die Verfügbarkeit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Monitoring beginnt die MTTR erst, wenn ein Nutzer anruft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Monitoring: Fehler erkennen, BEVOR sie zum Ausfall werden (Platte voll, Zertifikat läuft ab, Temperatur steigt)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liefert die Messwerte für SLA-Nachweise und Kapazitätsplanung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Grundregel: Was nicht überwacht wird, fällt unbemerkt aus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Blickwinkel des Monitorings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100584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115568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1572768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der Dienst erreichbar?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Ping, TCP-Port, HTTP-Check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Webshop antwortet?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00584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115568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383280" y="1572768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gut läuft es?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CPU, RAM, Disk, Traffic, Latenz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Trends für Kapazitätsplanung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00584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115568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Ereignisse / Logs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217920" y="1572768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passiert?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Fehlermeldungen, Logins, Traps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nächste Woche (E4)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11480" y="39319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Gutes Monitoring kombiniert alle drei 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ein grüner Ping sagt nichts über eine volllaufende Platte.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kommen die Daten ins Monitoring?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60120"/>
          <a:ext cx="83210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28346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Prinzip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Typischer Einsatz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Aktive Checks (agentenlos)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 fragt von außen: Ping, TCP, HTTP(S)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Erreichbarkeit von Diensten – unser Lab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auf dem Zielsystem liefert Detailwerte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Server-Innensicht: CPU, RAM, Prozesse, Platten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SNMP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Standardprotokoll für Netzgeräte: Abfrage von OIDs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Switches, Router, Drucker, USV – unser Lab 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Traps / Push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 meldet Ereignis von sich aus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sofortige Störmeldungen (z. B. Port down)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11480" y="406908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vs. Push: </a:t>
            </a:r>
            <a:pPr indent="0" marL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Abfragen im Intervall (Polling) vs. Ereignismeldung durch das Gerät – in der Praxis kombiniert.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SNMP in 5 Begriffen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14400"/>
            <a:ext cx="83210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SNMP = Simple Network Management Protocol (UDP-Port 161, Traps: 162)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OID: eindeutiger Zahlenpfad zu einem Messwert (z. B. 1.3.6.1.2.1.2 = Interfaces)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MIB: die 'Landkarte' der OIDs – übersetzt Zahlen in Namen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(v1/v2c): gemeinsames Kennwort im KLARTEXT – 'public' ist ein Sicherheitsrisiko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SNMPv3: Benutzer mit Authentifizierung (SHA) und Verschlüsselung (AES) – Stand der Technik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520440"/>
            <a:ext cx="8321040" cy="1051560"/>
          </a:xfrm>
          <a:prstGeom prst="roundRect">
            <a:avLst>
              <a:gd name="adj" fmla="val 5217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611880"/>
            <a:ext cx="7955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AP2-Bezug: </a:t>
            </a:r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'Begründen Sie den Einsatz von SNMPv3 gegenüber v2c' ist ein Klassiker – Antwortkern: v2c überträgt die Community unverschlüsselt, v3 bietet Authentifizierung, Integrität und Verschlüsselung. Im Lab nutzen wir v2c nur im isolierten Lab-Netz und stellen dann auf v3 um.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Schwellwerte &amp; Alarmierung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Stufen: WARN (handeln, bevor es brennt) und CRIT (es brennt)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 Platte: WARN bei 80 %, CRIT bei 90 % Füllstand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Eskalationsweg definieren: Wer wird wie und wann benachrichtigt? (Mail → Messenger → Telefon)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Alarmmüdigkeit vermeiden: lieber wenige aussagekräftige Alarme als 200 ignorierte Mails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Wartungsfenster einplanen: geplante Arbeiten dürfen keinen Alarm auslösen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4: Wir ziehen ein Kabel und verfolgen den Alarm von der Erkennung bis zur Meldung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 Lab diese Woche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402336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905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078992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Portainer-Host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150876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066A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50876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Uptime Kuma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651760" y="150876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03366"/>
          </a:solidFill>
          <a:ln/>
        </p:spPr>
      </p:sp>
      <p:sp>
        <p:nvSpPr>
          <p:cNvPr id="8" name="Text 6"/>
          <p:cNvSpPr/>
          <p:nvPr/>
        </p:nvSpPr>
        <p:spPr>
          <a:xfrm>
            <a:off x="2651760" y="150876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CheckMK G1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219456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03366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19456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CheckMK G2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651760" y="2194560"/>
            <a:ext cx="1737360" cy="502920"/>
          </a:xfrm>
          <a:prstGeom prst="roundRect">
            <a:avLst>
              <a:gd name="adj" fmla="val 10909"/>
            </a:avLst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2651760" y="219456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CheckMK G3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31520" y="288036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Gruppe eine eigene Instanz (eigener Port)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760720" y="1234440"/>
            <a:ext cx="2377440" cy="502920"/>
          </a:xfrm>
          <a:prstGeom prst="roundRect">
            <a:avLst>
              <a:gd name="adj" fmla="val 10909"/>
            </a:avLst>
          </a:prstGeom>
          <a:solidFill>
            <a:srgbClr val="1A4D80"/>
          </a:solidFill>
          <a:ln/>
        </p:spPr>
      </p:sp>
      <p:sp>
        <p:nvSpPr>
          <p:cNvPr id="15" name="Text 13"/>
          <p:cNvSpPr/>
          <p:nvPr/>
        </p:nvSpPr>
        <p:spPr>
          <a:xfrm>
            <a:off x="5760720" y="123444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TP-Link FR205 (OpenWrt) × 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760720" y="1965960"/>
            <a:ext cx="2377440" cy="502920"/>
          </a:xfrm>
          <a:prstGeom prst="roundRect">
            <a:avLst>
              <a:gd name="adj" fmla="val 10909"/>
            </a:avLst>
          </a:prstGeom>
          <a:solidFill>
            <a:srgbClr val="1A4D80"/>
          </a:solidFill>
          <a:ln/>
        </p:spPr>
      </p:sp>
      <p:sp>
        <p:nvSpPr>
          <p:cNvPr id="17" name="Text 15"/>
          <p:cNvSpPr/>
          <p:nvPr/>
        </p:nvSpPr>
        <p:spPr>
          <a:xfrm>
            <a:off x="5760720" y="19659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FS S3900 Switch (Demo, read-only)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760720" y="2697480"/>
            <a:ext cx="2377440" cy="502920"/>
          </a:xfrm>
          <a:prstGeom prst="roundRect">
            <a:avLst>
              <a:gd name="adj" fmla="val 10909"/>
            </a:avLst>
          </a:prstGeom>
          <a:solidFill>
            <a:srgbClr val="1A4D80"/>
          </a:solidFill>
          <a:ln/>
        </p:spPr>
      </p:sp>
      <p:sp>
        <p:nvSpPr>
          <p:cNvPr id="19" name="Text 17"/>
          <p:cNvSpPr/>
          <p:nvPr/>
        </p:nvSpPr>
        <p:spPr>
          <a:xfrm>
            <a:off x="5760720" y="269748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Portainer-Host selbst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0" y="1737360"/>
            <a:ext cx="1188720" cy="-256032"/>
          </a:xfrm>
          <a:prstGeom prst="line">
            <a:avLst/>
          </a:prstGeom>
          <a:noFill/>
          <a:ln w="31750">
            <a:solidFill>
              <a:srgbClr val="F0A500"/>
            </a:solidFill>
            <a:prstDash val="solid"/>
            <a:tailEnd type="arrow"/>
          </a:ln>
        </p:spPr>
      </p:sp>
      <p:sp>
        <p:nvSpPr>
          <p:cNvPr id="21" name="Shape 19"/>
          <p:cNvSpPr/>
          <p:nvPr/>
        </p:nvSpPr>
        <p:spPr>
          <a:xfrm>
            <a:off x="4572000" y="2103120"/>
            <a:ext cx="1188720" cy="109728"/>
          </a:xfrm>
          <a:prstGeom prst="line">
            <a:avLst/>
          </a:prstGeom>
          <a:noFill/>
          <a:ln w="31750">
            <a:solidFill>
              <a:srgbClr val="F0A500"/>
            </a:solidFill>
            <a:prstDash val="solid"/>
            <a:tailEnd type="arrow"/>
          </a:ln>
        </p:spPr>
      </p:sp>
      <p:sp>
        <p:nvSpPr>
          <p:cNvPr id="22" name="Shape 20"/>
          <p:cNvSpPr/>
          <p:nvPr/>
        </p:nvSpPr>
        <p:spPr>
          <a:xfrm>
            <a:off x="4572000" y="2468880"/>
            <a:ext cx="1188720" cy="457200"/>
          </a:xfrm>
          <a:prstGeom prst="line">
            <a:avLst/>
          </a:prstGeom>
          <a:noFill/>
          <a:ln w="31750">
            <a:solidFill>
              <a:srgbClr val="F0A500"/>
            </a:solidFill>
            <a:prstDash val="solid"/>
            <a:tailEnd type="arrow"/>
          </a:ln>
        </p:spPr>
      </p:sp>
      <p:sp>
        <p:nvSpPr>
          <p:cNvPr id="23" name="Text 21"/>
          <p:cNvSpPr/>
          <p:nvPr/>
        </p:nvSpPr>
        <p:spPr>
          <a:xfrm>
            <a:off x="4297680" y="329184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SNMP (161/UDP), Ping, HTTP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11480" y="3886200"/>
            <a:ext cx="8321040" cy="777240"/>
          </a:xfrm>
          <a:prstGeom prst="roundRect">
            <a:avLst>
              <a:gd name="adj" fmla="val 70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3959352"/>
            <a:ext cx="7955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Spielregel: </a:t>
            </a:r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FS-Switch ist unser Backbone – dort wird NUR lesend (SNMP) zugegriffen, Konfiguration ausschließlich durch den Dozenten. Frei experimentiert wird auf den OpenWrt-Routern.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nehmt ihr mit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Blickwinkel: Verfügbarkeit, Performance, Logs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(Polling) vs. Push (Traps)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WARN/CRIT, Eskalation, Alarmmüdigkeit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SNMP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OID, MIB, Community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v2c = Klartext-Risiko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v3 = Auth + Verschlüsselung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Stacks per Portainer deployen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aufnehmen, Schwellwerte setzen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 auslösen und Alarmkette verfolgen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480060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Werkzeug hier: CheckMK Raw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Konzepte gelten genauso für Zabbix &amp; Co.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 fließt ins Betriebshandbuch (Capstone)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44988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Woche 6 überwacht euer Monitoring die echte M4-Umgebung.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E3 Monitoring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L E3 - Monitoring</dc:title>
  <dc:subject>PptxGenJS Presentation</dc:subject>
  <dc:creator>bfw Luebeck</dc:creator>
  <cp:lastModifiedBy>bfw Luebeck</cp:lastModifiedBy>
  <cp:revision>1</cp:revision>
  <dcterms:created xsi:type="dcterms:W3CDTF">2026-07-03T09:00:05Z</dcterms:created>
  <dcterms:modified xsi:type="dcterms:W3CDTF">2026-07-03T09:00:05Z</dcterms:modified>
</cp:coreProperties>
</file>