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2011680"/>
            <a:ext cx="10728655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DHCP &amp; DNS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731520" y="3063240"/>
            <a:ext cx="1072865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Automatische Adressvergabe und Namensauflösung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731520" y="3931920"/>
            <a:ext cx="6035040" cy="502920"/>
          </a:xfrm>
          <a:prstGeom prst="roundRect">
            <a:avLst>
              <a:gd name="adj" fmla="val 14545"/>
            </a:avLst>
          </a:prstGeom>
          <a:solidFill>
            <a:srgbClr val="0066AA"/>
          </a:solidFill>
          <a:ln w="15875">
            <a:solidFill>
              <a:srgbClr val="0066AA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31520" y="3931920"/>
            <a:ext cx="60350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J / LF9 – Netzwerke und Dienste bereitstellen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731520" y="461772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bfw Standort Lübeck · FIAE / FISI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57200" y="6364224"/>
            <a:ext cx="11277295" cy="0"/>
          </a:xfrm>
          <a:prstGeom prst="line">
            <a:avLst/>
          </a:prstGeom>
          <a:noFill/>
          <a:ln w="9525">
            <a:solidFill>
              <a:srgbClr val="0066A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640080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  ·  [Datum]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572000" y="6400800"/>
            <a:ext cx="30476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DHCP &amp; DNS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9174175" y="640080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1 von 11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441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Inhalt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822960" y="1371600"/>
            <a:ext cx="384048" cy="384048"/>
          </a:xfrm>
          <a:prstGeom prst="ellipse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822960" y="1371600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371600" y="1371600"/>
            <a:ext cx="96012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Warum DHCP &amp; DNS?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822960" y="1975104"/>
            <a:ext cx="384048" cy="384048"/>
          </a:xfrm>
          <a:prstGeom prst="ellipse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22960" y="1975104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371600" y="1975104"/>
            <a:ext cx="96012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DHCP: Aufgabe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822960" y="2578608"/>
            <a:ext cx="384048" cy="384048"/>
          </a:xfrm>
          <a:prstGeom prst="ellipse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22960" y="2578608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1371600" y="2578608"/>
            <a:ext cx="96012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DHCP: der DORA-Ablauf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822960" y="3182112"/>
            <a:ext cx="384048" cy="384048"/>
          </a:xfrm>
          <a:prstGeom prst="ellipse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22960" y="3182112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1371600" y="3182112"/>
            <a:ext cx="96012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DHCP: Scope, Lease, Reservierung</a:t>
            </a:r>
            <a:endParaRPr lang="en-US" sz="1800" dirty="0"/>
          </a:p>
        </p:txBody>
      </p:sp>
      <p:sp>
        <p:nvSpPr>
          <p:cNvPr id="15" name="Shape 13"/>
          <p:cNvSpPr/>
          <p:nvPr/>
        </p:nvSpPr>
        <p:spPr>
          <a:xfrm>
            <a:off x="822960" y="3785616"/>
            <a:ext cx="384048" cy="384048"/>
          </a:xfrm>
          <a:prstGeom prst="ellipse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22960" y="3785616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1371600" y="3785616"/>
            <a:ext cx="96012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DNS: Aufgabe</a:t>
            </a:r>
            <a:endParaRPr lang="en-US" sz="1800" dirty="0"/>
          </a:p>
        </p:txBody>
      </p:sp>
      <p:sp>
        <p:nvSpPr>
          <p:cNvPr id="18" name="Shape 16"/>
          <p:cNvSpPr/>
          <p:nvPr/>
        </p:nvSpPr>
        <p:spPr>
          <a:xfrm>
            <a:off x="822960" y="4389120"/>
            <a:ext cx="384048" cy="384048"/>
          </a:xfrm>
          <a:prstGeom prst="ellipse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22960" y="4389120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1371600" y="4389120"/>
            <a:ext cx="96012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DNS: der Ablauf</a:t>
            </a:r>
            <a:endParaRPr lang="en-US" sz="1800" dirty="0"/>
          </a:p>
        </p:txBody>
      </p:sp>
      <p:sp>
        <p:nvSpPr>
          <p:cNvPr id="21" name="Shape 19"/>
          <p:cNvSpPr/>
          <p:nvPr/>
        </p:nvSpPr>
        <p:spPr>
          <a:xfrm>
            <a:off x="822960" y="4992624"/>
            <a:ext cx="384048" cy="384048"/>
          </a:xfrm>
          <a:prstGeom prst="ellipse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22960" y="4992624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1371600" y="4992624"/>
            <a:ext cx="96012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DNS: Recordtypen · Fazit</a:t>
            </a:r>
            <a:endParaRPr lang="en-US" sz="1800" dirty="0"/>
          </a:p>
        </p:txBody>
      </p:sp>
      <p:sp>
        <p:nvSpPr>
          <p:cNvPr id="24" name="Shape 22"/>
          <p:cNvSpPr/>
          <p:nvPr/>
        </p:nvSpPr>
        <p:spPr>
          <a:xfrm>
            <a:off x="457200" y="6364224"/>
            <a:ext cx="11277295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57200" y="640080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  ·  [Datum]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4572000" y="6400800"/>
            <a:ext cx="30476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DHCP &amp; DNS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9174175" y="640080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2 von 11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441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Warum DHCP &amp; DNS?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640080" y="1371600"/>
            <a:ext cx="109728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30000"/>
              </a:lnSpc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Geräte brauchen eine IP-Konfiguration – manuell ist das aufwendig und fehleranfällig</a:t>
            </a:r>
            <a:endParaRPr lang="en-US" sz="1800" dirty="0"/>
          </a:p>
          <a:p>
            <a:pPr marL="342900" indent="-342900">
              <a:lnSpc>
                <a:spcPct val="130000"/>
              </a:lnSpc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DHCP vergibt IP-Adresse, Maske, Gateway und DNS-Server automatisch</a:t>
            </a:r>
            <a:endParaRPr lang="en-US" sz="1800" dirty="0"/>
          </a:p>
          <a:p>
            <a:pPr marL="342900" indent="-342900">
              <a:lnSpc>
                <a:spcPct val="130000"/>
              </a:lnSpc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Menschen merken sich Namen leichter als IP-Adressen</a:t>
            </a:r>
            <a:endParaRPr lang="en-US" sz="1800" dirty="0"/>
          </a:p>
          <a:p>
            <a:pPr marL="342900" indent="-342900">
              <a:lnSpc>
                <a:spcPct val="130000"/>
              </a:lnSpc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DNS übersetzt Namen (z. B. www.bfw.de) in IP-Adressen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457200" y="6364224"/>
            <a:ext cx="11277295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640080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  ·  [Datum]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6400800"/>
            <a:ext cx="30476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DHCP &amp; DNS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9174175" y="640080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3 von 11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441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DHCP: Aufgabe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640080" y="1325880"/>
            <a:ext cx="10972800" cy="1645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30000"/>
              </a:lnSpc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Dynamic Host Configuration Protocol</a:t>
            </a:r>
            <a:endParaRPr lang="en-US" sz="1800" dirty="0"/>
          </a:p>
          <a:p>
            <a:pPr marL="342900" indent="-342900">
              <a:lnSpc>
                <a:spcPct val="130000"/>
              </a:lnSpc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weist Geräten automatisch eine IP-Konfiguration zu</a:t>
            </a:r>
            <a:endParaRPr lang="en-US" sz="1800" dirty="0"/>
          </a:p>
          <a:p>
            <a:pPr marL="342900" indent="-342900">
              <a:lnSpc>
                <a:spcPct val="130000"/>
              </a:lnSpc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spart manuelle Pflege und vermeidet Adresskonflikte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822960" y="3657600"/>
            <a:ext cx="2468880" cy="1188720"/>
          </a:xfrm>
          <a:prstGeom prst="roundRect">
            <a:avLst>
              <a:gd name="adj" fmla="val 6154"/>
            </a:avLst>
          </a:prstGeom>
          <a:solidFill>
            <a:srgbClr val="EEF5FB"/>
          </a:solidFill>
          <a:ln w="15875">
            <a:solidFill>
              <a:srgbClr val="0066AA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22960" y="3657600"/>
            <a:ext cx="246888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IP-Adresse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3566160" y="3657600"/>
            <a:ext cx="2468880" cy="1188720"/>
          </a:xfrm>
          <a:prstGeom prst="roundRect">
            <a:avLst>
              <a:gd name="adj" fmla="val 6154"/>
            </a:avLst>
          </a:prstGeom>
          <a:solidFill>
            <a:srgbClr val="EEF5FB"/>
          </a:solidFill>
          <a:ln w="15875">
            <a:solidFill>
              <a:srgbClr val="0066A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566160" y="3657600"/>
            <a:ext cx="246888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Subnetzmaske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6309360" y="3657600"/>
            <a:ext cx="2468880" cy="1188720"/>
          </a:xfrm>
          <a:prstGeom prst="roundRect">
            <a:avLst>
              <a:gd name="adj" fmla="val 6154"/>
            </a:avLst>
          </a:prstGeom>
          <a:solidFill>
            <a:srgbClr val="EEF5FB"/>
          </a:solidFill>
          <a:ln w="15875">
            <a:solidFill>
              <a:srgbClr val="0066A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309360" y="3657600"/>
            <a:ext cx="246888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Standardgateway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9052560" y="3657600"/>
            <a:ext cx="2468880" cy="1188720"/>
          </a:xfrm>
          <a:prstGeom prst="roundRect">
            <a:avLst>
              <a:gd name="adj" fmla="val 6154"/>
            </a:avLst>
          </a:prstGeom>
          <a:solidFill>
            <a:srgbClr val="EEF5FB"/>
          </a:solidFill>
          <a:ln w="15875">
            <a:solidFill>
              <a:srgbClr val="0066A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052560" y="3657600"/>
            <a:ext cx="246888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DNS-Server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22960" y="3246120"/>
            <a:ext cx="10058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DHCP liefert dem Client typischerweise: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457200" y="6364224"/>
            <a:ext cx="11277295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40080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  ·  [Datum]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4572000" y="6400800"/>
            <a:ext cx="30476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DHCP &amp; DNS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9174175" y="640080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4 von 11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441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DHCP: der DORA-Ablauf</a:t>
            </a:r>
            <a:endParaRPr lang="en-US" sz="32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31520" y="1554480"/>
          <a:ext cx="10698480" cy="914400"/>
        </p:xfrm>
        <a:graphic>
          <a:graphicData uri="http://schemas.openxmlformats.org/drawingml/2006/table">
            <a:tbl>
              <a:tblPr/>
              <a:tblGrid>
                <a:gridCol w="1005840"/>
                <a:gridCol w="2377440"/>
                <a:gridCol w="3657600"/>
                <a:gridCol w="365760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Schritt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25400" marB="25400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Nachricht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25400" marB="25400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Richtung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25400" marB="25400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Bedeutung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25400" marB="25400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25400" marB="25400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A50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00336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Discover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25400" marB="25400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C28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Client → alle (Broadcast)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25400" marB="25400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C28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sucht einen DHCP-Server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25400" marB="25400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25400" marB="25400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A50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00336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Offer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25400" marB="25400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C28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Server → Client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25400" marB="25400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C28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bietet eine IP-Adresse an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25400" marB="25400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25400" marB="25400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A50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00336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Request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25400" marB="25400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C28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Client → alle (Broadcast)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25400" marB="25400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C28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fordert das Angebot an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25400" marB="25400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25400" marB="25400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A50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00336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Acknowledge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25400" marB="25400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C28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Server → Client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25400" marB="25400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C28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bestätigt die Zuweisung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25400" marB="25400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</a:tbl>
          </a:graphicData>
        </a:graphic>
      </p:graphicFrame>
      <p:sp>
        <p:nvSpPr>
          <p:cNvPr id="4" name="Shape 1"/>
          <p:cNvSpPr/>
          <p:nvPr/>
        </p:nvSpPr>
        <p:spPr>
          <a:xfrm>
            <a:off x="457200" y="6364224"/>
            <a:ext cx="11277295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457200" y="640080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  ·  [Datum]</a:t>
            </a:r>
            <a:endParaRPr lang="en-US" sz="900" dirty="0"/>
          </a:p>
        </p:txBody>
      </p:sp>
      <p:sp>
        <p:nvSpPr>
          <p:cNvPr id="6" name="Text 3"/>
          <p:cNvSpPr/>
          <p:nvPr/>
        </p:nvSpPr>
        <p:spPr>
          <a:xfrm>
            <a:off x="4572000" y="6400800"/>
            <a:ext cx="30476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DHCP &amp; DNS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9174175" y="640080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5 von 11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441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DHCP: Scope, Lease, Reservierung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640080" y="1325880"/>
            <a:ext cx="1097280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30000"/>
              </a:lnSpc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Scope: der Adressbereich, aus dem der Server vergibt</a:t>
            </a:r>
            <a:endParaRPr lang="en-US" sz="1800" dirty="0"/>
          </a:p>
          <a:p>
            <a:pPr marL="342900" indent="-342900">
              <a:lnSpc>
                <a:spcPct val="130000"/>
              </a:lnSpc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Lease: die Adresse gilt nur auf Zeit, danach wird sie erneuert</a:t>
            </a:r>
            <a:endParaRPr lang="en-US" sz="1800" dirty="0"/>
          </a:p>
          <a:p>
            <a:pPr marL="342900" indent="-342900">
              <a:lnSpc>
                <a:spcPct val="130000"/>
              </a:lnSpc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Reservierung: ein Gerät bekommt per MAC immer dieselbe IP</a:t>
            </a:r>
            <a:endParaRPr lang="en-US" sz="1800" dirty="0"/>
          </a:p>
          <a:p>
            <a:pPr marL="342900" indent="-342900">
              <a:lnSpc>
                <a:spcPct val="130000"/>
              </a:lnSpc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Ausschlüsse: einzelne Adressen (z. B. für Server) aussparen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731520" y="4297680"/>
            <a:ext cx="10698480" cy="1097280"/>
          </a:xfrm>
          <a:prstGeom prst="roundRect">
            <a:avLst>
              <a:gd name="adj" fmla="val 6667"/>
            </a:avLst>
          </a:prstGeom>
          <a:solidFill>
            <a:srgbClr val="FBF1DC"/>
          </a:solidFill>
          <a:ln w="15875">
            <a:solidFill>
              <a:srgbClr val="B8860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05840" y="4297680"/>
            <a:ext cx="1014984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Netzübergreifend (DHCP-Relay):  </a:t>
            </a:r>
            <a:pPr indent="0" marL="0">
              <a:buNone/>
            </a:pPr>
            <a:r>
              <a:rPr lang="en-US" sz="15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Liegt der DHCP-Server in einem anderen Subnetz, leitet ein Relay die Anfragen weiter. Detail → FISI-Modul.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457200" y="6364224"/>
            <a:ext cx="11277295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57200" y="640080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  ·  [Datum]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4572000" y="6400800"/>
            <a:ext cx="30476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DHCP &amp; DNS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9174175" y="640080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6 von 11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441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DNS: Aufgabe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640080" y="1325880"/>
            <a:ext cx="10972800" cy="2103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30000"/>
              </a:lnSpc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Domain Name System</a:t>
            </a:r>
            <a:endParaRPr lang="en-US" sz="1800" dirty="0"/>
          </a:p>
          <a:p>
            <a:pPr marL="342900" indent="-342900">
              <a:lnSpc>
                <a:spcPct val="130000"/>
              </a:lnSpc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übersetzt Namen (FQDN) in IP-Adressen und umgekehrt</a:t>
            </a:r>
            <a:endParaRPr lang="en-US" sz="1800" dirty="0"/>
          </a:p>
          <a:p>
            <a:pPr marL="342900" indent="-342900">
              <a:lnSpc>
                <a:spcPct val="130000"/>
              </a:lnSpc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www.bfw.de  →  z. B. 203.0.113.10</a:t>
            </a:r>
            <a:endParaRPr lang="en-US" sz="1800" dirty="0"/>
          </a:p>
          <a:p>
            <a:pPr marL="342900" indent="-342900">
              <a:lnSpc>
                <a:spcPct val="130000"/>
              </a:lnSpc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arbeitet hierarchisch und nutzt Caching für Tempo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2011680" y="4206240"/>
            <a:ext cx="3291840" cy="914400"/>
          </a:xfrm>
          <a:prstGeom prst="roundRect">
            <a:avLst>
              <a:gd name="adj" fmla="val 6000"/>
            </a:avLst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2011680" y="4206240"/>
            <a:ext cx="32918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www.bfw.de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(Name)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303520" y="4663440"/>
            <a:ext cx="1554480" cy="0"/>
          </a:xfrm>
          <a:prstGeom prst="line">
            <a:avLst/>
          </a:prstGeom>
          <a:noFill/>
          <a:ln w="38100">
            <a:solidFill>
              <a:srgbClr val="F0A50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303520" y="4206240"/>
            <a:ext cx="1554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DNS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858000" y="4206240"/>
            <a:ext cx="3291840" cy="914400"/>
          </a:xfrm>
          <a:prstGeom prst="roundRect">
            <a:avLst>
              <a:gd name="adj" fmla="val 6000"/>
            </a:avLst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58000" y="4206240"/>
            <a:ext cx="32918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203.0.113.10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(IP-Adresse)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57200" y="6364224"/>
            <a:ext cx="11277295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57200" y="640080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  ·  [Datum]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4572000" y="6400800"/>
            <a:ext cx="30476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DHCP &amp; DNS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9174175" y="640080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7 von 11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441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DNS: der Ablauf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640080" y="1325880"/>
            <a:ext cx="10972800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30000"/>
              </a:lnSpc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Client fragt seinen DNS-Resolver (meist beim Provider/lokal)</a:t>
            </a:r>
            <a:endParaRPr lang="en-US" sz="1800" dirty="0"/>
          </a:p>
          <a:p>
            <a:pPr marL="342900" indent="-342900">
              <a:lnSpc>
                <a:spcPct val="130000"/>
              </a:lnSpc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Kennt der die Antwort nicht, fragt er sich durch die Hierarchie</a:t>
            </a:r>
            <a:endParaRPr lang="en-US" sz="1800" dirty="0"/>
          </a:p>
          <a:p>
            <a:pPr marL="342900" indent="-342900">
              <a:lnSpc>
                <a:spcPct val="130000"/>
              </a:lnSpc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Root-Server → TLD-Server (.de) → autoritativer Server der Domain</a:t>
            </a:r>
            <a:endParaRPr lang="en-US" sz="1800" dirty="0"/>
          </a:p>
          <a:p>
            <a:pPr marL="342900" indent="-342900">
              <a:lnSpc>
                <a:spcPct val="130000"/>
              </a:lnSpc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Antworten werden zwischengespeichert (Cache) – das spart Zeit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822960" y="4297680"/>
            <a:ext cx="2377440" cy="822960"/>
          </a:xfrm>
          <a:prstGeom prst="roundRect">
            <a:avLst>
              <a:gd name="adj" fmla="val 6667"/>
            </a:avLst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22960" y="4297680"/>
            <a:ext cx="23774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3200400" y="4709160"/>
            <a:ext cx="548640" cy="0"/>
          </a:xfrm>
          <a:prstGeom prst="line">
            <a:avLst/>
          </a:prstGeom>
          <a:noFill/>
          <a:ln w="25400">
            <a:solidFill>
              <a:srgbClr val="6E7B89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3749040" y="4297680"/>
            <a:ext cx="2377440" cy="822960"/>
          </a:xfrm>
          <a:prstGeom prst="roundRect">
            <a:avLst>
              <a:gd name="adj" fmla="val 6667"/>
            </a:avLst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749040" y="4297680"/>
            <a:ext cx="23774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Resolver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126480" y="4709160"/>
            <a:ext cx="548640" cy="0"/>
          </a:xfrm>
          <a:prstGeom prst="line">
            <a:avLst/>
          </a:prstGeom>
          <a:noFill/>
          <a:ln w="25400">
            <a:solidFill>
              <a:srgbClr val="6E7B89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675120" y="4297680"/>
            <a:ext cx="2377440" cy="822960"/>
          </a:xfrm>
          <a:prstGeom prst="roundRect">
            <a:avLst>
              <a:gd name="adj" fmla="val 6667"/>
            </a:avLst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5120" y="4297680"/>
            <a:ext cx="23774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Root / TLD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9052560" y="4709160"/>
            <a:ext cx="548640" cy="0"/>
          </a:xfrm>
          <a:prstGeom prst="line">
            <a:avLst/>
          </a:prstGeom>
          <a:noFill/>
          <a:ln w="25400">
            <a:solidFill>
              <a:srgbClr val="6E7B89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9601200" y="4297680"/>
            <a:ext cx="2377440" cy="822960"/>
          </a:xfrm>
          <a:prstGeom prst="roundRect">
            <a:avLst>
              <a:gd name="adj" fmla="val 6667"/>
            </a:avLst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601200" y="4297680"/>
            <a:ext cx="23774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autoritativ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457200" y="6364224"/>
            <a:ext cx="11277295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57200" y="640080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  ·  [Datum]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572000" y="6400800"/>
            <a:ext cx="30476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DHCP &amp; DNS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9174175" y="640080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8 von 11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441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DNS: Recordtypen</a:t>
            </a:r>
            <a:endParaRPr lang="en-US" sz="32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1371600" y="1645920"/>
          <a:ext cx="9418320" cy="914400"/>
        </p:xfrm>
        <a:graphic>
          <a:graphicData uri="http://schemas.openxmlformats.org/drawingml/2006/table">
            <a:tbl>
              <a:tblPr/>
              <a:tblGrid>
                <a:gridCol w="2103120"/>
                <a:gridCol w="7315200"/>
              </a:tblGrid>
              <a:tr h="60350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Record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25400" marB="25400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Bedeutung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25400" marB="25400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</a:tr>
              <a:tr h="60350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003366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A</a:t>
                      </a:r>
                      <a:endParaRPr lang="en-US" sz="15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27000" marR="127000" marT="25400" marB="25400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C28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Name → IPv4-Adresse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25400" marB="25400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350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003366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AAAA</a:t>
                      </a:r>
                      <a:endParaRPr lang="en-US" sz="15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27000" marR="127000" marT="25400" marB="25400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C28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Name → IPv6-Adresse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25400" marB="25400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60350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003366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CNAME</a:t>
                      </a:r>
                      <a:endParaRPr lang="en-US" sz="15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27000" marR="127000" marT="25400" marB="25400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C28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Alias auf einen anderen Namen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25400" marB="25400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350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003366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MX</a:t>
                      </a:r>
                      <a:endParaRPr lang="en-US" sz="15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27000" marR="127000" marT="25400" marB="25400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C28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Mailserver der Domain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25400" marB="25400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60350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003366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PTR</a:t>
                      </a:r>
                      <a:endParaRPr lang="en-US" sz="15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27000" marR="127000" marT="25400" marB="25400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C28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IP-Adresse → Name (Reverse-Lookup)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25400" marB="25400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Shape 1"/>
          <p:cNvSpPr/>
          <p:nvPr/>
        </p:nvSpPr>
        <p:spPr>
          <a:xfrm>
            <a:off x="457200" y="6364224"/>
            <a:ext cx="11277295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457200" y="640080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  ·  [Datum]</a:t>
            </a:r>
            <a:endParaRPr lang="en-US" sz="900" dirty="0"/>
          </a:p>
        </p:txBody>
      </p:sp>
      <p:sp>
        <p:nvSpPr>
          <p:cNvPr id="6" name="Text 3"/>
          <p:cNvSpPr/>
          <p:nvPr/>
        </p:nvSpPr>
        <p:spPr>
          <a:xfrm>
            <a:off x="4572000" y="6400800"/>
            <a:ext cx="30476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DHCP &amp; DNS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9174175" y="640080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9 von 11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441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Fazit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731520" y="1554480"/>
            <a:ext cx="10515600" cy="2926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40000"/>
              </a:lnSpc>
              <a:spcAft>
                <a:spcPts val="1200"/>
              </a:spcAft>
              <a:buSzPct val="100000"/>
              <a:buChar char="•"/>
            </a:pPr>
            <a:r>
              <a:rPr lang="en-US" sz="20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DHCP vergibt die IP-Konfiguration automatisch – Ablauf: DORA</a:t>
            </a:r>
            <a:endParaRPr lang="en-US" sz="2000" dirty="0"/>
          </a:p>
          <a:p>
            <a:pPr marL="342900" indent="-342900">
              <a:lnSpc>
                <a:spcPct val="140000"/>
              </a:lnSpc>
              <a:spcAft>
                <a:spcPts val="1200"/>
              </a:spcAft>
              <a:buSzPct val="100000"/>
              <a:buChar char="•"/>
            </a:pPr>
            <a:r>
              <a:rPr lang="en-US" sz="20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Scope, Lease und Reservierung steuern die Vergabe</a:t>
            </a:r>
            <a:endParaRPr lang="en-US" sz="2000" dirty="0"/>
          </a:p>
          <a:p>
            <a:pPr marL="342900" indent="-342900">
              <a:lnSpc>
                <a:spcPct val="140000"/>
              </a:lnSpc>
              <a:spcAft>
                <a:spcPts val="1200"/>
              </a:spcAft>
              <a:buSzPct val="100000"/>
              <a:buChar char="•"/>
            </a:pPr>
            <a:r>
              <a:rPr lang="en-US" sz="20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DNS übersetzt Namen in IP-Adressen, hierarchisch und mit Cache</a:t>
            </a:r>
            <a:endParaRPr lang="en-US" sz="2000" dirty="0"/>
          </a:p>
          <a:p>
            <a:pPr marL="342900" indent="-342900">
              <a:lnSpc>
                <a:spcPct val="140000"/>
              </a:lnSpc>
              <a:spcAft>
                <a:spcPts val="1200"/>
              </a:spcAft>
              <a:buSzPct val="100000"/>
              <a:buChar char="•"/>
            </a:pPr>
            <a:r>
              <a:rPr lang="en-US" sz="20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Zusammenspiel: DHCP teilt dem Client auch den DNS-Server mit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6364224"/>
            <a:ext cx="11277295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640080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  ·  [Datum]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6400800"/>
            <a:ext cx="30476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DHCP &amp; DNS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9174175" y="640080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10 von 11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2103120"/>
            <a:ext cx="10728655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Vielen Dank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731520" y="3200400"/>
            <a:ext cx="1072865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Praxis folgt: DHCP-Server und DNS in Packet Tracer einrichten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31520" y="3931920"/>
            <a:ext cx="5486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Fragen?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457200" y="6364224"/>
            <a:ext cx="11277295" cy="0"/>
          </a:xfrm>
          <a:prstGeom prst="line">
            <a:avLst/>
          </a:prstGeom>
          <a:noFill/>
          <a:ln w="9525">
            <a:solidFill>
              <a:srgbClr val="0066A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640080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  ·  [Datum]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4572000" y="6400800"/>
            <a:ext cx="30476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DHCP &amp; DNS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9174175" y="640080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11 von 11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2026-06-22T05:18:16Z</dcterms:created>
  <dcterms:modified xsi:type="dcterms:W3CDTF">2026-06-22T05:18:16Z</dcterms:modified>
</cp:coreProperties>
</file>