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4008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</a:t>
            </a:r>
            <a:endParaRPr lang="en-US" sz="7200" dirty="0"/>
          </a:p>
        </p:txBody>
      </p:sp>
      <p:sp>
        <p:nvSpPr>
          <p:cNvPr id="20" name="Text 18"/>
          <p:cNvSpPr/>
          <p:nvPr/>
        </p:nvSpPr>
        <p:spPr>
          <a:xfrm>
            <a:off x="365760" y="173736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Query Language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65760" y="2267712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· DML · DQL · JOINs · Aggregatfunktionen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040880" y="73152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40880" y="1600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040880" y="24688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40880" y="333756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Kategorien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ist die Standardsprache für relationale Datenbanken – aufgeteilt in vier Kategorien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011680" cy="50292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50976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Definition Language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 ·  ALTER  ·  DROP  ·  TRUNCATE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74320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Datenbankstrukturen erstellen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verändern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450592" y="1115568"/>
            <a:ext cx="2011680" cy="50292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450592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127248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Manipulation Language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450592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2505456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 ·  UPDATE  ·  DELETE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2450592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542032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einfügen, ändern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löschen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26864" y="1115568"/>
            <a:ext cx="2011680" cy="50292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626864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03520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Query Language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26864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4681728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 ·  FROM  ·  WHERE  ·  JOIN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26864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18304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abfragen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filtern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803136" y="1115568"/>
            <a:ext cx="2011680" cy="502920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03136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DCL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479792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Control Language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03136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GRANT  ·  REVOKE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6803136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894576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Zugriffsrechte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verwalten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274320" y="2971800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365760" y="2971800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 einer SELECT-Abfrage: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4320" y="3364992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FROM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1481328" y="3364992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4" name="Text 42"/>
          <p:cNvSpPr/>
          <p:nvPr/>
        </p:nvSpPr>
        <p:spPr>
          <a:xfrm>
            <a:off x="151790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WHERE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2688336" y="3364992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46" name="Text 44"/>
          <p:cNvSpPr/>
          <p:nvPr/>
        </p:nvSpPr>
        <p:spPr>
          <a:xfrm>
            <a:off x="2724912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GROUP BY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895344" y="3364992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8" name="Text 46"/>
          <p:cNvSpPr/>
          <p:nvPr/>
        </p:nvSpPr>
        <p:spPr>
          <a:xfrm>
            <a:off x="3931920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HAVING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102352" y="3364992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50" name="Text 48"/>
          <p:cNvSpPr/>
          <p:nvPr/>
        </p:nvSpPr>
        <p:spPr>
          <a:xfrm>
            <a:off x="5138928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 SELECT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309360" y="3364992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52" name="Text 50"/>
          <p:cNvSpPr/>
          <p:nvPr/>
        </p:nvSpPr>
        <p:spPr>
          <a:xfrm>
            <a:off x="634593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 ORDER BY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7516368" y="3364992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54" name="Text 52"/>
          <p:cNvSpPr/>
          <p:nvPr/>
        </p:nvSpPr>
        <p:spPr>
          <a:xfrm>
            <a:off x="755294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 LIMIT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6" name="Text 54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DBMS: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274320" y="4142232"/>
            <a:ext cx="8503920" cy="320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365760" y="414223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 ·  PostgreSQL  ·  Microsoft SQL Server  ·  Oracle Database  ·  SQLite  ·  MariaDB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verstehen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Tabelle = Spalten (Attribute) + Zeilen (Datensätze / Tupel)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6459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6824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74720" y="111556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511296" y="111556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552297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58000" y="1115568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6894576" y="111556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1089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6459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16824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474720" y="1499616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11296" y="1499616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max@mail.de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52297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Lübeck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858000" y="1499616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894576" y="149961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23560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1089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459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6824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474720" y="1847088"/>
            <a:ext cx="1993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511296" y="1847088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anna@mail.de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552297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Hamburg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858000" y="1847088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94576" y="1847088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20095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824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194560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11296" y="21945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tom@web.de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52297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Berlin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858000" y="2194560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894576" y="2194560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10115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724912"/>
            <a:ext cx="4206240" cy="34747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2" name="Text 50"/>
          <p:cNvSpPr/>
          <p:nvPr/>
        </p:nvSpPr>
        <p:spPr>
          <a:xfrm>
            <a:off x="36576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Primärschlüssel (PK)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27432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4" name="Text 52"/>
          <p:cNvSpPr/>
          <p:nvPr/>
        </p:nvSpPr>
        <p:spPr>
          <a:xfrm>
            <a:off x="36576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– eindeutig, NOT NULL, identifiziert jede Zeile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4663440" y="2724912"/>
            <a:ext cx="4206240" cy="34747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475488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 (FK)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466344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475488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einer anderen Tabelle → referentielle Integrität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3639312"/>
            <a:ext cx="4206240" cy="34747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36576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27432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2" name="Text 60"/>
          <p:cNvSpPr/>
          <p:nvPr/>
        </p:nvSpPr>
        <p:spPr>
          <a:xfrm>
            <a:off x="36576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Wert – nicht gleich 0 oder leer! Abfrage: IS NULL / IS NOT NULL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4663440" y="3639312"/>
            <a:ext cx="4206240" cy="34747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4" name="Text 62"/>
          <p:cNvSpPr/>
          <p:nvPr/>
        </p:nvSpPr>
        <p:spPr>
          <a:xfrm>
            <a:off x="475488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Datentypen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66344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6" name="Text 64"/>
          <p:cNvSpPr/>
          <p:nvPr/>
        </p:nvSpPr>
        <p:spPr>
          <a:xfrm>
            <a:off x="475488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INT, VARCHAR(n), CHAR(n), DATE, DECIMAL(p,s), BOOLEAN, TEXT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CREATE TABLE &amp; Constraints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anlegen und Regeln für Dateneingabe definieren (Constraints)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211226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TABLE Kunden (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KundenID  INT          PRIMARY KEY,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Name      VARCHAR(100) NOT NULL,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Email     VARCHAR(150) UNIQUE,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PLZ       CHAR(5),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Stadt     VARCHAR(50)  DEFAULT 'Unbekannt',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Alter     INT          CHECK (Alter &gt;= 0)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349240" y="1115568"/>
            <a:ext cx="352044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5440680" y="11155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Constraints: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349240" y="1463040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5394960" y="1472184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PRIMARY KEY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93992" y="1463040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839712" y="1472184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 + NOT NULL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349240" y="1847088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5394960" y="1856232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 NULL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93992" y="1847088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6839712" y="1856232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Darf nicht leer sein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349240" y="2231136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5394960" y="2240280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UNIQUE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793992" y="2231136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839712" y="2240280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 eindeutig sein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349240" y="2615184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5394960" y="2624328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 wert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793992" y="2615184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6839712" y="2624328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Standardwert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349240" y="2999232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9" name="Text 37"/>
          <p:cNvSpPr/>
          <p:nvPr/>
        </p:nvSpPr>
        <p:spPr>
          <a:xfrm>
            <a:off x="5394960" y="3008376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 (Bed.)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793992" y="2999232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6839712" y="3008376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 prüfen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5349240" y="3383280"/>
            <a:ext cx="35204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3" name="Text 41"/>
          <p:cNvSpPr/>
          <p:nvPr/>
        </p:nvSpPr>
        <p:spPr>
          <a:xfrm>
            <a:off x="5394960" y="3383280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KEY → Verweis auf andere Tabelle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5" name="Text 43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Fremdschlüssel-Beispiel: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74320" y="4142232"/>
            <a:ext cx="850392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365760" y="4215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FOREIGN KEY (KundenID) REFERENCES Kunden(KundenID)  ON DELETE CASCADE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ALTER TABLE &amp; DROP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Bestehende Tabellenstrukturen ändern und entfernen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hinzufügen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ADD COLUMN Telefon VARCHAR(20);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ändern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MODIFY COLUMN Name VARCHAR(200);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596896"/>
            <a:ext cx="4206240" cy="32004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löschen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2944368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DROP COLUMN Telefon;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596896"/>
            <a:ext cx="4206240" cy="320040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hinzufügen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2944368"/>
            <a:ext cx="4206240" cy="630936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Bestellungen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ADD FOREIGN KEY (KundenID) REFERENCES Kunden(KundenID);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4160520"/>
            <a:ext cx="4206240" cy="347472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4747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DROP TABLE Kunden;  -- KOMPLETT löschen!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63440" y="4160520"/>
            <a:ext cx="4206240" cy="347472"/>
          </a:xfrm>
          <a:prstGeom prst="rect">
            <a:avLst/>
          </a:prstGeom>
          <a:solidFill>
            <a:srgbClr val="CC77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3659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TRUNCATE TABLE Kunden;  -- alle Zeilen weg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INSERT INTO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Datensätze in eine Tabelle einfügen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Syntax:  INSERT INTO Tabelle (Spalten) VALUES (Werte);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0" cy="211226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5448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Einzelner Datensatz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80136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4825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 ('Max Müller', 'max@mail.de', 'Lübeck', '23560');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9514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4203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Datensätze auf einmal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889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 VALUES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358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('Anna Schmidt', 'anna@mail.de', 'Hamburg', '20095'),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826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('Tom Weber',    'tom@web.de',   'Berlin',  '10115');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74320" y="3639312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363931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Text in Hochkommas: 'Lübeck'  –  Zahlen ohne Hochkommas: 42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4023360"/>
            <a:ext cx="850392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02336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AUTO_INCREMENT: PK nicht angeben – wird automatisch gesetzt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4407408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440740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NULL einfügen: NULL als Wert angeben – nur wenn Spalte nullable ist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UPDATE und DELETE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7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ändern und löschen – IMMER mit WHERE!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– Daten ändern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Spalten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Stadt = 'Hamburg'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4" name="Text 22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– Zeilen löschen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5488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nach Bedingung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5488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5488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Stadt = 'Hamburg';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löschen (gefährlich!)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75488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Kunden;  -- kein WHERE!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3858768"/>
            <a:ext cx="8503920" cy="621792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365760" y="3895344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ACHTUNG: 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und DELETE ohne WHERE wirken auf ALLE Zeilen!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erst mit SELECT * FROM Kunden WHERE ... prüfen, dann UPDATE/DELETE.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SELECT · FROM · WHERE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8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aus Tabellen abfragen und filtern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8463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Spalten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Bestimmte Spalten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Name, Email FROM Kunden;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Alias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AS Kundenname FROM Kunden;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Filter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WHERE Stadt = 'Lübeck';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257800" y="1115568"/>
            <a:ext cx="36118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5349240" y="111556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WHERE-Operatoren: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257800" y="146304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0" y="14721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/ != / &lt;&gt;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39712" y="146304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885432" y="14721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 / Ungleich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257800" y="182880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0" y="18379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 &gt; &lt;= &gt;=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39712" y="182880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6885432" y="18379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257800" y="219456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5303520" y="22037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 / OR / NOT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39712" y="219456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6885432" y="22037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57800" y="256032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8" name="Text 36"/>
          <p:cNvSpPr/>
          <p:nvPr/>
        </p:nvSpPr>
        <p:spPr>
          <a:xfrm>
            <a:off x="5303520" y="256946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'M%'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839712" y="256032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85432" y="256946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beliebig viele Zeichen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257800" y="292608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5303520" y="293522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'_X_'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839712" y="292608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6885432" y="293522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 = genau 1 Zeichen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5257800" y="329184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6" name="Text 44"/>
          <p:cNvSpPr/>
          <p:nvPr/>
        </p:nvSpPr>
        <p:spPr>
          <a:xfrm>
            <a:off x="5303520" y="33009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(a,b,c)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839712" y="329184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6885432" y="33009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in Liste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257800" y="365760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0" name="Text 48"/>
          <p:cNvSpPr/>
          <p:nvPr/>
        </p:nvSpPr>
        <p:spPr>
          <a:xfrm>
            <a:off x="5303520" y="36667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BETWEEN a AND b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839712" y="365760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6885432" y="36667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 (inklusiv)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5257800" y="402336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4" name="Text 52"/>
          <p:cNvSpPr/>
          <p:nvPr/>
        </p:nvSpPr>
        <p:spPr>
          <a:xfrm>
            <a:off x="5303520" y="40325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 NULL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6839712" y="402336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6885432" y="40325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NULL-Prüfung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ORDER BY · LIMIT · DISTINCT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9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sortieren, begrenzen und Duplikate ausblenden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Sortierung aufsteigend (Standard) / absteigend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ASC;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DESC;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Stadt ASC, Name ASC;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Erste N Ergebnisse / ab Zeile 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LIMIT 10;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LIMIT 10 OFFSET 20;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Duplikate ausblenden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DISTINCT Stadt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30175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1.FROM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481328" y="4407408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150876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2.WHERE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688336" y="4407408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2715768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3.GROUP BY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3895344" y="4407408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2" name="Text 30"/>
          <p:cNvSpPr/>
          <p:nvPr/>
        </p:nvSpPr>
        <p:spPr>
          <a:xfrm>
            <a:off x="3922776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4.HAVING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102352" y="4407408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34" name="Text 32"/>
          <p:cNvSpPr/>
          <p:nvPr/>
        </p:nvSpPr>
        <p:spPr>
          <a:xfrm>
            <a:off x="5129784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5.SELECT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309360" y="4407408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36" name="Text 34"/>
          <p:cNvSpPr/>
          <p:nvPr/>
        </p:nvSpPr>
        <p:spPr>
          <a:xfrm>
            <a:off x="633679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6.ORDER BY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7516368" y="4407408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8" name="Text 36"/>
          <p:cNvSpPr/>
          <p:nvPr/>
        </p:nvSpPr>
        <p:spPr>
          <a:xfrm>
            <a:off x="754380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7.LIMIT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Aggregatfunktionen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10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Werte über mehrere Zeilen – immer mit SELECT kombinieren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11556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39696" y="1115568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89120" y="1115568"/>
            <a:ext cx="4325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425696" y="1115568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3108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COUNT(*)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103120" y="149961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2139696" y="149961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aller Zeilen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89120" y="1499616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425696" y="149961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COUNT(*)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COUNT(Spalte)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103120" y="184708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2139696" y="184708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nicht-NULL-Werte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9120" y="1847088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4425696" y="1847088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COUNT(Email) FROM Kunden;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SUM(Spalte)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103120" y="2194560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139696" y="21945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389120" y="2194560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425696" y="2194560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SUM(Betrag) FROM Bestellungen;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542032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542032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AVG(Spalte)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103120" y="2542032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139696" y="254203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9120" y="2542032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425696" y="2542032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AVG(Betrag) FROM Bestellungen;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88950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88950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MIN(Spalte)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103120" y="288950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139696" y="288950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Kleinster Wert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389120" y="2889504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4425696" y="2889504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MIN(Betrag) FROM Bestellungen;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323697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323697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MAX(Spalte)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103120" y="323697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139696" y="323697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Größter Wert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389120" y="3236976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4425696" y="323697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MAX(Betrag) FROM Bestellungen;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74320" y="3694176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4" name="Text 52"/>
          <p:cNvSpPr/>
          <p:nvPr/>
        </p:nvSpPr>
        <p:spPr>
          <a:xfrm>
            <a:off x="365760" y="3694176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Kombiniertes Beispiel: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274320" y="4041648"/>
            <a:ext cx="8503920" cy="87782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365760" y="41148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COUNT(*) AS Anzahl, SUM(Betrag) AS Umsatz,</a:t>
            </a:r>
            <a:endParaRPr lang="en-US" sz="1050" dirty="0"/>
          </a:p>
        </p:txBody>
      </p:sp>
      <p:sp>
        <p:nvSpPr>
          <p:cNvPr id="57" name="Text 55"/>
          <p:cNvSpPr/>
          <p:nvPr/>
        </p:nvSpPr>
        <p:spPr>
          <a:xfrm>
            <a:off x="365760" y="43616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AVG(Betrag) AS Schnitt, MIN(Betrag) AS Min, MAX(Betrag) AS Max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365760" y="46085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Bestellungen;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und HAVING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11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gruppiert Zeilen – HAVING filtert nach Aggregatwerten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pro Stadt zählen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Stadt, COUNT(*) AS Anzahl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Stadt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Anzahl DESC;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Umsatz pro Kunde – nur Kunden mit Umsatz &gt; 500 EUR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SUM(b.Betrag) AS Umsatz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 JOIN Bestellungen b ON k.KundenID = b.KundenID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k.KundenID, k.Name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HAVING SUM(b.Betrag) &gt; 500  ORDER BY Umsatz DESC;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vs. HAVING – der wichtigste Unterschied: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42062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34747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filtert Zeilen VOR der Gruppierung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663440" y="4407408"/>
            <a:ext cx="42062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473659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HAVING: filtert Gruppen NACH der Aggregation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verknüpfen Daten aus mehreren Tabellen über gemeinsame Schlüssel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∩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960120" y="1115568"/>
            <a:ext cx="3520440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02412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012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02412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Zeilen mit Match in BEIDEN Tabellen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6012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102412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Kunden die Bestellungen haben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⊃</a:t>
            </a:r>
            <a:endParaRPr lang="en-US" sz="3000" dirty="0"/>
          </a:p>
        </p:txBody>
      </p:sp>
      <p:sp>
        <p:nvSpPr>
          <p:cNvPr id="21" name="Shape 19"/>
          <p:cNvSpPr/>
          <p:nvPr/>
        </p:nvSpPr>
        <p:spPr>
          <a:xfrm>
            <a:off x="5349240" y="1115568"/>
            <a:ext cx="3520440" cy="38404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2" name="Text 20"/>
          <p:cNvSpPr/>
          <p:nvPr/>
        </p:nvSpPr>
        <p:spPr>
          <a:xfrm>
            <a:off x="541324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34924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41324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links + Match rechts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(rechts NULL wenn kein Match)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34924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541324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Alle Kunden, auch ohne Bestellung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⊂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960120" y="2898648"/>
            <a:ext cx="3520440" cy="38404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102412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JOIN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96012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102412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rechts + Match links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(links NULL wenn kein Match)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6012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412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Selten – lieber LEFT JOIN mit</a:t>
            </a:r>
            <a:endParaRPr lang="en-US" sz="1050" dirty="0"/>
          </a:p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vertauschten Tabellen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∪</a:t>
            </a:r>
            <a:endParaRPr lang="en-US" sz="3000" dirty="0"/>
          </a:p>
        </p:txBody>
      </p:sp>
      <p:sp>
        <p:nvSpPr>
          <p:cNvPr id="37" name="Shape 35"/>
          <p:cNvSpPr/>
          <p:nvPr/>
        </p:nvSpPr>
        <p:spPr>
          <a:xfrm>
            <a:off x="5349240" y="2898648"/>
            <a:ext cx="3520440" cy="38404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541324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OUTER JOIN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34924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41324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beider Tabellen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(NULL wo kein Match)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4924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41324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Vollständige Übersicht</a:t>
            </a:r>
            <a:endParaRPr lang="en-US" sz="1050" dirty="0"/>
          </a:p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(nicht alle DBMS!)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Verknüpft nur Zeilen mit übereinstimmenden Werten in beiden Tabellen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161848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mit Bestellungen (INNER JOIN)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k.KundenID,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JOIN Bestellungen b ON k.KundenID = b.KundenID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b.Betrag &gt; 100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b.Betrag DESC;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798064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279806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– nur Kunden MIT Bestellungen (Anna + Sarah fehlen!):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145536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310896" y="3145536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737360" y="3145536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1773936" y="314553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3145536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059936" y="3145536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852160" y="3145536"/>
            <a:ext cx="2130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5888736" y="3145536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529584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10896" y="3529584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737360" y="352958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773936" y="352958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023360" y="352958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059936" y="352958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852160" y="3529584"/>
            <a:ext cx="21305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888736" y="352958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274320" y="3877056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0896" y="38770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737360" y="387705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1773936" y="387705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023360" y="387705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4059936" y="387705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852160" y="3877056"/>
            <a:ext cx="21305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5888736" y="3877056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4261104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5" name="Text 43"/>
          <p:cNvSpPr/>
          <p:nvPr/>
        </p:nvSpPr>
        <p:spPr>
          <a:xfrm>
            <a:off x="347472" y="4261104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INNER JOIN: Kunden OHNE Bestellungen erscheinen NICHT – für vollständige Liste: LEFT JOIN!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 – alle linken Zeilen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der linken Tabelle – auch ohne passenden Eintrag rechts (dann NULL)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Kunden – auch ohne Bestellungen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Nur Kunden OHNE Bestellung (NULL-Filter)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b.BestellID IS NULL;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354787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547872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(alle Kunden – fehlende Bestelldaten = NULL):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3895344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389534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0" y="3895344"/>
            <a:ext cx="3502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596896" y="3895344"/>
            <a:ext cx="3447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080760" y="3895344"/>
            <a:ext cx="2221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6117336" y="3895344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4279392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427939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560320" y="4279392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596896" y="4279392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080760" y="4279392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117336" y="4279392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626864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462686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560320" y="4626864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596896" y="4626864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80760" y="4626864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117336" y="4626864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497433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497433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560320" y="4974336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596896" y="4974336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080760" y="4974336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117336" y="4974336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532180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532180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Braun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560320" y="5321808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596896" y="5321808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080760" y="5321808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117336" y="5321808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Subqueries (Unterabfragen)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SELECT-Abfrage als Teil einer anderen – flexibel, manchmal langsamer als JOIN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59359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IN-Subquery: Kunden die mind. 1 Bestellung haben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IN (SELECT KundenID FROM Bestellungen);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Vergleich mit Aggregat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 WHERE KundenID IN (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SELECT KundenID FROM Bestellungen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GROUP BY 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HAVING SUM(Betrag) &gt; (SELECT AVG(Betrag) FROM Bestellungen)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EXISTS-Variante (oft schneller)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65760" y="439826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EXISTS (SELECT 1 FROM Bestellungen b WHERE b.KundenID = k.KundenID);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– BEGIN · COMMIT · ROLLBACK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bündeln mehrere SQL-Befehle zu einer atomaren Einheit (ACID)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334670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Banküberweisung: atomar!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- 500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1;  -- Abbuchung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+ 500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2;  -- Gutschrift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COMMIT;  -- Speichern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oder: ROLLBACK;  -- alles zurück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40680" y="1115568"/>
            <a:ext cx="34290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532120" y="111556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ACID-Eigenschaften: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943600" y="146304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007608" y="149961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oder nichts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5943600" y="233172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007608" y="236829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bleibt konsistent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6" name="Text 34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5943600" y="320040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007608" y="323697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beeinflussen sich nicht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5943600" y="406908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6007608" y="410565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Durability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COMMIT-Daten bleiben dauerhaft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300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· ALTER · DROP · TRUNCATE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– Spalten, Datentypen, Constraints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53212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· UPDATE · DELETE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53212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schreiben – IMMER WHERE bei UPDATE/DELETE!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14300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· FROM · WHERE · ORDER BY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300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lesen – Auswertungsreihenfolge: FROM→WHERE→GROUP BY→HAVING→SELECT→ORDER BY→LIMIT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66344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3212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· SUM · AVG · MIN · MAX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53212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mit GROUP BY wenn nach Spalten gruppiert wird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432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4300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HAVING für Aggregat-Filter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14300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filtert Zeilen, HAVING filtert Gruppen – nicht verwechseln!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1" name="Text 29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53212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· LEFT · RIGHT · FULL OUTER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3212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= Schnittmenge · LEFT = alle links + Match rechts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  |  Modul F / Lernfeld 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Grundlagen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Schreibe eine SQL-Abfrage, die alle Kunden aus Lübeck mit ihren Bestellungen zeigt (Name, Betrag, Datum), sortiert nach Betrag absteigend. Zeige nur Kunden mit Gesamtumsatz &gt; 100 EUR.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2026-04-21T07:40:13Z</dcterms:created>
  <dcterms:modified xsi:type="dcterms:W3CDTF">2026-04-21T07:40:13Z</dcterms:modified>
</cp:coreProperties>
</file>