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73152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Strukturiertes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365760" y="224028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 · Whitebox · Äquivalenzklassen · Testdokumentation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65760" y="288036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8803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086600" y="7315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🐛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086600" y="16002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✓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086600" y="246888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✗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7086600" y="333756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?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2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686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9144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testen wir Software?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" y="14630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22960" y="15087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7 Testprinzipien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0040" y="205740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210312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Blackbox-Test – Überblick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0040" y="265176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2651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2960" y="269748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Äquivalenzklassenbildung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" y="324612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22960" y="329184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" y="38404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38862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20040" y="44348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2004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22960" y="44805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Whitebox-Test – Überblick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8686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868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57800" y="9144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(C0)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14630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57800" y="15087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 (C1)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257800" y="210312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Bedingungsüberdeckung (C2)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265176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754880" y="2651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57800" y="269748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Kontrollflussgraph &amp; zyklomatische Komplexität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324612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4754880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257800" y="329184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Testdokumentation – Testfallvorlage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38404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475488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257800" y="38862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Testarten im Überblick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754880" y="44348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0" name="Text 48"/>
          <p:cNvSpPr/>
          <p:nvPr/>
        </p:nvSpPr>
        <p:spPr>
          <a:xfrm>
            <a:off x="475488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257800" y="44805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testen wir Software?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3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8503920" cy="658368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1115568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Software-Testing ist der Prozess der Überprüfung, ob eine Anwendung die definierten Anforderungen erfüllt, fehlerfrei funktioniert und die erwarteten Ergebnisse liefert.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1874520"/>
            <a:ext cx="2011680" cy="438912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472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🐛  Fehler finden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Bugs frühzeitig erkennen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sie teuer werden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2450592" y="1874520"/>
            <a:ext cx="2011680" cy="43891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523744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Qualität sichern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450592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542032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werden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 erfüllt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26864" y="1874520"/>
            <a:ext cx="2011680" cy="43891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00016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Kosten senken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26864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718304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Spätere Fehler kosten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 mehr als frühe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803136" y="1874520"/>
            <a:ext cx="2011680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876288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Vertrauen aufbauen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803136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894576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 und Nutzer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können Software vertrauen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274320" y="3273552"/>
            <a:ext cx="85039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327355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der Fehlerbehebung steigen mit jeder späteren Phase: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74320" y="3657600"/>
            <a:ext cx="548640" cy="41148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3657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1×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932688" y="3657600"/>
            <a:ext cx="822960" cy="411480"/>
          </a:xfrm>
          <a:prstGeom prst="rect">
            <a:avLst/>
          </a:prstGeom>
          <a:solidFill>
            <a:srgbClr val="5F8F00"/>
          </a:solidFill>
          <a:ln/>
        </p:spPr>
      </p:sp>
      <p:sp>
        <p:nvSpPr>
          <p:cNvPr id="33" name="Text 31"/>
          <p:cNvSpPr/>
          <p:nvPr/>
        </p:nvSpPr>
        <p:spPr>
          <a:xfrm>
            <a:off x="932688" y="365760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Entwurf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1865376" y="3657600"/>
            <a:ext cx="1371600" cy="411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5" name="Text 33"/>
          <p:cNvSpPr/>
          <p:nvPr/>
        </p:nvSpPr>
        <p:spPr>
          <a:xfrm>
            <a:off x="1865376" y="365760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Implementierung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346704" y="3657600"/>
            <a:ext cx="2011680" cy="411480"/>
          </a:xfrm>
          <a:prstGeom prst="rect">
            <a:avLst/>
          </a:prstGeom>
          <a:solidFill>
            <a:srgbClr val="CC7700"/>
          </a:solidFill>
          <a:ln/>
        </p:spPr>
      </p:sp>
      <p:sp>
        <p:nvSpPr>
          <p:cNvPr id="37" name="Text 35"/>
          <p:cNvSpPr/>
          <p:nvPr/>
        </p:nvSpPr>
        <p:spPr>
          <a:xfrm>
            <a:off x="3346704" y="36576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25×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468112" y="3657600"/>
            <a:ext cx="3200400" cy="41148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9" name="Text 37"/>
          <p:cNvSpPr/>
          <p:nvPr/>
        </p:nvSpPr>
        <p:spPr>
          <a:xfrm>
            <a:off x="5468112" y="36576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Produktion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100×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274320" y="4133088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Je früher Fehler gefunden werden, desto günstiger ist die Behebung!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7 Testprinzipien (ISTQB)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4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Grundlegende Erkenntnisse über das Wesen von Software-Tests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Testen zeigt Fehler – nicht deren Fehlen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1444752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481328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beweisen nur, dass Fehler vorhanden SIND. 100% Fehlerfreiheit kann nicht bewiesen werden.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078992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736592" y="107899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Vollständiges Testen ist unmöglich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63440" y="1444752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481328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viele mögliche Eingaben, Zustände und Pfade – Priorisierung und Risikoabschätzung nötig.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066544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347472" y="2066544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Frühes Testen spart Zeit und Geld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2432304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2468880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früher Fehler gefunden werden, desto günstiger die Behebung (Faktor 10–100×).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066544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4736592" y="2066544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Häufung von Fehlern (Defect Clustering)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63440" y="2432304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2468880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meisten Fehler finden sich in wenigen Modulen (Pareto-Prinzip: 80/20).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3054096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" y="3054096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Pestizid-Paradoxon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419856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3456432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die gleichen Tests finden irgendwann keine neuen Fehler mehr → Tests regelmäßig überarbeiten.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663440" y="3054096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4736592" y="3054096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Testen ist kontextabhängig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663440" y="3419856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754880" y="3456432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Medizinsoftware braucht andere Teststrategien als eine App-Oberfläche.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462272"/>
            <a:ext cx="40690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347472" y="44622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Irrtum: Fehlerfreiheit = Brauchbarkeit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370832" y="4462272"/>
            <a:ext cx="443484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4434840" y="4462272"/>
            <a:ext cx="4343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fehlerfreie Software kann unbrauchbar sein, wenn sie nicht die Anforderungen erfüllt.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 vs. Whitebox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5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grundlegende Teststrategien – unterschiedliche Perspektive auf das System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438912"/>
          </a:xfrm>
          <a:prstGeom prst="rect">
            <a:avLst/>
          </a:prstGeom>
          <a:solidFill>
            <a:srgbClr val="59595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⬛  Blackbox-Test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74320" y="1554480"/>
            <a:ext cx="420624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91056"/>
            <a:ext cx="406908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Einblick in den Quellcode.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sieht nur Ein- und Ausgaben.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basiert auf Anforderungen/Spezifikation.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77440"/>
            <a:ext cx="4206240" cy="292608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16" name="Text 14"/>
          <p:cNvSpPr/>
          <p:nvPr/>
        </p:nvSpPr>
        <p:spPr>
          <a:xfrm>
            <a:off x="347472" y="2377440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Kein Programmier-wissen nötig  ·  Unabhängig von Implementierung  ·  Testet aus Anwendersicht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2706624"/>
            <a:ext cx="4206240" cy="29260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" y="2706624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Interne Fehler bleiben ggf. verborgen  ·  Nicht alle Code-Pfade getestet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3035808"/>
            <a:ext cx="42062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3054096"/>
            <a:ext cx="40690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 · Grenzwertanalyse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 · Zustandstests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" y="3511296"/>
            <a:ext cx="4206240" cy="292608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511296"/>
            <a:ext cx="4069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Durchgeführt von: Externes Testteam, QA-Abteilung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078992"/>
            <a:ext cx="4206240" cy="43891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1078992"/>
            <a:ext cx="4069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⬜  Whitebox-Test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663440" y="1554480"/>
            <a:ext cx="420624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1591056"/>
            <a:ext cx="406908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Vollständiger Einblick in den Quellcode.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kennt Logik, Pfade und Bedingungen.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basiert auf der Implementierung.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663440" y="2377440"/>
            <a:ext cx="4206240" cy="292608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28" name="Text 26"/>
          <p:cNvSpPr/>
          <p:nvPr/>
        </p:nvSpPr>
        <p:spPr>
          <a:xfrm>
            <a:off x="4736592" y="2377440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Alle Code-Pfade testbar  ·  Logikfehler werden erkannt  ·  Hohe Testabdeckung erreichbar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2706624"/>
            <a:ext cx="4206240" cy="29260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0" name="Text 28"/>
          <p:cNvSpPr/>
          <p:nvPr/>
        </p:nvSpPr>
        <p:spPr>
          <a:xfrm>
            <a:off x="4736592" y="2706624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Programmierkenntnisse erforderlich  ·  Fehlende Funktionalität bleibt unentdeckt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663440" y="3035808"/>
            <a:ext cx="42062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4754880" y="3054096"/>
            <a:ext cx="40690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· Zweigüberdeckung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Bedingungsüberdeckung · Pfadüberdeckung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663440" y="3511296"/>
            <a:ext cx="4206240" cy="29260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4" name="Text 32"/>
          <p:cNvSpPr/>
          <p:nvPr/>
        </p:nvSpPr>
        <p:spPr>
          <a:xfrm>
            <a:off x="4754880" y="3511296"/>
            <a:ext cx="4069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Durchgeführt von: Entwickler, erfahrene Tester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390448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6" name="Text 34"/>
          <p:cNvSpPr/>
          <p:nvPr/>
        </p:nvSpPr>
        <p:spPr>
          <a:xfrm>
            <a:off x="365760" y="390448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Praxis: Beide Methoden ergänzen sich – Blackbox für Anforderungen, Whitebox für Code-Qualität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Äquivalenzklassenbildung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6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Eingabedaten werden in Klassen aufgeteilt – alle Werte einer Klasse werden gleich behandelt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Altersvalidierung – gültig: 18–65 Jahre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1901952"/>
            <a:ext cx="822960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3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751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6868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1481328"/>
            <a:ext cx="2286000" cy="384048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12064" y="1499616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1 (ungültig)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&lt; 18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0" y="1481328"/>
            <a:ext cx="4114800" cy="384048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98064" y="1499616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2 (gültig)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≤ Alter ≤ 65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858000" y="1481328"/>
            <a:ext cx="1828800" cy="384048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912864" y="1499616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3 (ungültig)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&gt; 65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221284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320040" y="221284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560320" y="2212848"/>
            <a:ext cx="20848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2606040" y="221284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21284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4709160" y="221284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Repräsentativer Testwert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675120" y="2212848"/>
            <a:ext cx="2039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6720840" y="22128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74320" y="2596896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20040" y="259689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1 (ungültig)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2560320" y="2596896"/>
            <a:ext cx="20848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2606040" y="25968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&lt; 18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663440" y="2596896"/>
            <a:ext cx="19933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4709160" y="2596896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15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675120" y="2596896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6720840" y="25968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 'Zu jung'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2980944"/>
            <a:ext cx="22677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320040" y="298094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2 (gültig)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2560320" y="2980944"/>
            <a:ext cx="20848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7" name="Text 45"/>
          <p:cNvSpPr/>
          <p:nvPr/>
        </p:nvSpPr>
        <p:spPr>
          <a:xfrm>
            <a:off x="2606040" y="2980944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≤ Alter ≤ 65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663440" y="2980944"/>
            <a:ext cx="19933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709160" y="2980944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30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6675120" y="2980944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6720840" y="2980944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274320" y="3364992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320040" y="336499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3 (ungültig)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2560320" y="3364992"/>
            <a:ext cx="20848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2606040" y="336499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&gt; 65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663440" y="3364992"/>
            <a:ext cx="19933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4709160" y="3364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70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6675120" y="3364992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6720840" y="336499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 'Zu alt'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274320" y="4279392"/>
            <a:ext cx="8503920" cy="34747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1" name="Text 59"/>
          <p:cNvSpPr/>
          <p:nvPr/>
        </p:nvSpPr>
        <p:spPr>
          <a:xfrm>
            <a:off x="365760" y="427939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Regel: </a:t>
            </a:r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1 Testwert pro gültiger Klasse · Mindestens 1 Testwert pro ungültiger Klasse · Ungültige Klassen einzeln testen!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7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Grenzen häufen sich Fehler – teste die Grenzwerte und die Werte direkt daneben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Altersvalidierung 18–65 → Typische Fehlerquelle: &lt; statt &lt;= (Off-by-One-Fehler)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1536192"/>
            <a:ext cx="1005840" cy="475488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5720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20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1645920" y="1536192"/>
            <a:ext cx="1005840" cy="475488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64592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4592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834640" y="1536192"/>
            <a:ext cx="1005840" cy="475488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83464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283464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023360" y="1536192"/>
            <a:ext cx="1005840" cy="475488"/>
          </a:xfrm>
          <a:prstGeom prst="rect">
            <a:avLst/>
          </a:prstGeom>
          <a:solidFill>
            <a:srgbClr val="595959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02336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5212080" y="1536192"/>
            <a:ext cx="1005840" cy="475488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21208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21208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400800" y="1536192"/>
            <a:ext cx="1005840" cy="475488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40080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0080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589520" y="1536192"/>
            <a:ext cx="1005840" cy="475488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58952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58952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74320" y="2359152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320040" y="235915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645920" y="2359152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1691640" y="235915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474720" y="2359152"/>
            <a:ext cx="3182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3520440" y="235915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Begründung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675120" y="2359152"/>
            <a:ext cx="2039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6720840" y="23591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274320" y="2743200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7432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74320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91640" y="2743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 -1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743200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20440" y="2743200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Gerade noch ungültig → Off-by-One prüfen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675120" y="2743200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720840" y="274320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74320" y="3127248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320040" y="312724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1645920" y="3127248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1691640" y="312724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3474720" y="3127248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3520440" y="312724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Exakter Mindestwert – muss akzeptiert werden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6675120" y="3127248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6720840" y="31272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274320" y="3511296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320040" y="351129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1645920" y="3511296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1691640" y="351129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 +1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3474720" y="3511296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3520440" y="351129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im gültigen Bereich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675120" y="3511296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6720840" y="35112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274320" y="3895344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320040" y="38953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1645920" y="3895344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8" name="Text 66"/>
          <p:cNvSpPr/>
          <p:nvPr/>
        </p:nvSpPr>
        <p:spPr>
          <a:xfrm>
            <a:off x="1691640" y="389534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 -1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3474720" y="3895344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3520440" y="3895344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im gültigen Bereich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6675120" y="3895344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2" name="Text 70"/>
          <p:cNvSpPr/>
          <p:nvPr/>
        </p:nvSpPr>
        <p:spPr>
          <a:xfrm>
            <a:off x="6720840" y="3895344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274320" y="4279392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4" name="Text 72"/>
          <p:cNvSpPr/>
          <p:nvPr/>
        </p:nvSpPr>
        <p:spPr>
          <a:xfrm>
            <a:off x="320040" y="427939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1645920" y="4279392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6" name="Text 74"/>
          <p:cNvSpPr/>
          <p:nvPr/>
        </p:nvSpPr>
        <p:spPr>
          <a:xfrm>
            <a:off x="1691640" y="427939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3474720" y="4279392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8" name="Text 76"/>
          <p:cNvSpPr/>
          <p:nvPr/>
        </p:nvSpPr>
        <p:spPr>
          <a:xfrm>
            <a:off x="3520440" y="427939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Exakter Maximalwert – muss akzeptiert werden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675120" y="4279392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0" name="Text 78"/>
          <p:cNvSpPr/>
          <p:nvPr/>
        </p:nvSpPr>
        <p:spPr>
          <a:xfrm>
            <a:off x="6720840" y="427939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274320" y="4663440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2" name="Text 80"/>
          <p:cNvSpPr/>
          <p:nvPr/>
        </p:nvSpPr>
        <p:spPr>
          <a:xfrm>
            <a:off x="320040" y="466344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1645920" y="4663440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4" name="Text 82"/>
          <p:cNvSpPr/>
          <p:nvPr/>
        </p:nvSpPr>
        <p:spPr>
          <a:xfrm>
            <a:off x="1691640" y="46634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 +1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3474720" y="4663440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6" name="Text 84"/>
          <p:cNvSpPr/>
          <p:nvPr/>
        </p:nvSpPr>
        <p:spPr>
          <a:xfrm>
            <a:off x="3520440" y="4663440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Gerade noch ungültig → Off-by-One prüfen</a:t>
            </a:r>
            <a:endParaRPr lang="en-US" sz="1050" dirty="0"/>
          </a:p>
        </p:txBody>
      </p:sp>
      <p:sp>
        <p:nvSpPr>
          <p:cNvPr id="87" name="Shape 85"/>
          <p:cNvSpPr/>
          <p:nvPr/>
        </p:nvSpPr>
        <p:spPr>
          <a:xfrm>
            <a:off x="6675120" y="4663440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8" name="Text 86"/>
          <p:cNvSpPr/>
          <p:nvPr/>
        </p:nvSpPr>
        <p:spPr>
          <a:xfrm>
            <a:off x="6720840" y="466344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</a:t>
            </a:r>
            <a:endParaRPr lang="en-US" sz="1050" dirty="0"/>
          </a:p>
        </p:txBody>
      </p:sp>
      <p:sp>
        <p:nvSpPr>
          <p:cNvPr id="89" name="Shape 87"/>
          <p:cNvSpPr/>
          <p:nvPr/>
        </p:nvSpPr>
        <p:spPr>
          <a:xfrm>
            <a:off x="274320" y="4553712"/>
            <a:ext cx="85039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90" name="Text 88"/>
          <p:cNvSpPr/>
          <p:nvPr/>
        </p:nvSpPr>
        <p:spPr>
          <a:xfrm>
            <a:off x="365760" y="4553712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 mit Äquivalenzklassen: 6 Testwerte für die Grenzwertanalyse decken auch die 3 ÄKs ab!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8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Systematische Darstellung aller Kombinationen von Bedingungen und Aktionen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Kreditvergabe (Einkommen &gt; 2.000 € UND Schufa positiv)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44752"/>
            <a:ext cx="2267712" cy="365760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447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56032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1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416052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66928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571500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3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22376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726948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4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226771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20040" y="1847088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Einkommen &gt; 2.000 €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560320" y="184708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6" name="Text 24"/>
          <p:cNvSpPr/>
          <p:nvPr/>
        </p:nvSpPr>
        <p:spPr>
          <a:xfrm>
            <a:off x="260604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114800" y="184708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416052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669280" y="1847088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0" name="Text 28"/>
          <p:cNvSpPr/>
          <p:nvPr/>
        </p:nvSpPr>
        <p:spPr>
          <a:xfrm>
            <a:off x="571500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7223760" y="1847088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2" name="Text 30"/>
          <p:cNvSpPr/>
          <p:nvPr/>
        </p:nvSpPr>
        <p:spPr>
          <a:xfrm>
            <a:off x="726948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274320" y="2231136"/>
            <a:ext cx="226771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320040" y="2231136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Schufa positiv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2560320" y="223113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6" name="Text 34"/>
          <p:cNvSpPr/>
          <p:nvPr/>
        </p:nvSpPr>
        <p:spPr>
          <a:xfrm>
            <a:off x="260604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4114800" y="2231136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8" name="Text 36"/>
          <p:cNvSpPr/>
          <p:nvPr/>
        </p:nvSpPr>
        <p:spPr>
          <a:xfrm>
            <a:off x="416052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5669280" y="223113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71500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7223760" y="2231136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2" name="Text 40"/>
          <p:cNvSpPr/>
          <p:nvPr/>
        </p:nvSpPr>
        <p:spPr>
          <a:xfrm>
            <a:off x="726948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274320" y="2633472"/>
            <a:ext cx="8503920" cy="4572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4" name="Shape 42"/>
          <p:cNvSpPr/>
          <p:nvPr/>
        </p:nvSpPr>
        <p:spPr>
          <a:xfrm>
            <a:off x="274320" y="2715768"/>
            <a:ext cx="2267712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5" name="Text 43"/>
          <p:cNvSpPr/>
          <p:nvPr/>
        </p:nvSpPr>
        <p:spPr>
          <a:xfrm>
            <a:off x="320040" y="2715768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Kredit bewilligt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2560320" y="271576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7" name="Text 45"/>
          <p:cNvSpPr/>
          <p:nvPr/>
        </p:nvSpPr>
        <p:spPr>
          <a:xfrm>
            <a:off x="260604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411480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16052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0" name="Shape 48"/>
          <p:cNvSpPr/>
          <p:nvPr/>
        </p:nvSpPr>
        <p:spPr>
          <a:xfrm>
            <a:off x="566928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571500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722376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726948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4" name="Shape 52"/>
          <p:cNvSpPr/>
          <p:nvPr/>
        </p:nvSpPr>
        <p:spPr>
          <a:xfrm>
            <a:off x="274320" y="3099816"/>
            <a:ext cx="2267712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5" name="Text 53"/>
          <p:cNvSpPr/>
          <p:nvPr/>
        </p:nvSpPr>
        <p:spPr>
          <a:xfrm>
            <a:off x="320040" y="3099816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Antrag ablehnen</a:t>
            </a:r>
            <a:endParaRPr lang="en-US" sz="1150" dirty="0"/>
          </a:p>
        </p:txBody>
      </p:sp>
      <p:sp>
        <p:nvSpPr>
          <p:cNvPr id="56" name="Shape 54"/>
          <p:cNvSpPr/>
          <p:nvPr/>
        </p:nvSpPr>
        <p:spPr>
          <a:xfrm>
            <a:off x="2560320" y="3099816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260604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8" name="Shape 56"/>
          <p:cNvSpPr/>
          <p:nvPr/>
        </p:nvSpPr>
        <p:spPr>
          <a:xfrm>
            <a:off x="411480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9" name="Text 57"/>
          <p:cNvSpPr/>
          <p:nvPr/>
        </p:nvSpPr>
        <p:spPr>
          <a:xfrm>
            <a:off x="416052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0" name="Shape 58"/>
          <p:cNvSpPr/>
          <p:nvPr/>
        </p:nvSpPr>
        <p:spPr>
          <a:xfrm>
            <a:off x="566928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1" name="Text 59"/>
          <p:cNvSpPr/>
          <p:nvPr/>
        </p:nvSpPr>
        <p:spPr>
          <a:xfrm>
            <a:off x="571500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2" name="Shape 60"/>
          <p:cNvSpPr/>
          <p:nvPr/>
        </p:nvSpPr>
        <p:spPr>
          <a:xfrm>
            <a:off x="722376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3" name="Text 61"/>
          <p:cNvSpPr/>
          <p:nvPr/>
        </p:nvSpPr>
        <p:spPr>
          <a:xfrm>
            <a:off x="726948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4" name="Shape 62"/>
          <p:cNvSpPr/>
          <p:nvPr/>
        </p:nvSpPr>
        <p:spPr>
          <a:xfrm>
            <a:off x="274320" y="3584448"/>
            <a:ext cx="850392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5" name="Text 63"/>
          <p:cNvSpPr/>
          <p:nvPr/>
        </p:nvSpPr>
        <p:spPr>
          <a:xfrm>
            <a:off x="365760" y="35844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Regeln = 2^Anzahl Bedingungen  →  2 Bedingungen = 4 Regeln  |  3 Bedingungen = 8 Regeln</a:t>
            </a:r>
            <a:endParaRPr lang="en-US" sz="1100" dirty="0"/>
          </a:p>
        </p:txBody>
      </p:sp>
      <p:sp>
        <p:nvSpPr>
          <p:cNvPr id="66" name="Text 64"/>
          <p:cNvSpPr/>
          <p:nvPr/>
        </p:nvSpPr>
        <p:spPr>
          <a:xfrm>
            <a:off x="274320" y="3977640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Keine Kombination wird vergessen · Widersprüche und Redundanzen werden sichtbar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Whitebox-Test – Überdeckungsgrade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9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Strukturorientiertes Testen – Ziel: jeden Teil des Codes mindestens einmal ausführen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51560"/>
            <a:ext cx="25420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" y="10515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Überdeckung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34640" y="1051560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880360" y="105156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Kürzel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0" y="1051560"/>
            <a:ext cx="25420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703320" y="10515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217920" y="1051560"/>
            <a:ext cx="11704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6263640" y="105156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406640" y="1051560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7452360" y="1051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Praxisempfehlung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35608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20040" y="143560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834640" y="143560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2880360" y="143560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C0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657600" y="1435608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703320" y="143560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Anweisung mind. 1× ausführen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217920" y="1435608"/>
            <a:ext cx="11704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263640" y="1435608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Niedrig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406640" y="1435608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7452360" y="143560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Mindeststandard (70–80%)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19656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20040" y="181965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2834640" y="1819656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2880360" y="181965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657600" y="1819656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703320" y="181965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Jeden Zweig (wahr/falsch) mind. 1× durchlaufen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217920" y="1819656"/>
            <a:ext cx="11704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6263640" y="1819656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7406640" y="1819656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7452360" y="18196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(80–90%)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203704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203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 Bedingungsüberdeckung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834640" y="2203704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880360" y="220370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657600" y="2203704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703320" y="2203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atomare Bedingung mind. 1× wahr und falsch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217920" y="2203704"/>
            <a:ext cx="11704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263640" y="220370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7406640" y="2203704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7452360" y="220370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Empfohlen bei Logik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587752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320040" y="258775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Pfadüberdeckung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834640" y="2587752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2880360" y="258775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C∞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3657600" y="2587752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3703320" y="258775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möglichen Pfade durchlaufen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6217920" y="2587752"/>
            <a:ext cx="11704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6263640" y="2587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hoch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7406640" y="2587752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0" name="Text 58"/>
          <p:cNvSpPr/>
          <p:nvPr/>
        </p:nvSpPr>
        <p:spPr>
          <a:xfrm>
            <a:off x="7452360" y="258775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 Systeme (90–100%)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274320" y="3639312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2" name="Text 60"/>
          <p:cNvSpPr/>
          <p:nvPr/>
        </p:nvSpPr>
        <p:spPr>
          <a:xfrm>
            <a:off x="365760" y="363931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Formel C0: (Ausgeführte Anweisungen / Gesamte Anweisungen) × 100%</a:t>
            </a:r>
            <a:endParaRPr lang="en-US" sz="1200" dirty="0"/>
          </a:p>
        </p:txBody>
      </p:sp>
      <p:sp>
        <p:nvSpPr>
          <p:cNvPr id="63" name="Shape 61"/>
          <p:cNvSpPr/>
          <p:nvPr/>
        </p:nvSpPr>
        <p:spPr>
          <a:xfrm>
            <a:off x="274320" y="4005072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4" name="Text 62"/>
          <p:cNvSpPr/>
          <p:nvPr/>
        </p:nvSpPr>
        <p:spPr>
          <a:xfrm>
            <a:off x="365760" y="400507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Formel C1: (Durchlaufene Zweige / Gesamte Zweige) × 100%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(C0)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10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Jede Anweisung im Code wird mindestens einmal ausgeführt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1148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050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C#-Beispiel: BewerteNote(int punkte)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26464"/>
            <a:ext cx="4114800" cy="217627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481328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66928" y="1481328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string BewerteNote(int punkte) {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20040" y="1737360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66928" y="1737360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(punkte &gt;= 90)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20040" y="1993392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66928" y="1993392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"Sehr gut";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20040" y="2249424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66928" y="2249424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(punkte &gt;= 75)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20040" y="2505456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66928" y="250545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"Gut";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20040" y="2761488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66928" y="2761488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20040" y="3017520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66928" y="3017520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"Befriedigend";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20040" y="3273552"/>
            <a:ext cx="228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66928" y="3273552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572000" y="1078992"/>
            <a:ext cx="42976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1" name="Text 29"/>
          <p:cNvSpPr/>
          <p:nvPr/>
        </p:nvSpPr>
        <p:spPr>
          <a:xfrm>
            <a:off x="4645152" y="1078992"/>
            <a:ext cx="4187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für 100% C0-Überdeckung: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0" y="1426464"/>
            <a:ext cx="1078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4617720" y="14264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669280" y="1426464"/>
            <a:ext cx="1078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5715000" y="14264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punkte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766560" y="1426464"/>
            <a:ext cx="16276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7" name="Text 35"/>
          <p:cNvSpPr/>
          <p:nvPr/>
        </p:nvSpPr>
        <p:spPr>
          <a:xfrm>
            <a:off x="6812280" y="142646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412480" y="1426464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9" name="Text 37"/>
          <p:cNvSpPr/>
          <p:nvPr/>
        </p:nvSpPr>
        <p:spPr>
          <a:xfrm>
            <a:off x="8458200" y="142646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Zeilen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0" y="1810512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4617720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TC-1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669280" y="1810512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5715000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766560" y="1810512"/>
            <a:ext cx="16276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6812280" y="181051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gut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8412480" y="1810512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8458200" y="181051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1, 2, 3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572000" y="2194560"/>
            <a:ext cx="10789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617720" y="21945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TC-2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669280" y="2194560"/>
            <a:ext cx="10789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5715000" y="21945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766560" y="2194560"/>
            <a:ext cx="16276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6812280" y="21945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8412480" y="2194560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5" name="Text 53"/>
          <p:cNvSpPr/>
          <p:nvPr/>
        </p:nvSpPr>
        <p:spPr>
          <a:xfrm>
            <a:off x="8458200" y="2194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1, 2, 4, 5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572000" y="2578608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4617720" y="257860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TC-3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669280" y="2578608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5715000" y="257860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6766560" y="2578608"/>
            <a:ext cx="16276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6812280" y="25786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Befriedigend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8412480" y="2578608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3" name="Text 61"/>
          <p:cNvSpPr/>
          <p:nvPr/>
        </p:nvSpPr>
        <p:spPr>
          <a:xfrm>
            <a:off x="8458200" y="257860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1, 2, 4, 6, 7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4572000" y="3310128"/>
            <a:ext cx="429768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5" name="Text 63"/>
          <p:cNvSpPr/>
          <p:nvPr/>
        </p:nvSpPr>
        <p:spPr>
          <a:xfrm>
            <a:off x="4645152" y="3310128"/>
            <a:ext cx="4187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C0 = 5 von 5 Anweisungen = 100%</a:t>
            </a:r>
            <a:endParaRPr lang="en-US" sz="1300" dirty="0"/>
          </a:p>
        </p:txBody>
      </p:sp>
      <p:sp>
        <p:nvSpPr>
          <p:cNvPr id="66" name="Shape 64"/>
          <p:cNvSpPr/>
          <p:nvPr/>
        </p:nvSpPr>
        <p:spPr>
          <a:xfrm>
            <a:off x="4572000" y="3694176"/>
            <a:ext cx="4297680" cy="65836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7" name="Text 65"/>
          <p:cNvSpPr/>
          <p:nvPr/>
        </p:nvSpPr>
        <p:spPr>
          <a:xfrm>
            <a:off x="4645152" y="3730752"/>
            <a:ext cx="41879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Anweisungen: return-Statements und Bedingungsprüfungen (nicht Deklarationen)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Alle 5 Anweisungen werden durch die 3 Tests abgedeckt.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274320" y="3703320"/>
            <a:ext cx="4114800" cy="6400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9" name="Text 67"/>
          <p:cNvSpPr/>
          <p:nvPr/>
        </p:nvSpPr>
        <p:spPr>
          <a:xfrm>
            <a:off x="347472" y="3730752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 von C0: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Else-Zweig wird nicht geprüft (wenn Bedingung immer wahr ist)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C1 (Zweigüberdeckung) schließt diese Lücke!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 (C1)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11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Jeder Zweig (wahr/falsch) jeder Entscheidung wird mindestens einmal durchlaufen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1148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050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C#-Beispiel: IstRabattGueltig(int alter, bool mitglied)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74320" y="1426464"/>
            <a:ext cx="4114800" cy="14813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47472" y="14813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bool IstRabattGueltig(int alter, bool mitglied) {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47472" y="17099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(alter &lt; 18 || mitglied) {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7472" y="19385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true;  // Rabatt gewährt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47472" y="21671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347472" y="23957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false;  // Kein Rabatt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47472" y="2624328"/>
            <a:ext cx="39684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74320" y="2971800"/>
            <a:ext cx="411480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347472" y="2971800"/>
            <a:ext cx="40050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Zweige der Entscheidung 'alter &lt; 18 || mitglied':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74320" y="3337560"/>
            <a:ext cx="41148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" y="3337560"/>
            <a:ext cx="40050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 WAHR → return true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74320" y="3721608"/>
            <a:ext cx="411480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5" name="Text 23"/>
          <p:cNvSpPr/>
          <p:nvPr/>
        </p:nvSpPr>
        <p:spPr>
          <a:xfrm>
            <a:off x="347472" y="3721608"/>
            <a:ext cx="40050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 FALSCH → return false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0" y="1078992"/>
            <a:ext cx="42976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4645152" y="1078992"/>
            <a:ext cx="4187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für 100% C1-Überdeckung: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1426464"/>
            <a:ext cx="896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4617720" y="1426464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0" y="1426464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5532120" y="142646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09360" y="1426464"/>
            <a:ext cx="987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6355080" y="142646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mitglied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315200" y="1426464"/>
            <a:ext cx="896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7360920" y="1426464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229600" y="1426464"/>
            <a:ext cx="15361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7" name="Text 35"/>
          <p:cNvSpPr/>
          <p:nvPr/>
        </p:nvSpPr>
        <p:spPr>
          <a:xfrm>
            <a:off x="8275320" y="142646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572000" y="1810512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4617720" y="18105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TC-1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486400" y="1810512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5532120" y="181051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309360" y="1810512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6355080" y="1810512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315200" y="1810512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7360920" y="18105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8229600" y="1810512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8275320" y="181051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WAHR (alter&lt;18)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572000" y="2194560"/>
            <a:ext cx="896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617720" y="219456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TC-2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486400" y="2194560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5532120" y="219456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309360" y="2194560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6355080" y="219456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7315200" y="2194560"/>
            <a:ext cx="896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5" name="Text 53"/>
          <p:cNvSpPr/>
          <p:nvPr/>
        </p:nvSpPr>
        <p:spPr>
          <a:xfrm>
            <a:off x="7360920" y="219456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8229600" y="2194560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8275320" y="21945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WAHR (mitglied)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4572000" y="2578608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4617720" y="257860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TC-3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5486400" y="257860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5532120" y="257860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6309360" y="2578608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3" name="Text 61"/>
          <p:cNvSpPr/>
          <p:nvPr/>
        </p:nvSpPr>
        <p:spPr>
          <a:xfrm>
            <a:off x="6355080" y="257860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7315200" y="2578608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5" name="Text 63"/>
          <p:cNvSpPr/>
          <p:nvPr/>
        </p:nvSpPr>
        <p:spPr>
          <a:xfrm>
            <a:off x="7360920" y="257860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8229600" y="2578608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7" name="Text 65"/>
          <p:cNvSpPr/>
          <p:nvPr/>
        </p:nvSpPr>
        <p:spPr>
          <a:xfrm>
            <a:off x="8275320" y="257860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 (beide)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4572000" y="3310128"/>
            <a:ext cx="429768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9" name="Text 67"/>
          <p:cNvSpPr/>
          <p:nvPr/>
        </p:nvSpPr>
        <p:spPr>
          <a:xfrm>
            <a:off x="4645152" y="3310128"/>
            <a:ext cx="4187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= 2 von 2 Zweigen = 100%</a:t>
            </a:r>
            <a:endParaRPr lang="en-US" sz="1300" dirty="0"/>
          </a:p>
        </p:txBody>
      </p:sp>
      <p:sp>
        <p:nvSpPr>
          <p:cNvPr id="70" name="Shape 68"/>
          <p:cNvSpPr/>
          <p:nvPr/>
        </p:nvSpPr>
        <p:spPr>
          <a:xfrm>
            <a:off x="4572000" y="3694176"/>
            <a:ext cx="4297680" cy="65836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1" name="Text 69"/>
          <p:cNvSpPr/>
          <p:nvPr/>
        </p:nvSpPr>
        <p:spPr>
          <a:xfrm>
            <a:off x="4645152" y="3730752"/>
            <a:ext cx="41879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deckt C0 immer ab: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alle Zweige durchlaufen werden, werden automatisch auch alle Anweisungen ausgeführt.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⊇ C0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Testdokumentation – Testfallvorlage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12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Testfall muss vollständig und reproduzierbar dokumentiert sein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Testfallvorlage – Beispiel: Altersvalidierung (Äquivalenzklassen)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987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Testfall-ID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280160" y="1463040"/>
            <a:ext cx="15361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1325880" y="146304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834640" y="1463040"/>
            <a:ext cx="1216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2880360" y="146304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Vorbedingung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069080" y="1463040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146304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Eingabe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892040" y="1463040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14630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720840" y="1463040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14630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Tatsächliches Ergebnis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549640" y="1463040"/>
            <a:ext cx="7589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0" y="1463040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74320" y="1847088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20040" y="184708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TC-001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280160" y="1847088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325880" y="184708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Gültiges Alter (ÄK2)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834640" y="1847088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880360" y="184708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069080" y="184708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114800" y="184708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30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892040" y="1847088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937760" y="184708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720840" y="1847088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6766560" y="184708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8549640" y="1847088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8595360" y="1847088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231136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2311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TC-002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280160" y="2231136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1325880" y="2231136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jung (ÄK1)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834640" y="2231136"/>
            <a:ext cx="12161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2880360" y="223113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069080" y="2231136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4114800" y="223113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15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4892040" y="2231136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4937760" y="223113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720840" y="2231136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766560" y="223113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8549640" y="2231136"/>
            <a:ext cx="7589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8595360" y="2231136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274320" y="2615184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20040" y="261518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TC-003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1280160" y="2615184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1325880" y="26151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alt (ÄK3)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2834640" y="2615184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2880360" y="261518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4069080" y="2615184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4114800" y="261518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70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892040" y="2615184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4937760" y="261518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alt'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6720840" y="2615184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6" name="Text 64"/>
          <p:cNvSpPr/>
          <p:nvPr/>
        </p:nvSpPr>
        <p:spPr>
          <a:xfrm>
            <a:off x="6766560" y="261518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Fehler – Zugang!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8549640" y="2615184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8595360" y="2615184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Fehler!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274320" y="2999232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320040" y="2999232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TC-004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1280160" y="2999232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2" name="Text 70"/>
          <p:cNvSpPr/>
          <p:nvPr/>
        </p:nvSpPr>
        <p:spPr>
          <a:xfrm>
            <a:off x="1325880" y="299923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Untergrenze (GWA)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2834640" y="2999232"/>
            <a:ext cx="12161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4" name="Text 72"/>
          <p:cNvSpPr/>
          <p:nvPr/>
        </p:nvSpPr>
        <p:spPr>
          <a:xfrm>
            <a:off x="2880360" y="299923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4069080" y="2999232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6" name="Text 74"/>
          <p:cNvSpPr/>
          <p:nvPr/>
        </p:nvSpPr>
        <p:spPr>
          <a:xfrm>
            <a:off x="4114800" y="299923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18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4892040" y="2999232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8" name="Text 76"/>
          <p:cNvSpPr/>
          <p:nvPr/>
        </p:nvSpPr>
        <p:spPr>
          <a:xfrm>
            <a:off x="4937760" y="2999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720840" y="2999232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0" name="Text 78"/>
          <p:cNvSpPr/>
          <p:nvPr/>
        </p:nvSpPr>
        <p:spPr>
          <a:xfrm>
            <a:off x="6766560" y="2999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8549640" y="2999232"/>
            <a:ext cx="7589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2" name="Text 80"/>
          <p:cNvSpPr/>
          <p:nvPr/>
        </p:nvSpPr>
        <p:spPr>
          <a:xfrm>
            <a:off x="8595360" y="2999232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274320" y="3383280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4" name="Text 82"/>
          <p:cNvSpPr/>
          <p:nvPr/>
        </p:nvSpPr>
        <p:spPr>
          <a:xfrm>
            <a:off x="320040" y="33832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TC-005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1280160" y="3383280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6" name="Text 84"/>
          <p:cNvSpPr/>
          <p:nvPr/>
        </p:nvSpPr>
        <p:spPr>
          <a:xfrm>
            <a:off x="1325880" y="338328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Untergrenze-1 (GWA)</a:t>
            </a:r>
            <a:endParaRPr lang="en-US" sz="1050" dirty="0"/>
          </a:p>
        </p:txBody>
      </p:sp>
      <p:sp>
        <p:nvSpPr>
          <p:cNvPr id="87" name="Shape 85"/>
          <p:cNvSpPr/>
          <p:nvPr/>
        </p:nvSpPr>
        <p:spPr>
          <a:xfrm>
            <a:off x="2834640" y="3383280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8" name="Text 86"/>
          <p:cNvSpPr/>
          <p:nvPr/>
        </p:nvSpPr>
        <p:spPr>
          <a:xfrm>
            <a:off x="2880360" y="33832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89" name="Shape 87"/>
          <p:cNvSpPr/>
          <p:nvPr/>
        </p:nvSpPr>
        <p:spPr>
          <a:xfrm>
            <a:off x="4069080" y="3383280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0" name="Text 88"/>
          <p:cNvSpPr/>
          <p:nvPr/>
        </p:nvSpPr>
        <p:spPr>
          <a:xfrm>
            <a:off x="4114800" y="338328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17</a:t>
            </a:r>
            <a:endParaRPr lang="en-US" sz="1050" dirty="0"/>
          </a:p>
        </p:txBody>
      </p:sp>
      <p:sp>
        <p:nvSpPr>
          <p:cNvPr id="91" name="Shape 89"/>
          <p:cNvSpPr/>
          <p:nvPr/>
        </p:nvSpPr>
        <p:spPr>
          <a:xfrm>
            <a:off x="4892040" y="338328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2" name="Text 90"/>
          <p:cNvSpPr/>
          <p:nvPr/>
        </p:nvSpPr>
        <p:spPr>
          <a:xfrm>
            <a:off x="4937760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93" name="Shape 91"/>
          <p:cNvSpPr/>
          <p:nvPr/>
        </p:nvSpPr>
        <p:spPr>
          <a:xfrm>
            <a:off x="6720840" y="338328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4" name="Text 92"/>
          <p:cNvSpPr/>
          <p:nvPr/>
        </p:nvSpPr>
        <p:spPr>
          <a:xfrm>
            <a:off x="6766560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95" name="Shape 93"/>
          <p:cNvSpPr/>
          <p:nvPr/>
        </p:nvSpPr>
        <p:spPr>
          <a:xfrm>
            <a:off x="8549640" y="3383280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6" name="Text 94"/>
          <p:cNvSpPr/>
          <p:nvPr/>
        </p:nvSpPr>
        <p:spPr>
          <a:xfrm>
            <a:off x="8595360" y="3383280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97" name="Shape 95"/>
          <p:cNvSpPr/>
          <p:nvPr/>
        </p:nvSpPr>
        <p:spPr>
          <a:xfrm>
            <a:off x="274320" y="4407408"/>
            <a:ext cx="8503920" cy="36576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98" name="Text 96"/>
          <p:cNvSpPr/>
          <p:nvPr/>
        </p:nvSpPr>
        <p:spPr>
          <a:xfrm>
            <a:off x="365760" y="440740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TC-003 zeigt einen echten Fehler! 'Alter = 70' wird akzeptiert, obwohl es abgelehnt werden sollte → Bug-Report!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Testarten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13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wird auf verschiedenen Ebenen getestet – jede Ebene hat andere Ziele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41148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Unit-Test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(Modultest)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904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Methoden oder Klassen isoliert testen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automatisierbar, frühe Fehlererkennung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865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347472" y="24140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[Test] BerechnePreis_Menge50_KeineRabatt()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456432" y="2386584"/>
            <a:ext cx="1024128" cy="4114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0" y="24140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663440" y="1078992"/>
            <a:ext cx="4206240" cy="41148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54880" y="10789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Integrationstest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14904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754880" y="15361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mehrerer Module testen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 und Datenfluss prüfen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63440" y="23865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4736592" y="24140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Datenbankzugriff + Business-Logik zusammen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845552" y="2386584"/>
            <a:ext cx="1024128" cy="4114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7863840" y="24140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 / Tester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74320" y="2907792"/>
            <a:ext cx="4206240" cy="41148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65760" y="29077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Systemtest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33192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33649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gesamte System gegen die Anforderungen testen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Funktionale und nicht-funktionale Anforderungen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42153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47472" y="42428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Vollständige User-Stories durchspielen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3456432" y="4215384"/>
            <a:ext cx="1024128" cy="41148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4" name="Text 32"/>
          <p:cNvSpPr/>
          <p:nvPr/>
        </p:nvSpPr>
        <p:spPr>
          <a:xfrm>
            <a:off x="3474720" y="42428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QA-Team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663440" y="2907792"/>
            <a:ext cx="4206240" cy="411480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754880" y="29077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Abnahmetest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(UAT)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663440" y="33192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33649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Kunden/Auftraggeber testet das System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nach Lastenheft / Pflichtenheft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663440" y="42153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736592" y="42428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Kunden führt vorher definierte Szenarien durch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845552" y="4215384"/>
            <a:ext cx="1024128" cy="41148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2" name="Text 40"/>
          <p:cNvSpPr/>
          <p:nvPr/>
        </p:nvSpPr>
        <p:spPr>
          <a:xfrm>
            <a:off x="7863840" y="42428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Auftraggeber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14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⬛  Blackbox-Test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Code-Einblick · basiert auf Spezifikation · ÄKs, GWA, Entscheidungstabellen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6460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⬜  Whitebox-Test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6460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Code-Einblick · C0/C1/C2 · Kontrollflussgraph · zyklomatische Komplexität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Äquivalenzklassen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Gültige + ungültige Klassen · 1 Repräsentant pro Klasse · ungültig einzeln testen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6460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📏  Grenzwertanalyse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6460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 ±1 · Off-by-One-Fehler finden · kombinierbar mit ÄKs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7548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Testdokumentation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· Beschreibung · Vorbedingung · Eingabe · Erwartet · Tatsächlich · Status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6460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 Testarten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6460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→ Integration → System → Abnahme (UAT) – von innen nach außen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Strukturiertes Testen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1284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SQL – Datenbankabfragen und Datenmanipulation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Erstellt Testfälle (ÄK + GWA) für eine Methode, die Rabatt berechnet: 0–10 Artikel kein Rabatt, 11–50 Artikel 5%, ab 51 Artikel 10%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2026-04-21T05:44:16Z</dcterms:created>
  <dcterms:modified xsi:type="dcterms:W3CDTF">2026-04-21T05:44:16Z</dcterms:modified>
</cp:coreProperties>
</file>