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161" d="100"/>
          <a:sy n="161" d="100"/>
        </p:scale>
        <p:origin x="174" y="-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97644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0"/>
            <a:ext cx="2286000" cy="514350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3" name="Shape 1"/>
          <p:cNvSpPr/>
          <p:nvPr/>
        </p:nvSpPr>
        <p:spPr>
          <a:xfrm>
            <a:off x="6858000" y="0"/>
            <a:ext cx="54864" cy="514350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4" name="Shape 2"/>
          <p:cNvSpPr/>
          <p:nvPr/>
        </p:nvSpPr>
        <p:spPr>
          <a:xfrm>
            <a:off x="7086600" y="36576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7589520" y="36576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8092440" y="36576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7086600" y="86868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7589520" y="86868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8092440" y="86868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7086600" y="137160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7589520" y="137160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8092440" y="137160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7086600" y="187452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7589520" y="187452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8092440" y="187452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7086600" y="237744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7589520" y="237744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8092440" y="237744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9" name="Text 17"/>
          <p:cNvSpPr/>
          <p:nvPr/>
        </p:nvSpPr>
        <p:spPr>
          <a:xfrm>
            <a:off x="365760" y="914400"/>
            <a:ext cx="62179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Normalisierung</a:t>
            </a:r>
            <a:endParaRPr lang="en-US" sz="4200" dirty="0"/>
          </a:p>
        </p:txBody>
      </p:sp>
      <p:sp>
        <p:nvSpPr>
          <p:cNvPr id="20" name="Text 18"/>
          <p:cNvSpPr/>
          <p:nvPr/>
        </p:nvSpPr>
        <p:spPr>
          <a:xfrm>
            <a:off x="365760" y="2057400"/>
            <a:ext cx="6217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i="1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1NF · 2NF · 3NF – Redundanzfreie Datenbankstruktur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365760" y="2788920"/>
            <a:ext cx="3474720" cy="36576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22" name="Text 20"/>
          <p:cNvSpPr/>
          <p:nvPr/>
        </p:nvSpPr>
        <p:spPr>
          <a:xfrm>
            <a:off x="365760" y="2788920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F  |  Lernfeld 5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365760" y="4754880"/>
            <a:ext cx="84124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7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Vor- / Nachname  |  16.4.2026</a:t>
            </a:r>
            <a:endParaRPr lang="en-US" sz="900" dirty="0"/>
          </a:p>
        </p:txBody>
      </p:sp>
      <p:sp>
        <p:nvSpPr>
          <p:cNvPr id="24" name="Shape 22"/>
          <p:cNvSpPr/>
          <p:nvPr/>
        </p:nvSpPr>
        <p:spPr>
          <a:xfrm>
            <a:off x="6995160" y="1005840"/>
            <a:ext cx="1874520" cy="914400"/>
          </a:xfrm>
          <a:prstGeom prst="rect">
            <a:avLst/>
          </a:prstGeom>
          <a:solidFill>
            <a:srgbClr val="003366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5" name="Text 23"/>
          <p:cNvSpPr/>
          <p:nvPr/>
        </p:nvSpPr>
        <p:spPr>
          <a:xfrm>
            <a:off x="6995160" y="1005840"/>
            <a:ext cx="1874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1NF</a:t>
            </a:r>
            <a:endParaRPr lang="en-US" sz="2400" dirty="0"/>
          </a:p>
        </p:txBody>
      </p:sp>
      <p:sp>
        <p:nvSpPr>
          <p:cNvPr id="26" name="Text 24"/>
          <p:cNvSpPr/>
          <p:nvPr/>
        </p:nvSpPr>
        <p:spPr>
          <a:xfrm>
            <a:off x="7680960" y="1947672"/>
            <a:ext cx="274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D6E4F0"/>
                </a:solidFill>
              </a:rPr>
              <a:t>↓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6995160" y="2267712"/>
            <a:ext cx="1874520" cy="914400"/>
          </a:xfrm>
          <a:prstGeom prst="rect">
            <a:avLst/>
          </a:prstGeom>
          <a:solidFill>
            <a:srgbClr val="0066AA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8" name="Text 26"/>
          <p:cNvSpPr/>
          <p:nvPr/>
        </p:nvSpPr>
        <p:spPr>
          <a:xfrm>
            <a:off x="6995160" y="2267712"/>
            <a:ext cx="1874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2NF</a:t>
            </a:r>
            <a:endParaRPr lang="en-US" sz="2400" dirty="0"/>
          </a:p>
        </p:txBody>
      </p:sp>
      <p:sp>
        <p:nvSpPr>
          <p:cNvPr id="29" name="Text 27"/>
          <p:cNvSpPr/>
          <p:nvPr/>
        </p:nvSpPr>
        <p:spPr>
          <a:xfrm>
            <a:off x="7680960" y="3209544"/>
            <a:ext cx="274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D6E4F0"/>
                </a:solidFill>
              </a:rPr>
              <a:t>↓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6995160" y="3529584"/>
            <a:ext cx="1874520" cy="914400"/>
          </a:xfrm>
          <a:prstGeom prst="rect">
            <a:avLst/>
          </a:prstGeom>
          <a:solidFill>
            <a:srgbClr val="006633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1" name="Text 29"/>
          <p:cNvSpPr/>
          <p:nvPr/>
        </p:nvSpPr>
        <p:spPr>
          <a:xfrm>
            <a:off x="6995160" y="3529584"/>
            <a:ext cx="1874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3NF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Inhaltsverzeichnis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CCDDE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Normalisierung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2 von 12</a:t>
            </a:r>
            <a:endParaRPr lang="en-US" sz="800" dirty="0"/>
          </a:p>
        </p:txBody>
      </p:sp>
      <p:sp>
        <p:nvSpPr>
          <p:cNvPr id="10" name="Shape 8"/>
          <p:cNvSpPr/>
          <p:nvPr/>
        </p:nvSpPr>
        <p:spPr>
          <a:xfrm>
            <a:off x="320040" y="896112"/>
            <a:ext cx="438912" cy="438912"/>
          </a:xfrm>
          <a:prstGeom prst="rect">
            <a:avLst/>
          </a:prstGeom>
          <a:solidFill>
            <a:srgbClr val="003366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320040" y="896112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850392" y="950976"/>
            <a:ext cx="39319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Warum Normalisierung?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320040" y="1645920"/>
            <a:ext cx="438912" cy="438912"/>
          </a:xfrm>
          <a:prstGeom prst="rect">
            <a:avLst/>
          </a:prstGeom>
          <a:solidFill>
            <a:srgbClr val="003366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320040" y="164592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850392" y="1700784"/>
            <a:ext cx="39319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Anomalien: Einfügen / Löschen / Ändern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320040" y="2395728"/>
            <a:ext cx="438912" cy="438912"/>
          </a:xfrm>
          <a:prstGeom prst="rect">
            <a:avLst/>
          </a:prstGeom>
          <a:solidFill>
            <a:srgbClr val="003366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320040" y="239572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850392" y="2450592"/>
            <a:ext cx="39319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Normalform (1NF)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320040" y="3145536"/>
            <a:ext cx="438912" cy="438912"/>
          </a:xfrm>
          <a:prstGeom prst="rect">
            <a:avLst/>
          </a:prstGeom>
          <a:solidFill>
            <a:srgbClr val="003366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320040" y="314553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850392" y="3200400"/>
            <a:ext cx="39319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Normalform (2NF)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320040" y="3895344"/>
            <a:ext cx="438912" cy="438912"/>
          </a:xfrm>
          <a:prstGeom prst="rect">
            <a:avLst/>
          </a:prstGeom>
          <a:solidFill>
            <a:srgbClr val="003366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320040" y="389534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850392" y="3950208"/>
            <a:ext cx="39319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Normalform (3NF)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4754880" y="896112"/>
            <a:ext cx="438912" cy="438912"/>
          </a:xfrm>
          <a:prstGeom prst="rect">
            <a:avLst/>
          </a:prstGeom>
          <a:solidFill>
            <a:srgbClr val="003366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6" name="Text 24"/>
          <p:cNvSpPr/>
          <p:nvPr/>
        </p:nvSpPr>
        <p:spPr>
          <a:xfrm>
            <a:off x="4754880" y="896112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5285232" y="950976"/>
            <a:ext cx="39319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Normalformen – Überblick &amp; Merksatz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4754880" y="1645920"/>
            <a:ext cx="438912" cy="438912"/>
          </a:xfrm>
          <a:prstGeom prst="rect">
            <a:avLst/>
          </a:prstGeom>
          <a:solidFill>
            <a:srgbClr val="003366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9" name="Text 27"/>
          <p:cNvSpPr/>
          <p:nvPr/>
        </p:nvSpPr>
        <p:spPr>
          <a:xfrm>
            <a:off x="4754880" y="164592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5285232" y="1700784"/>
            <a:ext cx="39319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Schritt-für-Schritt-Beispiel</a:t>
            </a:r>
            <a:endParaRPr lang="en-US" sz="1300" dirty="0"/>
          </a:p>
        </p:txBody>
      </p:sp>
      <p:sp>
        <p:nvSpPr>
          <p:cNvPr id="31" name="Shape 29"/>
          <p:cNvSpPr/>
          <p:nvPr/>
        </p:nvSpPr>
        <p:spPr>
          <a:xfrm>
            <a:off x="4754880" y="2395728"/>
            <a:ext cx="438912" cy="438912"/>
          </a:xfrm>
          <a:prstGeom prst="rect">
            <a:avLst/>
          </a:prstGeom>
          <a:solidFill>
            <a:srgbClr val="003366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2" name="Text 30"/>
          <p:cNvSpPr/>
          <p:nvPr/>
        </p:nvSpPr>
        <p:spPr>
          <a:xfrm>
            <a:off x="4754880" y="239572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5285232" y="2450592"/>
            <a:ext cx="39319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Grenzen der Normalisierung</a:t>
            </a:r>
            <a:endParaRPr lang="en-US" sz="1300" dirty="0"/>
          </a:p>
        </p:txBody>
      </p:sp>
      <p:sp>
        <p:nvSpPr>
          <p:cNvPr id="34" name="Shape 32"/>
          <p:cNvSpPr/>
          <p:nvPr/>
        </p:nvSpPr>
        <p:spPr>
          <a:xfrm>
            <a:off x="4754880" y="3145536"/>
            <a:ext cx="438912" cy="438912"/>
          </a:xfrm>
          <a:prstGeom prst="rect">
            <a:avLst/>
          </a:prstGeom>
          <a:solidFill>
            <a:srgbClr val="003366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5" name="Text 33"/>
          <p:cNvSpPr/>
          <p:nvPr/>
        </p:nvSpPr>
        <p:spPr>
          <a:xfrm>
            <a:off x="4754880" y="314553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1100" dirty="0"/>
          </a:p>
        </p:txBody>
      </p:sp>
      <p:sp>
        <p:nvSpPr>
          <p:cNvPr id="36" name="Text 34"/>
          <p:cNvSpPr/>
          <p:nvPr/>
        </p:nvSpPr>
        <p:spPr>
          <a:xfrm>
            <a:off x="5285232" y="3200400"/>
            <a:ext cx="39319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Zusammenfassung &amp; Prüfungstipps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Warum Normalisierung?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CCDDE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Normalisierung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3 von 12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Unnormalisierte Datenbanken erzeugen Anomalien – die Normalisierung beseitigt sie systematisch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097280"/>
            <a:ext cx="8503920" cy="347472"/>
          </a:xfrm>
          <a:prstGeom prst="rect">
            <a:avLst/>
          </a:prstGeom>
          <a:solidFill>
            <a:srgbClr val="AA2200"/>
          </a:solidFill>
          <a:ln/>
        </p:spPr>
      </p:sp>
      <p:sp>
        <p:nvSpPr>
          <p:cNvPr id="12" name="Text 10"/>
          <p:cNvSpPr/>
          <p:nvPr/>
        </p:nvSpPr>
        <p:spPr>
          <a:xfrm>
            <a:off x="365760" y="1097280"/>
            <a:ext cx="83210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Problemtabelle BESTELLUNG (unnormalisiert):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274320" y="1481328"/>
            <a:ext cx="850392" cy="347472"/>
          </a:xfrm>
          <a:prstGeom prst="rect">
            <a:avLst/>
          </a:prstGeom>
          <a:solidFill>
            <a:srgbClr val="595959"/>
          </a:solidFill>
          <a:ln/>
        </p:spPr>
      </p:sp>
      <p:sp>
        <p:nvSpPr>
          <p:cNvPr id="14" name="Text 12"/>
          <p:cNvSpPr/>
          <p:nvPr/>
        </p:nvSpPr>
        <p:spPr>
          <a:xfrm>
            <a:off x="310896" y="1481328"/>
            <a:ext cx="7955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BestellID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1143000" y="1481328"/>
            <a:ext cx="713232" cy="347472"/>
          </a:xfrm>
          <a:prstGeom prst="rect">
            <a:avLst/>
          </a:prstGeom>
          <a:solidFill>
            <a:srgbClr val="595959"/>
          </a:solidFill>
          <a:ln/>
        </p:spPr>
      </p:sp>
      <p:sp>
        <p:nvSpPr>
          <p:cNvPr id="16" name="Text 14"/>
          <p:cNvSpPr/>
          <p:nvPr/>
        </p:nvSpPr>
        <p:spPr>
          <a:xfrm>
            <a:off x="1179576" y="1481328"/>
            <a:ext cx="65836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KundeNr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1874520" y="1481328"/>
            <a:ext cx="1216152" cy="347472"/>
          </a:xfrm>
          <a:prstGeom prst="rect">
            <a:avLst/>
          </a:prstGeom>
          <a:solidFill>
            <a:srgbClr val="595959"/>
          </a:solidFill>
          <a:ln/>
        </p:spPr>
      </p:sp>
      <p:sp>
        <p:nvSpPr>
          <p:cNvPr id="18" name="Text 16"/>
          <p:cNvSpPr/>
          <p:nvPr/>
        </p:nvSpPr>
        <p:spPr>
          <a:xfrm>
            <a:off x="1911096" y="1481328"/>
            <a:ext cx="116128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KundeName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3108960" y="1481328"/>
            <a:ext cx="1536192" cy="347472"/>
          </a:xfrm>
          <a:prstGeom prst="rect">
            <a:avLst/>
          </a:prstGeom>
          <a:solidFill>
            <a:srgbClr val="595959"/>
          </a:solidFill>
          <a:ln/>
        </p:spPr>
      </p:sp>
      <p:sp>
        <p:nvSpPr>
          <p:cNvPr id="20" name="Text 18"/>
          <p:cNvSpPr/>
          <p:nvPr/>
        </p:nvSpPr>
        <p:spPr>
          <a:xfrm>
            <a:off x="3145536" y="1481328"/>
            <a:ext cx="14813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KundeEmail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4663440" y="1481328"/>
            <a:ext cx="758952" cy="347472"/>
          </a:xfrm>
          <a:prstGeom prst="rect">
            <a:avLst/>
          </a:prstGeom>
          <a:solidFill>
            <a:srgbClr val="595959"/>
          </a:solidFill>
          <a:ln/>
        </p:spPr>
      </p:sp>
      <p:sp>
        <p:nvSpPr>
          <p:cNvPr id="22" name="Text 20"/>
          <p:cNvSpPr/>
          <p:nvPr/>
        </p:nvSpPr>
        <p:spPr>
          <a:xfrm>
            <a:off x="4700016" y="1481328"/>
            <a:ext cx="70408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PLZ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5440680" y="1481328"/>
            <a:ext cx="1536192" cy="347472"/>
          </a:xfrm>
          <a:prstGeom prst="rect">
            <a:avLst/>
          </a:prstGeom>
          <a:solidFill>
            <a:srgbClr val="595959"/>
          </a:solidFill>
          <a:ln/>
        </p:spPr>
      </p:sp>
      <p:sp>
        <p:nvSpPr>
          <p:cNvPr id="24" name="Text 22"/>
          <p:cNvSpPr/>
          <p:nvPr/>
        </p:nvSpPr>
        <p:spPr>
          <a:xfrm>
            <a:off x="5477256" y="1481328"/>
            <a:ext cx="14813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Produkte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6995160" y="1481328"/>
            <a:ext cx="987552" cy="347472"/>
          </a:xfrm>
          <a:prstGeom prst="rect">
            <a:avLst/>
          </a:prstGeom>
          <a:solidFill>
            <a:srgbClr val="595959"/>
          </a:solidFill>
          <a:ln/>
        </p:spPr>
      </p:sp>
      <p:sp>
        <p:nvSpPr>
          <p:cNvPr id="26" name="Text 24"/>
          <p:cNvSpPr/>
          <p:nvPr/>
        </p:nvSpPr>
        <p:spPr>
          <a:xfrm>
            <a:off x="7031736" y="1481328"/>
            <a:ext cx="93268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Preis</a:t>
            </a:r>
            <a:endParaRPr lang="en-US" sz="900" dirty="0"/>
          </a:p>
        </p:txBody>
      </p:sp>
      <p:sp>
        <p:nvSpPr>
          <p:cNvPr id="27" name="Shape 25"/>
          <p:cNvSpPr/>
          <p:nvPr/>
        </p:nvSpPr>
        <p:spPr>
          <a:xfrm>
            <a:off x="274320" y="1865376"/>
            <a:ext cx="850392" cy="30175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8" name="Text 26"/>
          <p:cNvSpPr/>
          <p:nvPr/>
        </p:nvSpPr>
        <p:spPr>
          <a:xfrm>
            <a:off x="310896" y="1865376"/>
            <a:ext cx="79552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1143000" y="1865376"/>
            <a:ext cx="713232" cy="30175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0" name="Text 28"/>
          <p:cNvSpPr/>
          <p:nvPr/>
        </p:nvSpPr>
        <p:spPr>
          <a:xfrm>
            <a:off x="1179576" y="1865376"/>
            <a:ext cx="65836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K01</a:t>
            </a:r>
            <a:endParaRPr lang="en-US" sz="900" dirty="0"/>
          </a:p>
        </p:txBody>
      </p:sp>
      <p:sp>
        <p:nvSpPr>
          <p:cNvPr id="31" name="Shape 29"/>
          <p:cNvSpPr/>
          <p:nvPr/>
        </p:nvSpPr>
        <p:spPr>
          <a:xfrm>
            <a:off x="1874520" y="1865376"/>
            <a:ext cx="1216152" cy="30175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2" name="Text 30"/>
          <p:cNvSpPr/>
          <p:nvPr/>
        </p:nvSpPr>
        <p:spPr>
          <a:xfrm>
            <a:off x="1911096" y="1865376"/>
            <a:ext cx="116128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Max Müller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3108960" y="1865376"/>
            <a:ext cx="1536192" cy="30175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4" name="Text 32"/>
          <p:cNvSpPr/>
          <p:nvPr/>
        </p:nvSpPr>
        <p:spPr>
          <a:xfrm>
            <a:off x="3145536" y="1865376"/>
            <a:ext cx="148132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max@m.de</a:t>
            </a:r>
            <a:endParaRPr lang="en-US" sz="900" dirty="0"/>
          </a:p>
        </p:txBody>
      </p:sp>
      <p:sp>
        <p:nvSpPr>
          <p:cNvPr id="35" name="Shape 33"/>
          <p:cNvSpPr/>
          <p:nvPr/>
        </p:nvSpPr>
        <p:spPr>
          <a:xfrm>
            <a:off x="4663440" y="1865376"/>
            <a:ext cx="758952" cy="30175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6" name="Text 34"/>
          <p:cNvSpPr/>
          <p:nvPr/>
        </p:nvSpPr>
        <p:spPr>
          <a:xfrm>
            <a:off x="4700016" y="1865376"/>
            <a:ext cx="70408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23560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0680" y="1865376"/>
            <a:ext cx="1536192" cy="301752"/>
          </a:xfrm>
          <a:prstGeom prst="rect">
            <a:avLst/>
          </a:prstGeom>
          <a:solidFill>
            <a:srgbClr val="FFE8E8"/>
          </a:solidFill>
          <a:ln/>
        </p:spPr>
      </p:sp>
      <p:sp>
        <p:nvSpPr>
          <p:cNvPr id="38" name="Text 36"/>
          <p:cNvSpPr/>
          <p:nvPr/>
        </p:nvSpPr>
        <p:spPr>
          <a:xfrm>
            <a:off x="5477256" y="1865376"/>
            <a:ext cx="148132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AA22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Tastatur, Maus</a:t>
            </a:r>
            <a:endParaRPr lang="en-US" sz="900" dirty="0"/>
          </a:p>
        </p:txBody>
      </p:sp>
      <p:sp>
        <p:nvSpPr>
          <p:cNvPr id="39" name="Shape 37"/>
          <p:cNvSpPr/>
          <p:nvPr/>
        </p:nvSpPr>
        <p:spPr>
          <a:xfrm>
            <a:off x="6995160" y="1865376"/>
            <a:ext cx="987552" cy="30175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0" name="Text 38"/>
          <p:cNvSpPr/>
          <p:nvPr/>
        </p:nvSpPr>
        <p:spPr>
          <a:xfrm>
            <a:off x="7031736" y="1865376"/>
            <a:ext cx="93268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29,99; 14,99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274320" y="2194560"/>
            <a:ext cx="850392" cy="30175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2" name="Text 40"/>
          <p:cNvSpPr/>
          <p:nvPr/>
        </p:nvSpPr>
        <p:spPr>
          <a:xfrm>
            <a:off x="310896" y="2194560"/>
            <a:ext cx="79552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900" dirty="0"/>
          </a:p>
        </p:txBody>
      </p:sp>
      <p:sp>
        <p:nvSpPr>
          <p:cNvPr id="43" name="Shape 41"/>
          <p:cNvSpPr/>
          <p:nvPr/>
        </p:nvSpPr>
        <p:spPr>
          <a:xfrm>
            <a:off x="1143000" y="2194560"/>
            <a:ext cx="713232" cy="30175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4" name="Text 42"/>
          <p:cNvSpPr/>
          <p:nvPr/>
        </p:nvSpPr>
        <p:spPr>
          <a:xfrm>
            <a:off x="1179576" y="2194560"/>
            <a:ext cx="65836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K01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1874520" y="2194560"/>
            <a:ext cx="1216152" cy="30175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6" name="Text 44"/>
          <p:cNvSpPr/>
          <p:nvPr/>
        </p:nvSpPr>
        <p:spPr>
          <a:xfrm>
            <a:off x="1911096" y="2194560"/>
            <a:ext cx="116128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Max Müller</a:t>
            </a:r>
            <a:endParaRPr lang="en-US" sz="900" dirty="0"/>
          </a:p>
        </p:txBody>
      </p:sp>
      <p:sp>
        <p:nvSpPr>
          <p:cNvPr id="47" name="Shape 45"/>
          <p:cNvSpPr/>
          <p:nvPr/>
        </p:nvSpPr>
        <p:spPr>
          <a:xfrm>
            <a:off x="3108960" y="2194560"/>
            <a:ext cx="1536192" cy="30175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8" name="Text 46"/>
          <p:cNvSpPr/>
          <p:nvPr/>
        </p:nvSpPr>
        <p:spPr>
          <a:xfrm>
            <a:off x="3145536" y="2194560"/>
            <a:ext cx="148132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max@m.de</a:t>
            </a:r>
            <a:endParaRPr lang="en-US" sz="900" dirty="0"/>
          </a:p>
        </p:txBody>
      </p:sp>
      <p:sp>
        <p:nvSpPr>
          <p:cNvPr id="49" name="Shape 47"/>
          <p:cNvSpPr/>
          <p:nvPr/>
        </p:nvSpPr>
        <p:spPr>
          <a:xfrm>
            <a:off x="4663440" y="2194560"/>
            <a:ext cx="758952" cy="30175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0" name="Text 48"/>
          <p:cNvSpPr/>
          <p:nvPr/>
        </p:nvSpPr>
        <p:spPr>
          <a:xfrm>
            <a:off x="4700016" y="2194560"/>
            <a:ext cx="70408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23560</a:t>
            </a:r>
            <a:endParaRPr lang="en-US" sz="900" dirty="0"/>
          </a:p>
        </p:txBody>
      </p:sp>
      <p:sp>
        <p:nvSpPr>
          <p:cNvPr id="51" name="Shape 49"/>
          <p:cNvSpPr/>
          <p:nvPr/>
        </p:nvSpPr>
        <p:spPr>
          <a:xfrm>
            <a:off x="5440680" y="2194560"/>
            <a:ext cx="1536192" cy="30175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2" name="Text 50"/>
          <p:cNvSpPr/>
          <p:nvPr/>
        </p:nvSpPr>
        <p:spPr>
          <a:xfrm>
            <a:off x="5477256" y="2194560"/>
            <a:ext cx="148132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Monitor</a:t>
            </a:r>
            <a:endParaRPr lang="en-US" sz="900" dirty="0"/>
          </a:p>
        </p:txBody>
      </p:sp>
      <p:sp>
        <p:nvSpPr>
          <p:cNvPr id="53" name="Shape 51"/>
          <p:cNvSpPr/>
          <p:nvPr/>
        </p:nvSpPr>
        <p:spPr>
          <a:xfrm>
            <a:off x="6995160" y="2194560"/>
            <a:ext cx="987552" cy="30175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4" name="Text 52"/>
          <p:cNvSpPr/>
          <p:nvPr/>
        </p:nvSpPr>
        <p:spPr>
          <a:xfrm>
            <a:off x="7031736" y="2194560"/>
            <a:ext cx="93268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199,99</a:t>
            </a:r>
            <a:endParaRPr lang="en-US" sz="900" dirty="0"/>
          </a:p>
        </p:txBody>
      </p:sp>
      <p:sp>
        <p:nvSpPr>
          <p:cNvPr id="55" name="Shape 53"/>
          <p:cNvSpPr/>
          <p:nvPr/>
        </p:nvSpPr>
        <p:spPr>
          <a:xfrm>
            <a:off x="274320" y="2523744"/>
            <a:ext cx="850392" cy="30175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6" name="Text 54"/>
          <p:cNvSpPr/>
          <p:nvPr/>
        </p:nvSpPr>
        <p:spPr>
          <a:xfrm>
            <a:off x="310896" y="2523744"/>
            <a:ext cx="79552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900" dirty="0"/>
          </a:p>
        </p:txBody>
      </p:sp>
      <p:sp>
        <p:nvSpPr>
          <p:cNvPr id="57" name="Shape 55"/>
          <p:cNvSpPr/>
          <p:nvPr/>
        </p:nvSpPr>
        <p:spPr>
          <a:xfrm>
            <a:off x="1143000" y="2523744"/>
            <a:ext cx="713232" cy="30175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8" name="Text 56"/>
          <p:cNvSpPr/>
          <p:nvPr/>
        </p:nvSpPr>
        <p:spPr>
          <a:xfrm>
            <a:off x="1179576" y="2523744"/>
            <a:ext cx="65836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K02</a:t>
            </a:r>
            <a:endParaRPr lang="en-US" sz="900" dirty="0"/>
          </a:p>
        </p:txBody>
      </p:sp>
      <p:sp>
        <p:nvSpPr>
          <p:cNvPr id="59" name="Shape 57"/>
          <p:cNvSpPr/>
          <p:nvPr/>
        </p:nvSpPr>
        <p:spPr>
          <a:xfrm>
            <a:off x="1874520" y="2523744"/>
            <a:ext cx="1216152" cy="30175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0" name="Text 58"/>
          <p:cNvSpPr/>
          <p:nvPr/>
        </p:nvSpPr>
        <p:spPr>
          <a:xfrm>
            <a:off x="1911096" y="2523744"/>
            <a:ext cx="116128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Anna S.</a:t>
            </a:r>
            <a:endParaRPr lang="en-US" sz="900" dirty="0"/>
          </a:p>
        </p:txBody>
      </p:sp>
      <p:sp>
        <p:nvSpPr>
          <p:cNvPr id="61" name="Shape 59"/>
          <p:cNvSpPr/>
          <p:nvPr/>
        </p:nvSpPr>
        <p:spPr>
          <a:xfrm>
            <a:off x="3108960" y="2523744"/>
            <a:ext cx="1536192" cy="30175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2" name="Text 60"/>
          <p:cNvSpPr/>
          <p:nvPr/>
        </p:nvSpPr>
        <p:spPr>
          <a:xfrm>
            <a:off x="3145536" y="2523744"/>
            <a:ext cx="148132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anna@s.de</a:t>
            </a:r>
            <a:endParaRPr lang="en-US" sz="900" dirty="0"/>
          </a:p>
        </p:txBody>
      </p:sp>
      <p:sp>
        <p:nvSpPr>
          <p:cNvPr id="63" name="Shape 61"/>
          <p:cNvSpPr/>
          <p:nvPr/>
        </p:nvSpPr>
        <p:spPr>
          <a:xfrm>
            <a:off x="4663440" y="2523744"/>
            <a:ext cx="758952" cy="30175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4" name="Text 62"/>
          <p:cNvSpPr/>
          <p:nvPr/>
        </p:nvSpPr>
        <p:spPr>
          <a:xfrm>
            <a:off x="4700016" y="2523744"/>
            <a:ext cx="70408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20095</a:t>
            </a:r>
            <a:endParaRPr lang="en-US" sz="900" dirty="0"/>
          </a:p>
        </p:txBody>
      </p:sp>
      <p:sp>
        <p:nvSpPr>
          <p:cNvPr id="65" name="Shape 63"/>
          <p:cNvSpPr/>
          <p:nvPr/>
        </p:nvSpPr>
        <p:spPr>
          <a:xfrm>
            <a:off x="5440680" y="2523744"/>
            <a:ext cx="1536192" cy="30175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6" name="Text 64"/>
          <p:cNvSpPr/>
          <p:nvPr/>
        </p:nvSpPr>
        <p:spPr>
          <a:xfrm>
            <a:off x="5477256" y="2523744"/>
            <a:ext cx="148132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Tastatur</a:t>
            </a:r>
            <a:endParaRPr lang="en-US" sz="900" dirty="0"/>
          </a:p>
        </p:txBody>
      </p:sp>
      <p:sp>
        <p:nvSpPr>
          <p:cNvPr id="67" name="Shape 65"/>
          <p:cNvSpPr/>
          <p:nvPr/>
        </p:nvSpPr>
        <p:spPr>
          <a:xfrm>
            <a:off x="6995160" y="2523744"/>
            <a:ext cx="987552" cy="30175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8" name="Text 66"/>
          <p:cNvSpPr/>
          <p:nvPr/>
        </p:nvSpPr>
        <p:spPr>
          <a:xfrm>
            <a:off x="7031736" y="2523744"/>
            <a:ext cx="93268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29,99</a:t>
            </a:r>
            <a:endParaRPr lang="en-US" sz="900" dirty="0"/>
          </a:p>
        </p:txBody>
      </p:sp>
      <p:sp>
        <p:nvSpPr>
          <p:cNvPr id="69" name="Text 67"/>
          <p:cNvSpPr/>
          <p:nvPr/>
        </p:nvSpPr>
        <p:spPr>
          <a:xfrm>
            <a:off x="274320" y="2871216"/>
            <a:ext cx="8503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AA2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 Rot: 'Produkte' enthält Liste (1NF-Verletzung)  |  'KundeName' steht 2× (Redundanz)</a:t>
            </a:r>
            <a:endParaRPr lang="en-US" sz="1050" dirty="0"/>
          </a:p>
        </p:txBody>
      </p:sp>
      <p:sp>
        <p:nvSpPr>
          <p:cNvPr id="70" name="Shape 68"/>
          <p:cNvSpPr/>
          <p:nvPr/>
        </p:nvSpPr>
        <p:spPr>
          <a:xfrm>
            <a:off x="274320" y="3246120"/>
            <a:ext cx="2011680" cy="411480"/>
          </a:xfrm>
          <a:prstGeom prst="rect">
            <a:avLst/>
          </a:prstGeom>
          <a:solidFill>
            <a:srgbClr val="003366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71" name="Text 69"/>
          <p:cNvSpPr/>
          <p:nvPr/>
        </p:nvSpPr>
        <p:spPr>
          <a:xfrm>
            <a:off x="347472" y="3246120"/>
            <a:ext cx="1920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Redundanzen</a:t>
            </a:r>
            <a:endParaRPr lang="en-US" sz="1100" dirty="0"/>
          </a:p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elimieren</a:t>
            </a:r>
            <a:endParaRPr lang="en-US" sz="1100" dirty="0"/>
          </a:p>
        </p:txBody>
      </p:sp>
      <p:sp>
        <p:nvSpPr>
          <p:cNvPr id="72" name="Shape 70"/>
          <p:cNvSpPr/>
          <p:nvPr/>
        </p:nvSpPr>
        <p:spPr>
          <a:xfrm>
            <a:off x="274320" y="3685032"/>
            <a:ext cx="2011680" cy="749808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73" name="Text 71"/>
          <p:cNvSpPr/>
          <p:nvPr/>
        </p:nvSpPr>
        <p:spPr>
          <a:xfrm>
            <a:off x="365760" y="3721608"/>
            <a:ext cx="187452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 Info nur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einmal speichern</a:t>
            </a:r>
            <a:endParaRPr lang="en-US" sz="1100" dirty="0"/>
          </a:p>
        </p:txBody>
      </p:sp>
      <p:sp>
        <p:nvSpPr>
          <p:cNvPr id="74" name="Shape 72"/>
          <p:cNvSpPr/>
          <p:nvPr/>
        </p:nvSpPr>
        <p:spPr>
          <a:xfrm>
            <a:off x="2450592" y="3246120"/>
            <a:ext cx="2011680" cy="411480"/>
          </a:xfrm>
          <a:prstGeom prst="rect">
            <a:avLst/>
          </a:prstGeom>
          <a:solidFill>
            <a:srgbClr val="0066AA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75" name="Text 73"/>
          <p:cNvSpPr/>
          <p:nvPr/>
        </p:nvSpPr>
        <p:spPr>
          <a:xfrm>
            <a:off x="2523744" y="3246120"/>
            <a:ext cx="1920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Anomalien</a:t>
            </a:r>
            <a:endParaRPr lang="en-US" sz="1100" dirty="0"/>
          </a:p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verhindern</a:t>
            </a:r>
            <a:endParaRPr lang="en-US" sz="1100" dirty="0"/>
          </a:p>
        </p:txBody>
      </p:sp>
      <p:sp>
        <p:nvSpPr>
          <p:cNvPr id="76" name="Shape 74"/>
          <p:cNvSpPr/>
          <p:nvPr/>
        </p:nvSpPr>
        <p:spPr>
          <a:xfrm>
            <a:off x="2450592" y="3685032"/>
            <a:ext cx="2011680" cy="749808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77" name="Text 75"/>
          <p:cNvSpPr/>
          <p:nvPr/>
        </p:nvSpPr>
        <p:spPr>
          <a:xfrm>
            <a:off x="2542032" y="3721608"/>
            <a:ext cx="187452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Einfügen, Löschen,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Ändern ohne Risiko</a:t>
            </a:r>
            <a:endParaRPr lang="en-US" sz="1100" dirty="0"/>
          </a:p>
        </p:txBody>
      </p:sp>
      <p:sp>
        <p:nvSpPr>
          <p:cNvPr id="78" name="Shape 76"/>
          <p:cNvSpPr/>
          <p:nvPr/>
        </p:nvSpPr>
        <p:spPr>
          <a:xfrm>
            <a:off x="4626864" y="3246120"/>
            <a:ext cx="2011680" cy="411480"/>
          </a:xfrm>
          <a:prstGeom prst="rect">
            <a:avLst/>
          </a:prstGeom>
          <a:solidFill>
            <a:srgbClr val="0088BB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79" name="Text 77"/>
          <p:cNvSpPr/>
          <p:nvPr/>
        </p:nvSpPr>
        <p:spPr>
          <a:xfrm>
            <a:off x="4700016" y="3246120"/>
            <a:ext cx="1920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Integrität</a:t>
            </a:r>
            <a:endParaRPr lang="en-US" sz="1100" dirty="0"/>
          </a:p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sichern</a:t>
            </a:r>
            <a:endParaRPr lang="en-US" sz="1100" dirty="0"/>
          </a:p>
        </p:txBody>
      </p:sp>
      <p:sp>
        <p:nvSpPr>
          <p:cNvPr id="80" name="Shape 78"/>
          <p:cNvSpPr/>
          <p:nvPr/>
        </p:nvSpPr>
        <p:spPr>
          <a:xfrm>
            <a:off x="4626864" y="3685032"/>
            <a:ext cx="2011680" cy="749808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81" name="Text 79"/>
          <p:cNvSpPr/>
          <p:nvPr/>
        </p:nvSpPr>
        <p:spPr>
          <a:xfrm>
            <a:off x="4718304" y="3721608"/>
            <a:ext cx="187452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 bleiben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konsistent</a:t>
            </a:r>
            <a:endParaRPr lang="en-US" sz="1100" dirty="0"/>
          </a:p>
        </p:txBody>
      </p:sp>
      <p:sp>
        <p:nvSpPr>
          <p:cNvPr id="82" name="Shape 80"/>
          <p:cNvSpPr/>
          <p:nvPr/>
        </p:nvSpPr>
        <p:spPr>
          <a:xfrm>
            <a:off x="6803136" y="3246120"/>
            <a:ext cx="2011680" cy="411480"/>
          </a:xfrm>
          <a:prstGeom prst="rect">
            <a:avLst/>
          </a:prstGeom>
          <a:solidFill>
            <a:srgbClr val="006633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83" name="Text 81"/>
          <p:cNvSpPr/>
          <p:nvPr/>
        </p:nvSpPr>
        <p:spPr>
          <a:xfrm>
            <a:off x="6876288" y="3246120"/>
            <a:ext cx="1920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Wartbarkeit</a:t>
            </a:r>
            <a:endParaRPr lang="en-US" sz="1100" dirty="0"/>
          </a:p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erhöhen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6803136" y="3685032"/>
            <a:ext cx="2011680" cy="749808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85" name="Text 83"/>
          <p:cNvSpPr/>
          <p:nvPr/>
        </p:nvSpPr>
        <p:spPr>
          <a:xfrm>
            <a:off x="6894576" y="3721608"/>
            <a:ext cx="187452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Strukturen leicht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erweiterbar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Anomalien – Die drei Problemtypen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CCDDE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Normalisierung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4 von 12</a:t>
            </a:r>
            <a:endParaRPr lang="en-US" sz="800" dirty="0"/>
          </a:p>
        </p:txBody>
      </p:sp>
      <p:sp>
        <p:nvSpPr>
          <p:cNvPr id="10" name="Shape 8"/>
          <p:cNvSpPr/>
          <p:nvPr/>
        </p:nvSpPr>
        <p:spPr>
          <a:xfrm>
            <a:off x="274320" y="1078992"/>
            <a:ext cx="594360" cy="1005840"/>
          </a:xfrm>
          <a:prstGeom prst="rect">
            <a:avLst/>
          </a:prstGeom>
          <a:solidFill>
            <a:srgbClr val="CC4400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274320" y="1078992"/>
            <a:ext cx="5943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</a:rPr>
              <a:t>➕</a:t>
            </a:r>
            <a:endParaRPr lang="en-US" sz="2000" dirty="0"/>
          </a:p>
        </p:txBody>
      </p:sp>
      <p:sp>
        <p:nvSpPr>
          <p:cNvPr id="12" name="Shape 10"/>
          <p:cNvSpPr/>
          <p:nvPr/>
        </p:nvSpPr>
        <p:spPr>
          <a:xfrm>
            <a:off x="914400" y="1078992"/>
            <a:ext cx="2286000" cy="1005840"/>
          </a:xfrm>
          <a:prstGeom prst="rect">
            <a:avLst/>
          </a:prstGeom>
          <a:solidFill>
            <a:srgbClr val="CC4400"/>
          </a:solidFill>
          <a:ln/>
        </p:spPr>
      </p:sp>
      <p:sp>
        <p:nvSpPr>
          <p:cNvPr id="13" name="Text 11"/>
          <p:cNvSpPr/>
          <p:nvPr/>
        </p:nvSpPr>
        <p:spPr>
          <a:xfrm>
            <a:off x="969264" y="1078992"/>
            <a:ext cx="21945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Einfügeanomalie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246120" y="1078992"/>
            <a:ext cx="2834640" cy="100584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3319272" y="1133856"/>
            <a:ext cx="2724912" cy="8961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Neue Daten nicht eintragbar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ohne andere (unnötige) Daten.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6126480" y="1078992"/>
            <a:ext cx="2697480" cy="1005840"/>
          </a:xfrm>
          <a:prstGeom prst="rect">
            <a:avLst/>
          </a:prstGeom>
          <a:solidFill>
            <a:srgbClr val="D6E4F0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6199632" y="1133856"/>
            <a:ext cx="2578608" cy="8961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Neues Produkt kann nicht</a:t>
            </a:r>
            <a:endParaRPr lang="en-US" sz="1100" dirty="0"/>
          </a:p>
          <a:p>
            <a:pPr marL="0" indent="0">
              <a:buNone/>
            </a:pPr>
            <a:r>
              <a:rPr lang="en-US" sz="1100" i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ohne Bestellung gespeichert werden.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274320" y="2267712"/>
            <a:ext cx="594360" cy="1005840"/>
          </a:xfrm>
          <a:prstGeom prst="rect">
            <a:avLst/>
          </a:prstGeom>
          <a:solidFill>
            <a:srgbClr val="AA2200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274320" y="2267712"/>
            <a:ext cx="5943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</a:rPr>
              <a:t>🗑️</a:t>
            </a:r>
            <a:endParaRPr lang="en-US" sz="2000" dirty="0"/>
          </a:p>
        </p:txBody>
      </p:sp>
      <p:sp>
        <p:nvSpPr>
          <p:cNvPr id="20" name="Shape 18"/>
          <p:cNvSpPr/>
          <p:nvPr/>
        </p:nvSpPr>
        <p:spPr>
          <a:xfrm>
            <a:off x="914400" y="2267712"/>
            <a:ext cx="2286000" cy="1005840"/>
          </a:xfrm>
          <a:prstGeom prst="rect">
            <a:avLst/>
          </a:prstGeom>
          <a:solidFill>
            <a:srgbClr val="AA2200"/>
          </a:solidFill>
          <a:ln/>
        </p:spPr>
      </p:sp>
      <p:sp>
        <p:nvSpPr>
          <p:cNvPr id="21" name="Text 19"/>
          <p:cNvSpPr/>
          <p:nvPr/>
        </p:nvSpPr>
        <p:spPr>
          <a:xfrm>
            <a:off x="969264" y="2267712"/>
            <a:ext cx="21945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Löschanomalie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3246120" y="2267712"/>
            <a:ext cx="2834640" cy="100584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3319272" y="2322576"/>
            <a:ext cx="2724912" cy="8961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Löschen eines Datensatzes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vernichtet ungewollt andere Daten.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6126480" y="2267712"/>
            <a:ext cx="2697480" cy="1005840"/>
          </a:xfrm>
          <a:prstGeom prst="rect">
            <a:avLst/>
          </a:prstGeom>
          <a:solidFill>
            <a:srgbClr val="D6E4F0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5" name="Text 23"/>
          <p:cNvSpPr/>
          <p:nvPr/>
        </p:nvSpPr>
        <p:spPr>
          <a:xfrm>
            <a:off x="6199632" y="2322576"/>
            <a:ext cx="2578608" cy="8961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Letzte Bestellung löschen</a:t>
            </a:r>
            <a:endParaRPr lang="en-US" sz="1100" dirty="0"/>
          </a:p>
          <a:p>
            <a:pPr marL="0" indent="0">
              <a:buNone/>
            </a:pPr>
            <a:r>
              <a:rPr lang="en-US" sz="1100" i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Kundendaten komplett verloren!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274320" y="3456432"/>
            <a:ext cx="594360" cy="1005840"/>
          </a:xfrm>
          <a:prstGeom prst="rect">
            <a:avLst/>
          </a:prstGeom>
          <a:solidFill>
            <a:srgbClr val="880088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7" name="Text 25"/>
          <p:cNvSpPr/>
          <p:nvPr/>
        </p:nvSpPr>
        <p:spPr>
          <a:xfrm>
            <a:off x="274320" y="3456432"/>
            <a:ext cx="5943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</a:rPr>
              <a:t>✏️</a:t>
            </a:r>
            <a:endParaRPr lang="en-US" sz="2000" dirty="0"/>
          </a:p>
        </p:txBody>
      </p:sp>
      <p:sp>
        <p:nvSpPr>
          <p:cNvPr id="28" name="Shape 26"/>
          <p:cNvSpPr/>
          <p:nvPr/>
        </p:nvSpPr>
        <p:spPr>
          <a:xfrm>
            <a:off x="914400" y="3456432"/>
            <a:ext cx="2286000" cy="1005840"/>
          </a:xfrm>
          <a:prstGeom prst="rect">
            <a:avLst/>
          </a:prstGeom>
          <a:solidFill>
            <a:srgbClr val="880088"/>
          </a:solidFill>
          <a:ln/>
        </p:spPr>
      </p:sp>
      <p:sp>
        <p:nvSpPr>
          <p:cNvPr id="29" name="Text 27"/>
          <p:cNvSpPr/>
          <p:nvPr/>
        </p:nvSpPr>
        <p:spPr>
          <a:xfrm>
            <a:off x="969264" y="3456432"/>
            <a:ext cx="21945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Änderungsanomalie</a:t>
            </a:r>
            <a:endParaRPr lang="en-US" sz="1300" dirty="0"/>
          </a:p>
        </p:txBody>
      </p:sp>
      <p:sp>
        <p:nvSpPr>
          <p:cNvPr id="30" name="Shape 28"/>
          <p:cNvSpPr/>
          <p:nvPr/>
        </p:nvSpPr>
        <p:spPr>
          <a:xfrm>
            <a:off x="3246120" y="3456432"/>
            <a:ext cx="2834640" cy="100584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1" name="Text 29"/>
          <p:cNvSpPr/>
          <p:nvPr/>
        </p:nvSpPr>
        <p:spPr>
          <a:xfrm>
            <a:off x="3319272" y="3511296"/>
            <a:ext cx="2724912" cy="8961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Änderung muss in mehreren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Zeilen vorgenommen werden.</a:t>
            </a:r>
            <a:endParaRPr lang="en-US" sz="1150" dirty="0"/>
          </a:p>
        </p:txBody>
      </p:sp>
      <p:sp>
        <p:nvSpPr>
          <p:cNvPr id="32" name="Shape 30"/>
          <p:cNvSpPr/>
          <p:nvPr/>
        </p:nvSpPr>
        <p:spPr>
          <a:xfrm>
            <a:off x="6126480" y="3456432"/>
            <a:ext cx="2697480" cy="1005840"/>
          </a:xfrm>
          <a:prstGeom prst="rect">
            <a:avLst/>
          </a:prstGeom>
          <a:solidFill>
            <a:srgbClr val="D6E4F0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3" name="Text 31"/>
          <p:cNvSpPr/>
          <p:nvPr/>
        </p:nvSpPr>
        <p:spPr>
          <a:xfrm>
            <a:off x="6199632" y="3511296"/>
            <a:ext cx="2578608" cy="8961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E-Mail ändern, Zeile 2 vergessen</a:t>
            </a:r>
            <a:endParaRPr lang="en-US" sz="1100" dirty="0"/>
          </a:p>
          <a:p>
            <a:pPr marL="0" indent="0">
              <a:buNone/>
            </a:pPr>
            <a:r>
              <a:rPr lang="en-US" sz="1100" i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inkonsistente Datenbank!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74320" y="3767328"/>
            <a:ext cx="8503920" cy="36576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5" name="Text 33"/>
          <p:cNvSpPr/>
          <p:nvPr/>
        </p:nvSpPr>
        <p:spPr>
          <a:xfrm>
            <a:off x="365760" y="3767328"/>
            <a:ext cx="8321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Ursache aller Anomalien: Redundante Datenhaltung – ein Sachverhalt steht mehrfach in der DB</a:t>
            </a:r>
            <a:endParaRPr lang="en-US" sz="11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Normalform (1NF)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CCDDE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Normalisierung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5 von 12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Bedingung: Alle Attributwerte atomar · keine Listen · keine Wiederholungsgruppen · eindeutiger PK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274320" y="1097280"/>
            <a:ext cx="3931920" cy="347472"/>
          </a:xfrm>
          <a:prstGeom prst="rect">
            <a:avLst/>
          </a:prstGeom>
          <a:solidFill>
            <a:srgbClr val="AA2200"/>
          </a:solidFill>
          <a:ln/>
        </p:spPr>
      </p:sp>
      <p:sp>
        <p:nvSpPr>
          <p:cNvPr id="12" name="Text 10"/>
          <p:cNvSpPr/>
          <p:nvPr/>
        </p:nvSpPr>
        <p:spPr>
          <a:xfrm>
            <a:off x="347472" y="1097280"/>
            <a:ext cx="382219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  Verletzt 1NF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274320" y="1481328"/>
            <a:ext cx="1051560" cy="347472"/>
          </a:xfrm>
          <a:prstGeom prst="rect">
            <a:avLst/>
          </a:prstGeom>
          <a:solidFill>
            <a:srgbClr val="595959"/>
          </a:solidFill>
          <a:ln/>
        </p:spPr>
      </p:sp>
      <p:sp>
        <p:nvSpPr>
          <p:cNvPr id="14" name="Text 12"/>
          <p:cNvSpPr/>
          <p:nvPr/>
        </p:nvSpPr>
        <p:spPr>
          <a:xfrm>
            <a:off x="320040" y="1481328"/>
            <a:ext cx="960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BestellID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1371600" y="1481328"/>
            <a:ext cx="1051560" cy="347472"/>
          </a:xfrm>
          <a:prstGeom prst="rect">
            <a:avLst/>
          </a:prstGeom>
          <a:solidFill>
            <a:srgbClr val="595959"/>
          </a:solidFill>
          <a:ln/>
        </p:spPr>
      </p:sp>
      <p:sp>
        <p:nvSpPr>
          <p:cNvPr id="16" name="Text 14"/>
          <p:cNvSpPr/>
          <p:nvPr/>
        </p:nvSpPr>
        <p:spPr>
          <a:xfrm>
            <a:off x="1417320" y="1481328"/>
            <a:ext cx="960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KundeID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2468880" y="1481328"/>
            <a:ext cx="1737360" cy="347472"/>
          </a:xfrm>
          <a:prstGeom prst="rect">
            <a:avLst/>
          </a:prstGeom>
          <a:solidFill>
            <a:srgbClr val="595959"/>
          </a:solidFill>
          <a:ln/>
        </p:spPr>
      </p:sp>
      <p:sp>
        <p:nvSpPr>
          <p:cNvPr id="18" name="Text 16"/>
          <p:cNvSpPr/>
          <p:nvPr/>
        </p:nvSpPr>
        <p:spPr>
          <a:xfrm>
            <a:off x="2514600" y="1481328"/>
            <a:ext cx="1645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Produkte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74320" y="1865376"/>
            <a:ext cx="1051560" cy="33832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0" name="Text 18"/>
          <p:cNvSpPr/>
          <p:nvPr/>
        </p:nvSpPr>
        <p:spPr>
          <a:xfrm>
            <a:off x="320040" y="1865376"/>
            <a:ext cx="96012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1371600" y="1865376"/>
            <a:ext cx="1051560" cy="33832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2" name="Text 20"/>
          <p:cNvSpPr/>
          <p:nvPr/>
        </p:nvSpPr>
        <p:spPr>
          <a:xfrm>
            <a:off x="1417320" y="1865376"/>
            <a:ext cx="96012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K01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2468880" y="1865376"/>
            <a:ext cx="1737360" cy="338328"/>
          </a:xfrm>
          <a:prstGeom prst="rect">
            <a:avLst/>
          </a:prstGeom>
          <a:solidFill>
            <a:srgbClr val="FFE8E8"/>
          </a:solidFill>
          <a:ln/>
        </p:spPr>
      </p:sp>
      <p:sp>
        <p:nvSpPr>
          <p:cNvPr id="24" name="Text 22"/>
          <p:cNvSpPr/>
          <p:nvPr/>
        </p:nvSpPr>
        <p:spPr>
          <a:xfrm>
            <a:off x="2514600" y="1865376"/>
            <a:ext cx="164592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AA22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Tastatur, Maus, Monitor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274320" y="2231136"/>
            <a:ext cx="1051560" cy="33832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6" name="Text 24"/>
          <p:cNvSpPr/>
          <p:nvPr/>
        </p:nvSpPr>
        <p:spPr>
          <a:xfrm>
            <a:off x="320040" y="2231136"/>
            <a:ext cx="96012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1371600" y="2231136"/>
            <a:ext cx="1051560" cy="33832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8" name="Text 26"/>
          <p:cNvSpPr/>
          <p:nvPr/>
        </p:nvSpPr>
        <p:spPr>
          <a:xfrm>
            <a:off x="1417320" y="2231136"/>
            <a:ext cx="96012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K02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2468880" y="2231136"/>
            <a:ext cx="1737360" cy="33832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0" name="Text 28"/>
          <p:cNvSpPr/>
          <p:nvPr/>
        </p:nvSpPr>
        <p:spPr>
          <a:xfrm>
            <a:off x="2514600" y="2231136"/>
            <a:ext cx="164592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Tastatur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274320" y="2670048"/>
            <a:ext cx="3931920" cy="384048"/>
          </a:xfrm>
          <a:prstGeom prst="rect">
            <a:avLst/>
          </a:prstGeom>
          <a:solidFill>
            <a:srgbClr val="FFE8E8"/>
          </a:solidFill>
          <a:ln/>
        </p:spPr>
      </p:sp>
      <p:sp>
        <p:nvSpPr>
          <p:cNvPr id="32" name="Text 30"/>
          <p:cNvSpPr/>
          <p:nvPr/>
        </p:nvSpPr>
        <p:spPr>
          <a:xfrm>
            <a:off x="347472" y="2670048"/>
            <a:ext cx="3822192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AA2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 Mehrere Werte in einer Zelle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AA2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keine sinnvolle Abfrage möglich!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4572000" y="1097280"/>
            <a:ext cx="4251960" cy="347472"/>
          </a:xfrm>
          <a:prstGeom prst="rect">
            <a:avLst/>
          </a:prstGeom>
          <a:solidFill>
            <a:srgbClr val="006633"/>
          </a:solidFill>
          <a:ln/>
        </p:spPr>
      </p:sp>
      <p:sp>
        <p:nvSpPr>
          <p:cNvPr id="34" name="Text 32"/>
          <p:cNvSpPr/>
          <p:nvPr/>
        </p:nvSpPr>
        <p:spPr>
          <a:xfrm>
            <a:off x="4645152" y="1097280"/>
            <a:ext cx="414223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In 1NF – eine Zeile pro Produkt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4572000" y="1481328"/>
            <a:ext cx="1097280" cy="347472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6" name="Text 34"/>
          <p:cNvSpPr/>
          <p:nvPr/>
        </p:nvSpPr>
        <p:spPr>
          <a:xfrm>
            <a:off x="4617720" y="1481328"/>
            <a:ext cx="1005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BestellID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5715000" y="1481328"/>
            <a:ext cx="1097280" cy="347472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8" name="Text 36"/>
          <p:cNvSpPr/>
          <p:nvPr/>
        </p:nvSpPr>
        <p:spPr>
          <a:xfrm>
            <a:off x="5760720" y="1481328"/>
            <a:ext cx="1005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KundeID</a:t>
            </a:r>
            <a:endParaRPr lang="en-US" sz="1100" dirty="0"/>
          </a:p>
        </p:txBody>
      </p:sp>
      <p:sp>
        <p:nvSpPr>
          <p:cNvPr id="39" name="Shape 37"/>
          <p:cNvSpPr/>
          <p:nvPr/>
        </p:nvSpPr>
        <p:spPr>
          <a:xfrm>
            <a:off x="6858000" y="1481328"/>
            <a:ext cx="1965960" cy="347472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40" name="Text 38"/>
          <p:cNvSpPr/>
          <p:nvPr/>
        </p:nvSpPr>
        <p:spPr>
          <a:xfrm>
            <a:off x="6903720" y="1481328"/>
            <a:ext cx="1874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Produkt</a:t>
            </a:r>
            <a:endParaRPr lang="en-US" sz="1100" dirty="0"/>
          </a:p>
        </p:txBody>
      </p:sp>
      <p:sp>
        <p:nvSpPr>
          <p:cNvPr id="41" name="Shape 39"/>
          <p:cNvSpPr/>
          <p:nvPr/>
        </p:nvSpPr>
        <p:spPr>
          <a:xfrm>
            <a:off x="4572000" y="1865376"/>
            <a:ext cx="1097280" cy="30175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2" name="Text 40"/>
          <p:cNvSpPr/>
          <p:nvPr/>
        </p:nvSpPr>
        <p:spPr>
          <a:xfrm>
            <a:off x="4617720" y="1865376"/>
            <a:ext cx="10058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050" dirty="0"/>
          </a:p>
        </p:txBody>
      </p:sp>
      <p:sp>
        <p:nvSpPr>
          <p:cNvPr id="43" name="Shape 41"/>
          <p:cNvSpPr/>
          <p:nvPr/>
        </p:nvSpPr>
        <p:spPr>
          <a:xfrm>
            <a:off x="5715000" y="1865376"/>
            <a:ext cx="1097280" cy="30175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4" name="Text 42"/>
          <p:cNvSpPr/>
          <p:nvPr/>
        </p:nvSpPr>
        <p:spPr>
          <a:xfrm>
            <a:off x="5760720" y="1865376"/>
            <a:ext cx="10058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K01</a:t>
            </a:r>
            <a:endParaRPr lang="en-US" sz="1050" dirty="0"/>
          </a:p>
        </p:txBody>
      </p:sp>
      <p:sp>
        <p:nvSpPr>
          <p:cNvPr id="45" name="Shape 43"/>
          <p:cNvSpPr/>
          <p:nvPr/>
        </p:nvSpPr>
        <p:spPr>
          <a:xfrm>
            <a:off x="6858000" y="1865376"/>
            <a:ext cx="1965960" cy="30175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6" name="Text 44"/>
          <p:cNvSpPr/>
          <p:nvPr/>
        </p:nvSpPr>
        <p:spPr>
          <a:xfrm>
            <a:off x="6903720" y="1865376"/>
            <a:ext cx="18745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Tastatur</a:t>
            </a:r>
            <a:endParaRPr lang="en-US" sz="1050" dirty="0"/>
          </a:p>
        </p:txBody>
      </p:sp>
      <p:sp>
        <p:nvSpPr>
          <p:cNvPr id="47" name="Shape 45"/>
          <p:cNvSpPr/>
          <p:nvPr/>
        </p:nvSpPr>
        <p:spPr>
          <a:xfrm>
            <a:off x="4572000" y="2194560"/>
            <a:ext cx="1097280" cy="30175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8" name="Text 46"/>
          <p:cNvSpPr/>
          <p:nvPr/>
        </p:nvSpPr>
        <p:spPr>
          <a:xfrm>
            <a:off x="4617720" y="2194560"/>
            <a:ext cx="10058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050" dirty="0"/>
          </a:p>
        </p:txBody>
      </p:sp>
      <p:sp>
        <p:nvSpPr>
          <p:cNvPr id="49" name="Shape 47"/>
          <p:cNvSpPr/>
          <p:nvPr/>
        </p:nvSpPr>
        <p:spPr>
          <a:xfrm>
            <a:off x="5715000" y="2194560"/>
            <a:ext cx="1097280" cy="30175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0" name="Text 48"/>
          <p:cNvSpPr/>
          <p:nvPr/>
        </p:nvSpPr>
        <p:spPr>
          <a:xfrm>
            <a:off x="5760720" y="2194560"/>
            <a:ext cx="10058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K01</a:t>
            </a:r>
            <a:endParaRPr lang="en-US" sz="1050" dirty="0"/>
          </a:p>
        </p:txBody>
      </p:sp>
      <p:sp>
        <p:nvSpPr>
          <p:cNvPr id="51" name="Shape 49"/>
          <p:cNvSpPr/>
          <p:nvPr/>
        </p:nvSpPr>
        <p:spPr>
          <a:xfrm>
            <a:off x="6858000" y="2194560"/>
            <a:ext cx="1965960" cy="30175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2" name="Text 50"/>
          <p:cNvSpPr/>
          <p:nvPr/>
        </p:nvSpPr>
        <p:spPr>
          <a:xfrm>
            <a:off x="6903720" y="2194560"/>
            <a:ext cx="18745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Maus</a:t>
            </a:r>
            <a:endParaRPr lang="en-US" sz="1050" dirty="0"/>
          </a:p>
        </p:txBody>
      </p:sp>
      <p:sp>
        <p:nvSpPr>
          <p:cNvPr id="53" name="Shape 51"/>
          <p:cNvSpPr/>
          <p:nvPr/>
        </p:nvSpPr>
        <p:spPr>
          <a:xfrm>
            <a:off x="4572000" y="2523744"/>
            <a:ext cx="1097280" cy="30175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4" name="Text 52"/>
          <p:cNvSpPr/>
          <p:nvPr/>
        </p:nvSpPr>
        <p:spPr>
          <a:xfrm>
            <a:off x="4617720" y="2523744"/>
            <a:ext cx="10058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050" dirty="0"/>
          </a:p>
        </p:txBody>
      </p:sp>
      <p:sp>
        <p:nvSpPr>
          <p:cNvPr id="55" name="Shape 53"/>
          <p:cNvSpPr/>
          <p:nvPr/>
        </p:nvSpPr>
        <p:spPr>
          <a:xfrm>
            <a:off x="5715000" y="2523744"/>
            <a:ext cx="1097280" cy="30175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6" name="Text 54"/>
          <p:cNvSpPr/>
          <p:nvPr/>
        </p:nvSpPr>
        <p:spPr>
          <a:xfrm>
            <a:off x="5760720" y="2523744"/>
            <a:ext cx="10058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K01</a:t>
            </a:r>
            <a:endParaRPr lang="en-US" sz="1050" dirty="0"/>
          </a:p>
        </p:txBody>
      </p:sp>
      <p:sp>
        <p:nvSpPr>
          <p:cNvPr id="57" name="Shape 55"/>
          <p:cNvSpPr/>
          <p:nvPr/>
        </p:nvSpPr>
        <p:spPr>
          <a:xfrm>
            <a:off x="6858000" y="2523744"/>
            <a:ext cx="1965960" cy="30175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8" name="Text 56"/>
          <p:cNvSpPr/>
          <p:nvPr/>
        </p:nvSpPr>
        <p:spPr>
          <a:xfrm>
            <a:off x="6903720" y="2523744"/>
            <a:ext cx="18745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Monitor</a:t>
            </a:r>
            <a:endParaRPr lang="en-US" sz="1050" dirty="0"/>
          </a:p>
        </p:txBody>
      </p:sp>
      <p:sp>
        <p:nvSpPr>
          <p:cNvPr id="59" name="Shape 57"/>
          <p:cNvSpPr/>
          <p:nvPr/>
        </p:nvSpPr>
        <p:spPr>
          <a:xfrm>
            <a:off x="4572000" y="2852928"/>
            <a:ext cx="1097280" cy="30175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60" name="Text 58"/>
          <p:cNvSpPr/>
          <p:nvPr/>
        </p:nvSpPr>
        <p:spPr>
          <a:xfrm>
            <a:off x="4617720" y="2852928"/>
            <a:ext cx="10058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050" dirty="0"/>
          </a:p>
        </p:txBody>
      </p:sp>
      <p:sp>
        <p:nvSpPr>
          <p:cNvPr id="61" name="Shape 59"/>
          <p:cNvSpPr/>
          <p:nvPr/>
        </p:nvSpPr>
        <p:spPr>
          <a:xfrm>
            <a:off x="5715000" y="2852928"/>
            <a:ext cx="1097280" cy="30175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62" name="Text 60"/>
          <p:cNvSpPr/>
          <p:nvPr/>
        </p:nvSpPr>
        <p:spPr>
          <a:xfrm>
            <a:off x="5760720" y="2852928"/>
            <a:ext cx="10058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K02</a:t>
            </a:r>
            <a:endParaRPr lang="en-US" sz="1050" dirty="0"/>
          </a:p>
        </p:txBody>
      </p:sp>
      <p:sp>
        <p:nvSpPr>
          <p:cNvPr id="63" name="Shape 61"/>
          <p:cNvSpPr/>
          <p:nvPr/>
        </p:nvSpPr>
        <p:spPr>
          <a:xfrm>
            <a:off x="6858000" y="2852928"/>
            <a:ext cx="1965960" cy="30175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64" name="Text 62"/>
          <p:cNvSpPr/>
          <p:nvPr/>
        </p:nvSpPr>
        <p:spPr>
          <a:xfrm>
            <a:off x="6903720" y="2852928"/>
            <a:ext cx="18745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Tastatur</a:t>
            </a:r>
            <a:endParaRPr lang="en-US" sz="1050" dirty="0"/>
          </a:p>
        </p:txBody>
      </p:sp>
      <p:sp>
        <p:nvSpPr>
          <p:cNvPr id="65" name="Shape 63"/>
          <p:cNvSpPr/>
          <p:nvPr/>
        </p:nvSpPr>
        <p:spPr>
          <a:xfrm>
            <a:off x="274320" y="3182112"/>
            <a:ext cx="8503920" cy="32004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66" name="Text 64"/>
          <p:cNvSpPr/>
          <p:nvPr/>
        </p:nvSpPr>
        <p:spPr>
          <a:xfrm>
            <a:off x="365760" y="3182112"/>
            <a:ext cx="8321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Regeln der 1NF:</a:t>
            </a:r>
            <a:endParaRPr lang="en-US" sz="1200" dirty="0"/>
          </a:p>
        </p:txBody>
      </p:sp>
      <p:sp>
        <p:nvSpPr>
          <p:cNvPr id="67" name="Text 65"/>
          <p:cNvSpPr/>
          <p:nvPr/>
        </p:nvSpPr>
        <p:spPr>
          <a:xfrm>
            <a:off x="411480" y="3566160"/>
            <a:ext cx="8321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Jede Zelle enthält genau einen Wert (atomar)</a:t>
            </a:r>
            <a:endParaRPr lang="en-US" sz="1100" dirty="0"/>
          </a:p>
        </p:txBody>
      </p:sp>
      <p:sp>
        <p:nvSpPr>
          <p:cNvPr id="68" name="Text 66"/>
          <p:cNvSpPr/>
          <p:nvPr/>
        </p:nvSpPr>
        <p:spPr>
          <a:xfrm>
            <a:off x="411480" y="3867912"/>
            <a:ext cx="8321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Keine Wiederholungsgruppen (Produkt1, Produkt2, Produkt3 …)</a:t>
            </a:r>
            <a:endParaRPr lang="en-US" sz="1100" dirty="0"/>
          </a:p>
        </p:txBody>
      </p:sp>
      <p:sp>
        <p:nvSpPr>
          <p:cNvPr id="69" name="Text 67"/>
          <p:cNvSpPr/>
          <p:nvPr/>
        </p:nvSpPr>
        <p:spPr>
          <a:xfrm>
            <a:off x="411480" y="4169664"/>
            <a:ext cx="8321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Eindeutiger Primärschlüssel vorhanden</a:t>
            </a:r>
            <a:endParaRPr lang="en-US" sz="1100" dirty="0"/>
          </a:p>
        </p:txBody>
      </p:sp>
      <p:sp>
        <p:nvSpPr>
          <p:cNvPr id="70" name="Text 68"/>
          <p:cNvSpPr/>
          <p:nvPr/>
        </p:nvSpPr>
        <p:spPr>
          <a:xfrm>
            <a:off x="411480" y="4471416"/>
            <a:ext cx="8321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Keine Listen oder Arrays in einer Spalte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Normalform (2NF)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CCDDE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Normalisierung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6 von 12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Bedingung: 1NF erfüllt + jedes Nicht-Schlüssel-Attribut voll funktional abhängig vom gesamten PK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274320" y="1078992"/>
            <a:ext cx="8503920" cy="29260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12" name="Text 10"/>
          <p:cNvSpPr/>
          <p:nvPr/>
        </p:nvSpPr>
        <p:spPr>
          <a:xfrm>
            <a:off x="365760" y="1078992"/>
            <a:ext cx="83210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Nur relevant bei zusammengesetztem PK! Kein Attribut darf nur von einem Teil des PKs abhängen.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274320" y="1417320"/>
            <a:ext cx="8503920" cy="320040"/>
          </a:xfrm>
          <a:prstGeom prst="rect">
            <a:avLst/>
          </a:prstGeom>
          <a:solidFill>
            <a:srgbClr val="AA2200"/>
          </a:solidFill>
          <a:ln/>
        </p:spPr>
      </p:sp>
      <p:sp>
        <p:nvSpPr>
          <p:cNvPr id="14" name="Text 12"/>
          <p:cNvSpPr/>
          <p:nvPr/>
        </p:nvSpPr>
        <p:spPr>
          <a:xfrm>
            <a:off x="365760" y="1417320"/>
            <a:ext cx="8321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  Verletzt 2NF  –  PK: (BestellID, ProduktID)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274320" y="1773936"/>
            <a:ext cx="1399032" cy="347472"/>
          </a:xfrm>
          <a:prstGeom prst="rect">
            <a:avLst/>
          </a:prstGeom>
          <a:solidFill>
            <a:srgbClr val="595959"/>
          </a:solidFill>
          <a:ln/>
        </p:spPr>
      </p:sp>
      <p:sp>
        <p:nvSpPr>
          <p:cNvPr id="16" name="Text 14"/>
          <p:cNvSpPr/>
          <p:nvPr/>
        </p:nvSpPr>
        <p:spPr>
          <a:xfrm>
            <a:off x="310896" y="1773936"/>
            <a:ext cx="134416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BestellID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1691640" y="1773936"/>
            <a:ext cx="1261872" cy="347472"/>
          </a:xfrm>
          <a:prstGeom prst="rect">
            <a:avLst/>
          </a:prstGeom>
          <a:solidFill>
            <a:srgbClr val="595959"/>
          </a:solidFill>
          <a:ln/>
        </p:spPr>
      </p:sp>
      <p:sp>
        <p:nvSpPr>
          <p:cNvPr id="18" name="Text 16"/>
          <p:cNvSpPr/>
          <p:nvPr/>
        </p:nvSpPr>
        <p:spPr>
          <a:xfrm>
            <a:off x="1728216" y="1773936"/>
            <a:ext cx="120700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ProduktID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2971800" y="1773936"/>
            <a:ext cx="804672" cy="347472"/>
          </a:xfrm>
          <a:prstGeom prst="rect">
            <a:avLst/>
          </a:prstGeom>
          <a:solidFill>
            <a:srgbClr val="595959"/>
          </a:solidFill>
          <a:ln/>
        </p:spPr>
      </p:sp>
      <p:sp>
        <p:nvSpPr>
          <p:cNvPr id="20" name="Text 18"/>
          <p:cNvSpPr/>
          <p:nvPr/>
        </p:nvSpPr>
        <p:spPr>
          <a:xfrm>
            <a:off x="3008376" y="1773936"/>
            <a:ext cx="74980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Menge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3794760" y="1773936"/>
            <a:ext cx="2542032" cy="347472"/>
          </a:xfrm>
          <a:prstGeom prst="rect">
            <a:avLst/>
          </a:prstGeom>
          <a:solidFill>
            <a:srgbClr val="595959"/>
          </a:solidFill>
          <a:ln/>
        </p:spPr>
      </p:sp>
      <p:sp>
        <p:nvSpPr>
          <p:cNvPr id="22" name="Text 20"/>
          <p:cNvSpPr/>
          <p:nvPr/>
        </p:nvSpPr>
        <p:spPr>
          <a:xfrm>
            <a:off x="3831336" y="1773936"/>
            <a:ext cx="248716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Produktname ⚠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6355080" y="1773936"/>
            <a:ext cx="1399032" cy="347472"/>
          </a:xfrm>
          <a:prstGeom prst="rect">
            <a:avLst/>
          </a:prstGeom>
          <a:solidFill>
            <a:srgbClr val="595959"/>
          </a:solidFill>
          <a:ln/>
        </p:spPr>
      </p:sp>
      <p:sp>
        <p:nvSpPr>
          <p:cNvPr id="24" name="Text 22"/>
          <p:cNvSpPr/>
          <p:nvPr/>
        </p:nvSpPr>
        <p:spPr>
          <a:xfrm>
            <a:off x="6391656" y="1773936"/>
            <a:ext cx="134416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Preis ⚠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274320" y="2157984"/>
            <a:ext cx="1399032" cy="30175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6" name="Text 24"/>
          <p:cNvSpPr/>
          <p:nvPr/>
        </p:nvSpPr>
        <p:spPr>
          <a:xfrm>
            <a:off x="310896" y="2157984"/>
            <a:ext cx="134416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1691640" y="2157984"/>
            <a:ext cx="1261872" cy="30175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8" name="Text 26"/>
          <p:cNvSpPr/>
          <p:nvPr/>
        </p:nvSpPr>
        <p:spPr>
          <a:xfrm>
            <a:off x="1728216" y="2157984"/>
            <a:ext cx="120700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P01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71800" y="2157984"/>
            <a:ext cx="804672" cy="30175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0" name="Text 28"/>
          <p:cNvSpPr/>
          <p:nvPr/>
        </p:nvSpPr>
        <p:spPr>
          <a:xfrm>
            <a:off x="3008376" y="2157984"/>
            <a:ext cx="74980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050" dirty="0"/>
          </a:p>
        </p:txBody>
      </p:sp>
      <p:sp>
        <p:nvSpPr>
          <p:cNvPr id="31" name="Shape 29"/>
          <p:cNvSpPr/>
          <p:nvPr/>
        </p:nvSpPr>
        <p:spPr>
          <a:xfrm>
            <a:off x="3794760" y="2157984"/>
            <a:ext cx="2542032" cy="301752"/>
          </a:xfrm>
          <a:prstGeom prst="rect">
            <a:avLst/>
          </a:prstGeom>
          <a:solidFill>
            <a:srgbClr val="FFE8E8"/>
          </a:solidFill>
          <a:ln/>
        </p:spPr>
      </p:sp>
      <p:sp>
        <p:nvSpPr>
          <p:cNvPr id="32" name="Text 30"/>
          <p:cNvSpPr/>
          <p:nvPr/>
        </p:nvSpPr>
        <p:spPr>
          <a:xfrm>
            <a:off x="3831336" y="2157984"/>
            <a:ext cx="248716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AA22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Tastatur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6355080" y="2157984"/>
            <a:ext cx="1399032" cy="301752"/>
          </a:xfrm>
          <a:prstGeom prst="rect">
            <a:avLst/>
          </a:prstGeom>
          <a:solidFill>
            <a:srgbClr val="FFE8E8"/>
          </a:solidFill>
          <a:ln/>
        </p:spPr>
      </p:sp>
      <p:sp>
        <p:nvSpPr>
          <p:cNvPr id="34" name="Text 32"/>
          <p:cNvSpPr/>
          <p:nvPr/>
        </p:nvSpPr>
        <p:spPr>
          <a:xfrm>
            <a:off x="6391656" y="2157984"/>
            <a:ext cx="134416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AA22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29,99</a:t>
            </a: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>
            <a:off x="274320" y="2487168"/>
            <a:ext cx="1399032" cy="30175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6" name="Text 34"/>
          <p:cNvSpPr/>
          <p:nvPr/>
        </p:nvSpPr>
        <p:spPr>
          <a:xfrm>
            <a:off x="310896" y="2487168"/>
            <a:ext cx="134416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050" dirty="0"/>
          </a:p>
        </p:txBody>
      </p:sp>
      <p:sp>
        <p:nvSpPr>
          <p:cNvPr id="37" name="Shape 35"/>
          <p:cNvSpPr/>
          <p:nvPr/>
        </p:nvSpPr>
        <p:spPr>
          <a:xfrm>
            <a:off x="1691640" y="2487168"/>
            <a:ext cx="1261872" cy="30175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8" name="Text 36"/>
          <p:cNvSpPr/>
          <p:nvPr/>
        </p:nvSpPr>
        <p:spPr>
          <a:xfrm>
            <a:off x="1728216" y="2487168"/>
            <a:ext cx="120700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P02</a:t>
            </a:r>
            <a:endParaRPr lang="en-US" sz="1050" dirty="0"/>
          </a:p>
        </p:txBody>
      </p:sp>
      <p:sp>
        <p:nvSpPr>
          <p:cNvPr id="39" name="Shape 37"/>
          <p:cNvSpPr/>
          <p:nvPr/>
        </p:nvSpPr>
        <p:spPr>
          <a:xfrm>
            <a:off x="2971800" y="2487168"/>
            <a:ext cx="804672" cy="30175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0" name="Text 38"/>
          <p:cNvSpPr/>
          <p:nvPr/>
        </p:nvSpPr>
        <p:spPr>
          <a:xfrm>
            <a:off x="3008376" y="2487168"/>
            <a:ext cx="74980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050" dirty="0"/>
          </a:p>
        </p:txBody>
      </p:sp>
      <p:sp>
        <p:nvSpPr>
          <p:cNvPr id="41" name="Shape 39"/>
          <p:cNvSpPr/>
          <p:nvPr/>
        </p:nvSpPr>
        <p:spPr>
          <a:xfrm>
            <a:off x="3794760" y="2487168"/>
            <a:ext cx="2542032" cy="301752"/>
          </a:xfrm>
          <a:prstGeom prst="rect">
            <a:avLst/>
          </a:prstGeom>
          <a:solidFill>
            <a:srgbClr val="FFE8E8"/>
          </a:solidFill>
          <a:ln/>
        </p:spPr>
      </p:sp>
      <p:sp>
        <p:nvSpPr>
          <p:cNvPr id="42" name="Text 40"/>
          <p:cNvSpPr/>
          <p:nvPr/>
        </p:nvSpPr>
        <p:spPr>
          <a:xfrm>
            <a:off x="3831336" y="2487168"/>
            <a:ext cx="248716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AA22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Maus</a:t>
            </a:r>
            <a:endParaRPr lang="en-US" sz="1050" dirty="0"/>
          </a:p>
        </p:txBody>
      </p:sp>
      <p:sp>
        <p:nvSpPr>
          <p:cNvPr id="43" name="Shape 41"/>
          <p:cNvSpPr/>
          <p:nvPr/>
        </p:nvSpPr>
        <p:spPr>
          <a:xfrm>
            <a:off x="6355080" y="2487168"/>
            <a:ext cx="1399032" cy="301752"/>
          </a:xfrm>
          <a:prstGeom prst="rect">
            <a:avLst/>
          </a:prstGeom>
          <a:solidFill>
            <a:srgbClr val="FFE8E8"/>
          </a:solidFill>
          <a:ln/>
        </p:spPr>
      </p:sp>
      <p:sp>
        <p:nvSpPr>
          <p:cNvPr id="44" name="Text 42"/>
          <p:cNvSpPr/>
          <p:nvPr/>
        </p:nvSpPr>
        <p:spPr>
          <a:xfrm>
            <a:off x="6391656" y="2487168"/>
            <a:ext cx="134416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AA22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14,99</a:t>
            </a:r>
            <a:endParaRPr lang="en-US" sz="1050" dirty="0"/>
          </a:p>
        </p:txBody>
      </p:sp>
      <p:sp>
        <p:nvSpPr>
          <p:cNvPr id="45" name="Shape 43"/>
          <p:cNvSpPr/>
          <p:nvPr/>
        </p:nvSpPr>
        <p:spPr>
          <a:xfrm>
            <a:off x="274320" y="2816352"/>
            <a:ext cx="1399032" cy="30175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6" name="Text 44"/>
          <p:cNvSpPr/>
          <p:nvPr/>
        </p:nvSpPr>
        <p:spPr>
          <a:xfrm>
            <a:off x="310896" y="2816352"/>
            <a:ext cx="134416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050" dirty="0"/>
          </a:p>
        </p:txBody>
      </p:sp>
      <p:sp>
        <p:nvSpPr>
          <p:cNvPr id="47" name="Shape 45"/>
          <p:cNvSpPr/>
          <p:nvPr/>
        </p:nvSpPr>
        <p:spPr>
          <a:xfrm>
            <a:off x="1691640" y="2816352"/>
            <a:ext cx="1261872" cy="30175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8" name="Text 46"/>
          <p:cNvSpPr/>
          <p:nvPr/>
        </p:nvSpPr>
        <p:spPr>
          <a:xfrm>
            <a:off x="1728216" y="2816352"/>
            <a:ext cx="120700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P01</a:t>
            </a:r>
            <a:endParaRPr lang="en-US" sz="1050" dirty="0"/>
          </a:p>
        </p:txBody>
      </p:sp>
      <p:sp>
        <p:nvSpPr>
          <p:cNvPr id="49" name="Shape 47"/>
          <p:cNvSpPr/>
          <p:nvPr/>
        </p:nvSpPr>
        <p:spPr>
          <a:xfrm>
            <a:off x="2971800" y="2816352"/>
            <a:ext cx="804672" cy="30175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0" name="Text 48"/>
          <p:cNvSpPr/>
          <p:nvPr/>
        </p:nvSpPr>
        <p:spPr>
          <a:xfrm>
            <a:off x="3008376" y="2816352"/>
            <a:ext cx="74980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050" dirty="0"/>
          </a:p>
        </p:txBody>
      </p:sp>
      <p:sp>
        <p:nvSpPr>
          <p:cNvPr id="51" name="Shape 49"/>
          <p:cNvSpPr/>
          <p:nvPr/>
        </p:nvSpPr>
        <p:spPr>
          <a:xfrm>
            <a:off x="3794760" y="2816352"/>
            <a:ext cx="2542032" cy="301752"/>
          </a:xfrm>
          <a:prstGeom prst="rect">
            <a:avLst/>
          </a:prstGeom>
          <a:solidFill>
            <a:srgbClr val="FFE8E8"/>
          </a:solidFill>
          <a:ln/>
        </p:spPr>
      </p:sp>
      <p:sp>
        <p:nvSpPr>
          <p:cNvPr id="52" name="Text 50"/>
          <p:cNvSpPr/>
          <p:nvPr/>
        </p:nvSpPr>
        <p:spPr>
          <a:xfrm>
            <a:off x="3831336" y="2816352"/>
            <a:ext cx="248716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AA22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Tastatur</a:t>
            </a:r>
            <a:endParaRPr lang="en-US" sz="1050" dirty="0"/>
          </a:p>
        </p:txBody>
      </p:sp>
      <p:sp>
        <p:nvSpPr>
          <p:cNvPr id="53" name="Shape 51"/>
          <p:cNvSpPr/>
          <p:nvPr/>
        </p:nvSpPr>
        <p:spPr>
          <a:xfrm>
            <a:off x="6355080" y="2816352"/>
            <a:ext cx="1399032" cy="301752"/>
          </a:xfrm>
          <a:prstGeom prst="rect">
            <a:avLst/>
          </a:prstGeom>
          <a:solidFill>
            <a:srgbClr val="FFE8E8"/>
          </a:solidFill>
          <a:ln/>
        </p:spPr>
      </p:sp>
      <p:sp>
        <p:nvSpPr>
          <p:cNvPr id="54" name="Text 52"/>
          <p:cNvSpPr/>
          <p:nvPr/>
        </p:nvSpPr>
        <p:spPr>
          <a:xfrm>
            <a:off x="6391656" y="2816352"/>
            <a:ext cx="134416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AA22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29,99</a:t>
            </a:r>
            <a:endParaRPr lang="en-US" sz="1050" dirty="0"/>
          </a:p>
        </p:txBody>
      </p:sp>
      <p:sp>
        <p:nvSpPr>
          <p:cNvPr id="55" name="Text 53"/>
          <p:cNvSpPr/>
          <p:nvPr/>
        </p:nvSpPr>
        <p:spPr>
          <a:xfrm>
            <a:off x="274320" y="3163824"/>
            <a:ext cx="85039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AA2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 'Tastatur / 29,99' steht in Zeile 1 UND Zeile 3 → Redundanz + Änderungsanomalie!</a:t>
            </a:r>
            <a:endParaRPr lang="en-US" sz="1050" dirty="0"/>
          </a:p>
        </p:txBody>
      </p:sp>
      <p:sp>
        <p:nvSpPr>
          <p:cNvPr id="56" name="Shape 54"/>
          <p:cNvSpPr/>
          <p:nvPr/>
        </p:nvSpPr>
        <p:spPr>
          <a:xfrm>
            <a:off x="274320" y="3511296"/>
            <a:ext cx="8503920" cy="292608"/>
          </a:xfrm>
          <a:prstGeom prst="rect">
            <a:avLst/>
          </a:prstGeom>
          <a:solidFill>
            <a:srgbClr val="006633"/>
          </a:solidFill>
          <a:ln/>
        </p:spPr>
      </p:sp>
      <p:sp>
        <p:nvSpPr>
          <p:cNvPr id="57" name="Text 55"/>
          <p:cNvSpPr/>
          <p:nvPr/>
        </p:nvSpPr>
        <p:spPr>
          <a:xfrm>
            <a:off x="365760" y="3511296"/>
            <a:ext cx="83210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Lösung: Aufteilen in zwei Tabellen</a:t>
            </a:r>
            <a:endParaRPr lang="en-US" sz="1200" dirty="0"/>
          </a:p>
        </p:txBody>
      </p:sp>
      <p:sp>
        <p:nvSpPr>
          <p:cNvPr id="58" name="Shape 56"/>
          <p:cNvSpPr/>
          <p:nvPr/>
        </p:nvSpPr>
        <p:spPr>
          <a:xfrm>
            <a:off x="274320" y="3858768"/>
            <a:ext cx="4069080" cy="347472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59" name="Text 57"/>
          <p:cNvSpPr/>
          <p:nvPr/>
        </p:nvSpPr>
        <p:spPr>
          <a:xfrm>
            <a:off x="347472" y="3858768"/>
            <a:ext cx="3950208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Bestellposition</a:t>
            </a:r>
            <a:endParaRPr lang="en-US" sz="1200" dirty="0"/>
          </a:p>
        </p:txBody>
      </p:sp>
      <p:sp>
        <p:nvSpPr>
          <p:cNvPr id="60" name="Shape 58"/>
          <p:cNvSpPr/>
          <p:nvPr/>
        </p:nvSpPr>
        <p:spPr>
          <a:xfrm>
            <a:off x="274320" y="4233672"/>
            <a:ext cx="4069080" cy="32004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61" name="Text 59"/>
          <p:cNvSpPr/>
          <p:nvPr/>
        </p:nvSpPr>
        <p:spPr>
          <a:xfrm>
            <a:off x="347472" y="4233672"/>
            <a:ext cx="395020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BestellID (PK)  +  ProduktID (PK)  +  Menge</a:t>
            </a:r>
            <a:endParaRPr lang="en-US" sz="1050" dirty="0"/>
          </a:p>
        </p:txBody>
      </p:sp>
      <p:sp>
        <p:nvSpPr>
          <p:cNvPr id="62" name="Shape 60"/>
          <p:cNvSpPr/>
          <p:nvPr/>
        </p:nvSpPr>
        <p:spPr>
          <a:xfrm>
            <a:off x="4617720" y="3858768"/>
            <a:ext cx="4069080" cy="34747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63" name="Text 61"/>
          <p:cNvSpPr/>
          <p:nvPr/>
        </p:nvSpPr>
        <p:spPr>
          <a:xfrm>
            <a:off x="4690872" y="3858768"/>
            <a:ext cx="3950208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Produkt</a:t>
            </a:r>
            <a:endParaRPr lang="en-US" sz="1200" dirty="0"/>
          </a:p>
        </p:txBody>
      </p:sp>
      <p:sp>
        <p:nvSpPr>
          <p:cNvPr id="64" name="Shape 62"/>
          <p:cNvSpPr/>
          <p:nvPr/>
        </p:nvSpPr>
        <p:spPr>
          <a:xfrm>
            <a:off x="4617720" y="4233672"/>
            <a:ext cx="4069080" cy="32004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65" name="Text 63"/>
          <p:cNvSpPr/>
          <p:nvPr/>
        </p:nvSpPr>
        <p:spPr>
          <a:xfrm>
            <a:off x="4690872" y="4233672"/>
            <a:ext cx="395020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ProduktID (PK)  +  Produktname  +  Preis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Normalform (3NF)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CCDDE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Normalisierung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7 von 12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Bedingung: 2NF erfüllt + keine transitiven Abhängigkeiten (PK → A → B, A ist kein Schlüssel)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365760" y="1097280"/>
            <a:ext cx="2011680" cy="530352"/>
          </a:xfrm>
          <a:prstGeom prst="rect">
            <a:avLst/>
          </a:prstGeom>
          <a:solidFill>
            <a:srgbClr val="003366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365760" y="1097280"/>
            <a:ext cx="20116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KundenID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(PK)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2423160" y="1362456"/>
            <a:ext cx="1280160" cy="0"/>
          </a:xfrm>
          <a:prstGeom prst="line">
            <a:avLst/>
          </a:prstGeom>
          <a:noFill/>
          <a:ln w="25400">
            <a:solidFill>
              <a:srgbClr val="59595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520440" y="1188720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3383280" y="1097280"/>
            <a:ext cx="2011680" cy="530352"/>
          </a:xfrm>
          <a:prstGeom prst="rect">
            <a:avLst/>
          </a:prstGeom>
          <a:solidFill>
            <a:srgbClr val="0066AA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3383280" y="1097280"/>
            <a:ext cx="20116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PLZ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5440680" y="1362456"/>
            <a:ext cx="1280160" cy="0"/>
          </a:xfrm>
          <a:prstGeom prst="line">
            <a:avLst/>
          </a:prstGeom>
          <a:noFill/>
          <a:ln w="25400">
            <a:solidFill>
              <a:srgbClr val="AA220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537960" y="1188720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AA2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6217920" y="1097280"/>
            <a:ext cx="2011680" cy="530352"/>
          </a:xfrm>
          <a:prstGeom prst="rect">
            <a:avLst/>
          </a:prstGeom>
          <a:solidFill>
            <a:srgbClr val="AA2200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6217920" y="1097280"/>
            <a:ext cx="20116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Stadt ⚠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217920" y="1664208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AA2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Transitive Abhängigkeit: PLZ ist kein Schlüssel!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274320" y="1956816"/>
            <a:ext cx="8503920" cy="320040"/>
          </a:xfrm>
          <a:prstGeom prst="rect">
            <a:avLst/>
          </a:prstGeom>
          <a:solidFill>
            <a:srgbClr val="AA2200"/>
          </a:solidFill>
          <a:ln/>
        </p:spPr>
      </p:sp>
      <p:sp>
        <p:nvSpPr>
          <p:cNvPr id="23" name="Text 21"/>
          <p:cNvSpPr/>
          <p:nvPr/>
        </p:nvSpPr>
        <p:spPr>
          <a:xfrm>
            <a:off x="365760" y="1956816"/>
            <a:ext cx="8321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  Verletzt 3NF  –  PK: KundenID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274320" y="2313432"/>
            <a:ext cx="1353312" cy="347472"/>
          </a:xfrm>
          <a:prstGeom prst="rect">
            <a:avLst/>
          </a:prstGeom>
          <a:solidFill>
            <a:srgbClr val="595959"/>
          </a:solidFill>
          <a:ln/>
        </p:spPr>
      </p:sp>
      <p:sp>
        <p:nvSpPr>
          <p:cNvPr id="25" name="Text 23"/>
          <p:cNvSpPr/>
          <p:nvPr/>
        </p:nvSpPr>
        <p:spPr>
          <a:xfrm>
            <a:off x="320040" y="2313432"/>
            <a:ext cx="1280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KundenID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1645920" y="2313432"/>
            <a:ext cx="2267712" cy="347472"/>
          </a:xfrm>
          <a:prstGeom prst="rect">
            <a:avLst/>
          </a:prstGeom>
          <a:solidFill>
            <a:srgbClr val="595959"/>
          </a:solidFill>
          <a:ln/>
        </p:spPr>
      </p:sp>
      <p:sp>
        <p:nvSpPr>
          <p:cNvPr id="27" name="Text 25"/>
          <p:cNvSpPr/>
          <p:nvPr/>
        </p:nvSpPr>
        <p:spPr>
          <a:xfrm>
            <a:off x="1691640" y="2313432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Name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3931920" y="2313432"/>
            <a:ext cx="1170432" cy="347472"/>
          </a:xfrm>
          <a:prstGeom prst="rect">
            <a:avLst/>
          </a:prstGeom>
          <a:solidFill>
            <a:srgbClr val="595959"/>
          </a:solidFill>
          <a:ln/>
        </p:spPr>
      </p:sp>
      <p:sp>
        <p:nvSpPr>
          <p:cNvPr id="29" name="Text 27"/>
          <p:cNvSpPr/>
          <p:nvPr/>
        </p:nvSpPr>
        <p:spPr>
          <a:xfrm>
            <a:off x="3977640" y="2313432"/>
            <a:ext cx="1097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PLZ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5120640" y="2313432"/>
            <a:ext cx="3593592" cy="347472"/>
          </a:xfrm>
          <a:prstGeom prst="rect">
            <a:avLst/>
          </a:prstGeom>
          <a:solidFill>
            <a:srgbClr val="595959"/>
          </a:solidFill>
          <a:ln/>
        </p:spPr>
      </p:sp>
      <p:sp>
        <p:nvSpPr>
          <p:cNvPr id="31" name="Text 29"/>
          <p:cNvSpPr/>
          <p:nvPr/>
        </p:nvSpPr>
        <p:spPr>
          <a:xfrm>
            <a:off x="5166360" y="2313432"/>
            <a:ext cx="35204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Stadt ⚠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274320" y="2697480"/>
            <a:ext cx="1353312" cy="30175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3" name="Text 31"/>
          <p:cNvSpPr/>
          <p:nvPr/>
        </p:nvSpPr>
        <p:spPr>
          <a:xfrm>
            <a:off x="320040" y="2697480"/>
            <a:ext cx="12801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1645920" y="2697480"/>
            <a:ext cx="2267712" cy="30175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5" name="Text 33"/>
          <p:cNvSpPr/>
          <p:nvPr/>
        </p:nvSpPr>
        <p:spPr>
          <a:xfrm>
            <a:off x="1691640" y="2697480"/>
            <a:ext cx="21945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Max Müller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3931920" y="2697480"/>
            <a:ext cx="1170432" cy="30175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7" name="Text 35"/>
          <p:cNvSpPr/>
          <p:nvPr/>
        </p:nvSpPr>
        <p:spPr>
          <a:xfrm>
            <a:off x="3977640" y="2697480"/>
            <a:ext cx="10972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23560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5120640" y="2697480"/>
            <a:ext cx="3593592" cy="301752"/>
          </a:xfrm>
          <a:prstGeom prst="rect">
            <a:avLst/>
          </a:prstGeom>
          <a:solidFill>
            <a:srgbClr val="FFE8E8"/>
          </a:solidFill>
          <a:ln/>
        </p:spPr>
      </p:sp>
      <p:sp>
        <p:nvSpPr>
          <p:cNvPr id="39" name="Text 37"/>
          <p:cNvSpPr/>
          <p:nvPr/>
        </p:nvSpPr>
        <p:spPr>
          <a:xfrm>
            <a:off x="5166360" y="2697480"/>
            <a:ext cx="35204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AA22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Lübeck</a:t>
            </a:r>
            <a:endParaRPr lang="en-US" sz="1100" dirty="0"/>
          </a:p>
        </p:txBody>
      </p:sp>
      <p:sp>
        <p:nvSpPr>
          <p:cNvPr id="40" name="Shape 38"/>
          <p:cNvSpPr/>
          <p:nvPr/>
        </p:nvSpPr>
        <p:spPr>
          <a:xfrm>
            <a:off x="274320" y="3026664"/>
            <a:ext cx="1353312" cy="30175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1" name="Text 39"/>
          <p:cNvSpPr/>
          <p:nvPr/>
        </p:nvSpPr>
        <p:spPr>
          <a:xfrm>
            <a:off x="320040" y="3026664"/>
            <a:ext cx="12801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100" dirty="0"/>
          </a:p>
        </p:txBody>
      </p:sp>
      <p:sp>
        <p:nvSpPr>
          <p:cNvPr id="42" name="Shape 40"/>
          <p:cNvSpPr/>
          <p:nvPr/>
        </p:nvSpPr>
        <p:spPr>
          <a:xfrm>
            <a:off x="1645920" y="3026664"/>
            <a:ext cx="2267712" cy="30175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3" name="Text 41"/>
          <p:cNvSpPr/>
          <p:nvPr/>
        </p:nvSpPr>
        <p:spPr>
          <a:xfrm>
            <a:off x="1691640" y="3026664"/>
            <a:ext cx="21945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Anna S.</a:t>
            </a:r>
            <a:endParaRPr lang="en-US" sz="1100" dirty="0"/>
          </a:p>
        </p:txBody>
      </p:sp>
      <p:sp>
        <p:nvSpPr>
          <p:cNvPr id="44" name="Shape 42"/>
          <p:cNvSpPr/>
          <p:nvPr/>
        </p:nvSpPr>
        <p:spPr>
          <a:xfrm>
            <a:off x="3931920" y="3026664"/>
            <a:ext cx="1170432" cy="30175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5" name="Text 43"/>
          <p:cNvSpPr/>
          <p:nvPr/>
        </p:nvSpPr>
        <p:spPr>
          <a:xfrm>
            <a:off x="3977640" y="3026664"/>
            <a:ext cx="10972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20095</a:t>
            </a:r>
            <a:endParaRPr lang="en-US" sz="1100" dirty="0"/>
          </a:p>
        </p:txBody>
      </p:sp>
      <p:sp>
        <p:nvSpPr>
          <p:cNvPr id="46" name="Shape 44"/>
          <p:cNvSpPr/>
          <p:nvPr/>
        </p:nvSpPr>
        <p:spPr>
          <a:xfrm>
            <a:off x="5120640" y="3026664"/>
            <a:ext cx="3593592" cy="301752"/>
          </a:xfrm>
          <a:prstGeom prst="rect">
            <a:avLst/>
          </a:prstGeom>
          <a:solidFill>
            <a:srgbClr val="FFE8E8"/>
          </a:solidFill>
          <a:ln/>
        </p:spPr>
      </p:sp>
      <p:sp>
        <p:nvSpPr>
          <p:cNvPr id="47" name="Text 45"/>
          <p:cNvSpPr/>
          <p:nvPr/>
        </p:nvSpPr>
        <p:spPr>
          <a:xfrm>
            <a:off x="5166360" y="3026664"/>
            <a:ext cx="35204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AA22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Hamburg</a:t>
            </a:r>
            <a:endParaRPr lang="en-US" sz="1100" dirty="0"/>
          </a:p>
        </p:txBody>
      </p:sp>
      <p:sp>
        <p:nvSpPr>
          <p:cNvPr id="48" name="Shape 46"/>
          <p:cNvSpPr/>
          <p:nvPr/>
        </p:nvSpPr>
        <p:spPr>
          <a:xfrm>
            <a:off x="274320" y="3355848"/>
            <a:ext cx="1353312" cy="30175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9" name="Text 47"/>
          <p:cNvSpPr/>
          <p:nvPr/>
        </p:nvSpPr>
        <p:spPr>
          <a:xfrm>
            <a:off x="320040" y="3355848"/>
            <a:ext cx="12801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100" dirty="0"/>
          </a:p>
        </p:txBody>
      </p:sp>
      <p:sp>
        <p:nvSpPr>
          <p:cNvPr id="50" name="Shape 48"/>
          <p:cNvSpPr/>
          <p:nvPr/>
        </p:nvSpPr>
        <p:spPr>
          <a:xfrm>
            <a:off x="1645920" y="3355848"/>
            <a:ext cx="2267712" cy="30175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1" name="Text 49"/>
          <p:cNvSpPr/>
          <p:nvPr/>
        </p:nvSpPr>
        <p:spPr>
          <a:xfrm>
            <a:off x="1691640" y="3355848"/>
            <a:ext cx="21945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Peter B.</a:t>
            </a:r>
            <a:endParaRPr lang="en-US" sz="1100" dirty="0"/>
          </a:p>
        </p:txBody>
      </p:sp>
      <p:sp>
        <p:nvSpPr>
          <p:cNvPr id="52" name="Shape 50"/>
          <p:cNvSpPr/>
          <p:nvPr/>
        </p:nvSpPr>
        <p:spPr>
          <a:xfrm>
            <a:off x="3931920" y="3355848"/>
            <a:ext cx="1170432" cy="30175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3" name="Text 51"/>
          <p:cNvSpPr/>
          <p:nvPr/>
        </p:nvSpPr>
        <p:spPr>
          <a:xfrm>
            <a:off x="3977640" y="3355848"/>
            <a:ext cx="10972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23560</a:t>
            </a:r>
            <a:endParaRPr lang="en-US" sz="1100" dirty="0"/>
          </a:p>
        </p:txBody>
      </p:sp>
      <p:sp>
        <p:nvSpPr>
          <p:cNvPr id="54" name="Shape 52"/>
          <p:cNvSpPr/>
          <p:nvPr/>
        </p:nvSpPr>
        <p:spPr>
          <a:xfrm>
            <a:off x="5120640" y="3355848"/>
            <a:ext cx="3593592" cy="301752"/>
          </a:xfrm>
          <a:prstGeom prst="rect">
            <a:avLst/>
          </a:prstGeom>
          <a:solidFill>
            <a:srgbClr val="FFE8E8"/>
          </a:solidFill>
          <a:ln/>
        </p:spPr>
      </p:sp>
      <p:sp>
        <p:nvSpPr>
          <p:cNvPr id="55" name="Text 53"/>
          <p:cNvSpPr/>
          <p:nvPr/>
        </p:nvSpPr>
        <p:spPr>
          <a:xfrm>
            <a:off x="5166360" y="3355848"/>
            <a:ext cx="35204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AA22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Lübeck</a:t>
            </a:r>
            <a:endParaRPr lang="en-US" sz="1100" dirty="0"/>
          </a:p>
        </p:txBody>
      </p:sp>
      <p:sp>
        <p:nvSpPr>
          <p:cNvPr id="56" name="Text 54"/>
          <p:cNvSpPr/>
          <p:nvPr/>
        </p:nvSpPr>
        <p:spPr>
          <a:xfrm>
            <a:off x="274320" y="3675888"/>
            <a:ext cx="8503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AA2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 'Lübeck' steht zweimal (Zeilen 1+3) → Änderungsanomalie! Stadt hängt von PLZ ab, nicht von KundenID.</a:t>
            </a:r>
            <a:endParaRPr lang="en-US" sz="1050" dirty="0"/>
          </a:p>
        </p:txBody>
      </p:sp>
      <p:sp>
        <p:nvSpPr>
          <p:cNvPr id="57" name="Shape 55"/>
          <p:cNvSpPr/>
          <p:nvPr/>
        </p:nvSpPr>
        <p:spPr>
          <a:xfrm>
            <a:off x="274320" y="4050792"/>
            <a:ext cx="8503920" cy="292608"/>
          </a:xfrm>
          <a:prstGeom prst="rect">
            <a:avLst/>
          </a:prstGeom>
          <a:solidFill>
            <a:srgbClr val="006633"/>
          </a:solidFill>
          <a:ln/>
        </p:spPr>
      </p:sp>
      <p:sp>
        <p:nvSpPr>
          <p:cNvPr id="58" name="Text 56"/>
          <p:cNvSpPr/>
          <p:nvPr/>
        </p:nvSpPr>
        <p:spPr>
          <a:xfrm>
            <a:off x="365760" y="4050792"/>
            <a:ext cx="83210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Lösung: Ort auslagern</a:t>
            </a:r>
            <a:endParaRPr lang="en-US" sz="1200" dirty="0"/>
          </a:p>
        </p:txBody>
      </p:sp>
      <p:sp>
        <p:nvSpPr>
          <p:cNvPr id="59" name="Shape 57"/>
          <p:cNvSpPr/>
          <p:nvPr/>
        </p:nvSpPr>
        <p:spPr>
          <a:xfrm>
            <a:off x="274320" y="4407408"/>
            <a:ext cx="4069080" cy="32004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60" name="Text 58"/>
          <p:cNvSpPr/>
          <p:nvPr/>
        </p:nvSpPr>
        <p:spPr>
          <a:xfrm>
            <a:off x="347472" y="4407408"/>
            <a:ext cx="395020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Kunde</a:t>
            </a:r>
            <a:endParaRPr lang="en-US" sz="1100" dirty="0"/>
          </a:p>
        </p:txBody>
      </p:sp>
      <p:sp>
        <p:nvSpPr>
          <p:cNvPr id="61" name="Shape 59"/>
          <p:cNvSpPr/>
          <p:nvPr/>
        </p:nvSpPr>
        <p:spPr>
          <a:xfrm>
            <a:off x="274320" y="4736592"/>
            <a:ext cx="4069080" cy="18288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62" name="Text 60"/>
          <p:cNvSpPr/>
          <p:nvPr/>
        </p:nvSpPr>
        <p:spPr>
          <a:xfrm>
            <a:off x="347472" y="4736592"/>
            <a:ext cx="395020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KundenID (PK)  +  Name  +  PLZ (FK)</a:t>
            </a:r>
            <a:endParaRPr lang="en-US" sz="950" dirty="0"/>
          </a:p>
        </p:txBody>
      </p:sp>
      <p:sp>
        <p:nvSpPr>
          <p:cNvPr id="63" name="Shape 61"/>
          <p:cNvSpPr/>
          <p:nvPr/>
        </p:nvSpPr>
        <p:spPr>
          <a:xfrm>
            <a:off x="4617720" y="4407408"/>
            <a:ext cx="4069080" cy="32004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64" name="Text 62"/>
          <p:cNvSpPr/>
          <p:nvPr/>
        </p:nvSpPr>
        <p:spPr>
          <a:xfrm>
            <a:off x="4690872" y="4407408"/>
            <a:ext cx="395020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Ort</a:t>
            </a:r>
            <a:endParaRPr lang="en-US" sz="1100" dirty="0"/>
          </a:p>
        </p:txBody>
      </p:sp>
      <p:sp>
        <p:nvSpPr>
          <p:cNvPr id="65" name="Shape 63"/>
          <p:cNvSpPr/>
          <p:nvPr/>
        </p:nvSpPr>
        <p:spPr>
          <a:xfrm>
            <a:off x="4617720" y="4736592"/>
            <a:ext cx="4069080" cy="18288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66" name="Text 64"/>
          <p:cNvSpPr/>
          <p:nvPr/>
        </p:nvSpPr>
        <p:spPr>
          <a:xfrm>
            <a:off x="4690872" y="4736592"/>
            <a:ext cx="395020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PLZ (PK)  +  Stadt</a:t>
            </a:r>
            <a:endParaRPr lang="en-US" sz="9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Normalformen – Überblick &amp; Merksatz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CCDDE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Normalisierung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8 von 12</a:t>
            </a:r>
            <a:endParaRPr lang="en-US" sz="800" dirty="0"/>
          </a:p>
        </p:txBody>
      </p:sp>
      <p:sp>
        <p:nvSpPr>
          <p:cNvPr id="10" name="Shape 8"/>
          <p:cNvSpPr/>
          <p:nvPr/>
        </p:nvSpPr>
        <p:spPr>
          <a:xfrm>
            <a:off x="274320" y="868680"/>
            <a:ext cx="2743200" cy="621792"/>
          </a:xfrm>
          <a:prstGeom prst="rect">
            <a:avLst/>
          </a:prstGeom>
          <a:solidFill>
            <a:srgbClr val="003366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274320" y="868680"/>
            <a:ext cx="27432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1NF</a:t>
            </a:r>
            <a:endParaRPr lang="en-US" sz="3000" dirty="0"/>
          </a:p>
        </p:txBody>
      </p:sp>
      <p:sp>
        <p:nvSpPr>
          <p:cNvPr id="12" name="Shape 10"/>
          <p:cNvSpPr/>
          <p:nvPr/>
        </p:nvSpPr>
        <p:spPr>
          <a:xfrm>
            <a:off x="274320" y="1527048"/>
            <a:ext cx="2743200" cy="141732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384048" y="1572768"/>
            <a:ext cx="2560320" cy="1325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 Werte atomar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Keine Listen / Wiederholungen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Eindeutiger PK vorhanden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274320" y="2980944"/>
            <a:ext cx="2743200" cy="29260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15" name="Text 13"/>
          <p:cNvSpPr/>
          <p:nvPr/>
        </p:nvSpPr>
        <p:spPr>
          <a:xfrm>
            <a:off x="347472" y="2980944"/>
            <a:ext cx="263347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Prüffrage: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274320" y="3310128"/>
            <a:ext cx="2743200" cy="804672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7" name="Text 15"/>
          <p:cNvSpPr/>
          <p:nvPr/>
        </p:nvSpPr>
        <p:spPr>
          <a:xfrm>
            <a:off x="365760" y="3346704"/>
            <a:ext cx="26060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Gibt es Spalten mit mehreren Werten?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3200400" y="868680"/>
            <a:ext cx="2743200" cy="621792"/>
          </a:xfrm>
          <a:prstGeom prst="rect">
            <a:avLst/>
          </a:prstGeom>
          <a:solidFill>
            <a:srgbClr val="0066AA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3200400" y="868680"/>
            <a:ext cx="27432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2NF</a:t>
            </a:r>
            <a:endParaRPr lang="en-US" sz="3000" dirty="0"/>
          </a:p>
        </p:txBody>
      </p:sp>
      <p:sp>
        <p:nvSpPr>
          <p:cNvPr id="20" name="Shape 18"/>
          <p:cNvSpPr/>
          <p:nvPr/>
        </p:nvSpPr>
        <p:spPr>
          <a:xfrm>
            <a:off x="3200400" y="1527048"/>
            <a:ext cx="2743200" cy="141732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3310128" y="1572768"/>
            <a:ext cx="2560320" cy="1325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1NF erfüllt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Volle Abhängigkeit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vom gesamten PK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200400" y="2980944"/>
            <a:ext cx="2743200" cy="29260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3" name="Text 21"/>
          <p:cNvSpPr/>
          <p:nvPr/>
        </p:nvSpPr>
        <p:spPr>
          <a:xfrm>
            <a:off x="3273552" y="2980944"/>
            <a:ext cx="263347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Prüffrage: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3200400" y="3310128"/>
            <a:ext cx="2743200" cy="80467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25" name="Text 23"/>
          <p:cNvSpPr/>
          <p:nvPr/>
        </p:nvSpPr>
        <p:spPr>
          <a:xfrm>
            <a:off x="3291840" y="3346704"/>
            <a:ext cx="26060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Hängt Attribut nur von einem Teil des PKs ab?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6126480" y="868680"/>
            <a:ext cx="2743200" cy="621792"/>
          </a:xfrm>
          <a:prstGeom prst="rect">
            <a:avLst/>
          </a:prstGeom>
          <a:solidFill>
            <a:srgbClr val="006633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7" name="Text 25"/>
          <p:cNvSpPr/>
          <p:nvPr/>
        </p:nvSpPr>
        <p:spPr>
          <a:xfrm>
            <a:off x="6126480" y="868680"/>
            <a:ext cx="27432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3NF</a:t>
            </a:r>
            <a:endParaRPr lang="en-US" sz="3000" dirty="0"/>
          </a:p>
        </p:txBody>
      </p:sp>
      <p:sp>
        <p:nvSpPr>
          <p:cNvPr id="28" name="Shape 26"/>
          <p:cNvSpPr/>
          <p:nvPr/>
        </p:nvSpPr>
        <p:spPr>
          <a:xfrm>
            <a:off x="6126480" y="1527048"/>
            <a:ext cx="2743200" cy="141732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9" name="Text 27"/>
          <p:cNvSpPr/>
          <p:nvPr/>
        </p:nvSpPr>
        <p:spPr>
          <a:xfrm>
            <a:off x="6236208" y="1572768"/>
            <a:ext cx="2560320" cy="1325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2NF erfüllt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Keine transitiven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Abhängigkeiten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6126480" y="2980944"/>
            <a:ext cx="2743200" cy="29260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1" name="Text 29"/>
          <p:cNvSpPr/>
          <p:nvPr/>
        </p:nvSpPr>
        <p:spPr>
          <a:xfrm>
            <a:off x="6199632" y="2980944"/>
            <a:ext cx="263347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Prüffrage: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6126480" y="3310128"/>
            <a:ext cx="2743200" cy="804672"/>
          </a:xfrm>
          <a:prstGeom prst="rect">
            <a:avLst/>
          </a:prstGeom>
          <a:solidFill>
            <a:srgbClr val="006633"/>
          </a:solidFill>
          <a:ln/>
        </p:spPr>
      </p:sp>
      <p:sp>
        <p:nvSpPr>
          <p:cNvPr id="33" name="Text 31"/>
          <p:cNvSpPr/>
          <p:nvPr/>
        </p:nvSpPr>
        <p:spPr>
          <a:xfrm>
            <a:off x="6217920" y="3346704"/>
            <a:ext cx="26060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Bestimmt Nicht-PK-Attribut ein anderes Attribut?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224528"/>
            <a:ext cx="8503920" cy="566928"/>
          </a:xfrm>
          <a:prstGeom prst="rect">
            <a:avLst/>
          </a:prstGeom>
          <a:solidFill>
            <a:srgbClr val="F0A500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5" name="Text 33"/>
          <p:cNvSpPr/>
          <p:nvPr/>
        </p:nvSpPr>
        <p:spPr>
          <a:xfrm>
            <a:off x="365760" y="4224528"/>
            <a:ext cx="832104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 (Codd):  </a:t>
            </a:r>
            <a:r>
              <a:rPr lang="en-US" sz="1250" i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"Der Schlüssel (1NF), der ganze Schlüssel (2NF) und nichts als der Schlüssel (3NF) – so hilf mir Codd!"</a:t>
            </a:r>
            <a:endParaRPr lang="en-US" sz="12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Schritt-für-Schritt: Ausgangstabelle → 3NF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CCDDE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Normalisierung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9 von 12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Ausgangstabelle: BESTELLUNG(BestellID, KundeNr, KundeName, PLZ, Stadt, ProduktID, ProduktName, Preis, Menge)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274320" y="1097280"/>
            <a:ext cx="85953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PK = (BestellID, ProduktID) – daher 2NF relevant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274320" y="1417320"/>
            <a:ext cx="1645920" cy="896112"/>
          </a:xfrm>
          <a:prstGeom prst="rect">
            <a:avLst/>
          </a:prstGeom>
          <a:solidFill>
            <a:srgbClr val="003366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274320" y="1417320"/>
            <a:ext cx="164592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Schritt 1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1NF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1965960" y="1417320"/>
            <a:ext cx="3246120" cy="896112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2039112" y="1472184"/>
            <a:ext cx="3136392" cy="7863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Atomare Werte sicherstellen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Eindeutigen PK festlegen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5257800" y="1417320"/>
            <a:ext cx="3566160" cy="896112"/>
          </a:xfrm>
          <a:prstGeom prst="rect">
            <a:avLst/>
          </a:prstGeom>
          <a:solidFill>
            <a:srgbClr val="D6E4F0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5330952" y="1472184"/>
            <a:ext cx="3438144" cy="7863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PK: (BestellID, ProduktID)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Alle Werte bereits atomar ✓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274320" y="2441448"/>
            <a:ext cx="1645920" cy="896112"/>
          </a:xfrm>
          <a:prstGeom prst="rect">
            <a:avLst/>
          </a:prstGeom>
          <a:solidFill>
            <a:srgbClr val="0066AA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274320" y="2441448"/>
            <a:ext cx="164592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Schritt 2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2NF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1965960" y="2441448"/>
            <a:ext cx="3246120" cy="896112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2039112" y="2496312"/>
            <a:ext cx="3136392" cy="7863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Partielle Abhängigkeiten auflösen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(nur bei kompositem PK!)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5257800" y="2441448"/>
            <a:ext cx="3566160" cy="896112"/>
          </a:xfrm>
          <a:prstGeom prst="rect">
            <a:avLst/>
          </a:prstGeom>
          <a:solidFill>
            <a:srgbClr val="D6E4F0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5330952" y="2496312"/>
            <a:ext cx="3438144" cy="7863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ProduktName + Preis → eigene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Tabelle Produkt(ProduktID PK, ...)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74320" y="3465576"/>
            <a:ext cx="1645920" cy="896112"/>
          </a:xfrm>
          <a:prstGeom prst="rect">
            <a:avLst/>
          </a:prstGeom>
          <a:solidFill>
            <a:srgbClr val="006633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5" name="Text 23"/>
          <p:cNvSpPr/>
          <p:nvPr/>
        </p:nvSpPr>
        <p:spPr>
          <a:xfrm>
            <a:off x="274320" y="3465576"/>
            <a:ext cx="164592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Schritt 3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3NF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1965960" y="3465576"/>
            <a:ext cx="3246120" cy="896112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7" name="Text 25"/>
          <p:cNvSpPr/>
          <p:nvPr/>
        </p:nvSpPr>
        <p:spPr>
          <a:xfrm>
            <a:off x="2039112" y="3520440"/>
            <a:ext cx="3136392" cy="7863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Transitive Abhängigkeiten auflösen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KundenID → PLZ → Stadt</a:t>
            </a:r>
            <a:endParaRPr lang="en-US" sz="1150" dirty="0"/>
          </a:p>
        </p:txBody>
      </p:sp>
      <p:sp>
        <p:nvSpPr>
          <p:cNvPr id="28" name="Shape 26"/>
          <p:cNvSpPr/>
          <p:nvPr/>
        </p:nvSpPr>
        <p:spPr>
          <a:xfrm>
            <a:off x="5257800" y="3465576"/>
            <a:ext cx="3566160" cy="896112"/>
          </a:xfrm>
          <a:prstGeom prst="rect">
            <a:avLst/>
          </a:prstGeom>
          <a:solidFill>
            <a:srgbClr val="D6E4F0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9" name="Text 27"/>
          <p:cNvSpPr/>
          <p:nvPr/>
        </p:nvSpPr>
        <p:spPr>
          <a:xfrm>
            <a:off x="5330952" y="3520440"/>
            <a:ext cx="3438144" cy="7863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Ort(PLZ PK, Stadt)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Kunde(KundeNr PK, Name, PLZ FK)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74320" y="4526280"/>
            <a:ext cx="8503920" cy="32004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1" name="Text 29"/>
          <p:cNvSpPr/>
          <p:nvPr/>
        </p:nvSpPr>
        <p:spPr>
          <a:xfrm>
            <a:off x="365760" y="4526280"/>
            <a:ext cx="8321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Ergebnis 3NF: Kunde · Ort · Produkt · Bestellung · Bestellposition  –  5 Tabellen, keine Redundanz!</a:t>
            </a:r>
            <a:endParaRPr lang="en-US" sz="11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Grenzen der Normalisierung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CCDDE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Normalisierung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10 von 12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3NF ist der Ausgangspunkt – manchmal wird bewusst denormalisiert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078992"/>
            <a:ext cx="2743200" cy="411480"/>
          </a:xfrm>
          <a:prstGeom prst="rect">
            <a:avLst/>
          </a:prstGeom>
          <a:solidFill>
            <a:srgbClr val="003366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365760" y="1078992"/>
            <a:ext cx="2606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Performance-Problem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274320" y="1517904"/>
            <a:ext cx="2743200" cy="274320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384048" y="1572768"/>
            <a:ext cx="2578608" cy="26334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Viele JOINs über normalisierte Tabellen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verlangsamen Abfragen bei großen Datenmengen.</a:t>
            </a:r>
            <a:endParaRPr lang="en-US" sz="1150" dirty="0"/>
          </a:p>
          <a:p>
            <a:pPr marL="0" indent="0">
              <a:buNone/>
            </a:pP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Lösung: gezielte Denormalisierung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(bewusste Redundanz für Lesezugriffe)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3200400" y="1078992"/>
            <a:ext cx="2743200" cy="411480"/>
          </a:xfrm>
          <a:prstGeom prst="rect">
            <a:avLst/>
          </a:prstGeom>
          <a:solidFill>
            <a:srgbClr val="0066AA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3291840" y="1078992"/>
            <a:ext cx="2606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OLTP vs. OLAP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3200400" y="1517904"/>
            <a:ext cx="2743200" cy="274320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3310128" y="1572768"/>
            <a:ext cx="2578608" cy="26334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OLTP (Transaktionen): 3NF ideal</a:t>
            </a:r>
            <a:endParaRPr lang="en-US" sz="1150" dirty="0"/>
          </a:p>
          <a:p>
            <a:pPr marL="0" indent="0">
              <a:buNone/>
            </a:pP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OLAP (Analyse / Reporting):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Denormalisierung z. B. als Star Schema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schnellere Aggregationen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6126480" y="1078992"/>
            <a:ext cx="2743200" cy="411480"/>
          </a:xfrm>
          <a:prstGeom prst="rect">
            <a:avLst/>
          </a:prstGeom>
          <a:solidFill>
            <a:srgbClr val="006633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6217920" y="1078992"/>
            <a:ext cx="2606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Praxis-Empfehlung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6126480" y="1517904"/>
            <a:ext cx="2743200" cy="274320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6236208" y="1572768"/>
            <a:ext cx="2578608" cy="26334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 normalisieren – dann bei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Bedarf gezielt denormalisieren.</a:t>
            </a:r>
            <a:endParaRPr lang="en-US" sz="1150" dirty="0"/>
          </a:p>
          <a:p>
            <a:pPr marL="0" indent="0">
              <a:buNone/>
            </a:pP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Denormalisierung immer bewusst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 dokumentiert!</a:t>
            </a:r>
            <a:endParaRPr lang="en-US" sz="11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Zusammenfassung &amp; Prüfungstipps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CCDDE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Normalisierung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11 von 12</a:t>
            </a:r>
            <a:endParaRPr lang="en-US" sz="800" dirty="0"/>
          </a:p>
        </p:txBody>
      </p:sp>
      <p:sp>
        <p:nvSpPr>
          <p:cNvPr id="10" name="Shape 8"/>
          <p:cNvSpPr/>
          <p:nvPr/>
        </p:nvSpPr>
        <p:spPr>
          <a:xfrm>
            <a:off x="274320" y="914400"/>
            <a:ext cx="4206240" cy="91440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274320" y="914400"/>
            <a:ext cx="109728" cy="91440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12" name="Text 10"/>
          <p:cNvSpPr/>
          <p:nvPr/>
        </p:nvSpPr>
        <p:spPr>
          <a:xfrm>
            <a:off x="475488" y="978408"/>
            <a:ext cx="391363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⚠️  Anomalien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75488" y="1335024"/>
            <a:ext cx="391363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Einfüge- / Lösch- / Änderungsanomalie entstehen durch redundante Datenhaltung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4663440" y="914400"/>
            <a:ext cx="4206240" cy="91440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4663440" y="914400"/>
            <a:ext cx="109728" cy="91440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16" name="Text 14"/>
          <p:cNvSpPr/>
          <p:nvPr/>
        </p:nvSpPr>
        <p:spPr>
          <a:xfrm>
            <a:off x="4864608" y="978408"/>
            <a:ext cx="391363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1️⃣  1NF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4864608" y="1335024"/>
            <a:ext cx="391363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Atomare Werte, keine Listen, eindeutiger PK – Basis für alles Weitere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274320" y="1993392"/>
            <a:ext cx="4206240" cy="91440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274320" y="1993392"/>
            <a:ext cx="109728" cy="91440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20" name="Text 18"/>
          <p:cNvSpPr/>
          <p:nvPr/>
        </p:nvSpPr>
        <p:spPr>
          <a:xfrm>
            <a:off x="475488" y="2057400"/>
            <a:ext cx="391363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2️⃣  2NF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75488" y="2414016"/>
            <a:ext cx="391363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Volle Abhängigkeit vom gesamten PK – nur bei kompositem PK relevant!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4663440" y="1993392"/>
            <a:ext cx="4206240" cy="91440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4663440" y="1993392"/>
            <a:ext cx="109728" cy="91440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24" name="Text 22"/>
          <p:cNvSpPr/>
          <p:nvPr/>
        </p:nvSpPr>
        <p:spPr>
          <a:xfrm>
            <a:off x="4864608" y="2057400"/>
            <a:ext cx="391363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3️⃣  3NF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4864608" y="2414016"/>
            <a:ext cx="391363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Keine transitiven Abhängigkeiten: PK → A → B verboten (A kein Schlüssel)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274320" y="3072384"/>
            <a:ext cx="4206240" cy="91440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274320" y="3072384"/>
            <a:ext cx="109728" cy="91440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28" name="Text 26"/>
          <p:cNvSpPr/>
          <p:nvPr/>
        </p:nvSpPr>
        <p:spPr>
          <a:xfrm>
            <a:off x="475488" y="3136392"/>
            <a:ext cx="391363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🔑  Merksatz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75488" y="3493008"/>
            <a:ext cx="391363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'Der Schlüssel, der ganze Schlüssel, nichts als der Schlüssel' (Codd)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4663440" y="3072384"/>
            <a:ext cx="4206240" cy="91440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1" name="Shape 29"/>
          <p:cNvSpPr/>
          <p:nvPr/>
        </p:nvSpPr>
        <p:spPr>
          <a:xfrm>
            <a:off x="4663440" y="3072384"/>
            <a:ext cx="109728" cy="91440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32" name="Text 30"/>
          <p:cNvSpPr/>
          <p:nvPr/>
        </p:nvSpPr>
        <p:spPr>
          <a:xfrm>
            <a:off x="4864608" y="3136392"/>
            <a:ext cx="391363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📋  Prüfung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4864608" y="3493008"/>
            <a:ext cx="391363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Tabelle → NF prüfen → Abhängigkeiten benennen → normalisieren → Schema zeichnen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91440"/>
            <a:ext cx="8412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Fragen &amp; Diskussion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365760" y="1325880"/>
            <a:ext cx="8412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F  |  Lernfeld 5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65760" y="1664208"/>
            <a:ext cx="8412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Normalisierung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365760" y="2212848"/>
            <a:ext cx="8412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99BB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Nächstes Thema: ERM &amp; ERD – Entity-Relationship-Modell und Datenbankdiagramme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365760" y="3017520"/>
            <a:ext cx="8412480" cy="530352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8" name="Text 6"/>
          <p:cNvSpPr/>
          <p:nvPr/>
        </p:nvSpPr>
        <p:spPr>
          <a:xfrm>
            <a:off x="365760" y="3017520"/>
            <a:ext cx="84124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Aufgabe: Normalisiert KURS(KursID, DozentName, DozentEmail, RaumNr, RaumGebäude, TeilnehmerListe) bis 3NF!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365760" y="4754880"/>
            <a:ext cx="84124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bfw – Unternehmen für Bildung  |  Standort Lübeck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1122</Words>
  <Application>Microsoft Office PowerPoint</Application>
  <PresentationFormat>Bildschirmpräsentation (16:9)</PresentationFormat>
  <Paragraphs>316</Paragraphs>
  <Slides>12</Slides>
  <Notes>12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6" baseType="lpstr">
      <vt:lpstr>Arial</vt:lpstr>
      <vt:lpstr>Calibri</vt:lpstr>
      <vt:lpstr>Consolas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Johannes Högner</cp:lastModifiedBy>
  <cp:revision>1</cp:revision>
  <dcterms:created xsi:type="dcterms:W3CDTF">2026-04-16T07:30:35Z</dcterms:created>
  <dcterms:modified xsi:type="dcterms:W3CDTF">2026-04-21T05:41:37Z</dcterms:modified>
</cp:coreProperties>
</file>